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 id="2147483666" r:id="rId2"/>
  </p:sldMasterIdLst>
  <p:notesMasterIdLst>
    <p:notesMasterId r:id="rId44"/>
  </p:notesMasterIdLst>
  <p:handoutMasterIdLst>
    <p:handoutMasterId r:id="rId45"/>
  </p:handoutMasterIdLst>
  <p:sldIdLst>
    <p:sldId id="362" r:id="rId3"/>
    <p:sldId id="635" r:id="rId4"/>
    <p:sldId id="679" r:id="rId5"/>
    <p:sldId id="573" r:id="rId6"/>
    <p:sldId id="684" r:id="rId7"/>
    <p:sldId id="666" r:id="rId8"/>
    <p:sldId id="650" r:id="rId9"/>
    <p:sldId id="652" r:id="rId10"/>
    <p:sldId id="653" r:id="rId11"/>
    <p:sldId id="654" r:id="rId12"/>
    <p:sldId id="655" r:id="rId13"/>
    <p:sldId id="656" r:id="rId14"/>
    <p:sldId id="688" r:id="rId15"/>
    <p:sldId id="689" r:id="rId16"/>
    <p:sldId id="690" r:id="rId17"/>
    <p:sldId id="661" r:id="rId18"/>
    <p:sldId id="662" r:id="rId19"/>
    <p:sldId id="682" r:id="rId20"/>
    <p:sldId id="691" r:id="rId21"/>
    <p:sldId id="692" r:id="rId22"/>
    <p:sldId id="693" r:id="rId23"/>
    <p:sldId id="694" r:id="rId24"/>
    <p:sldId id="695" r:id="rId25"/>
    <p:sldId id="667" r:id="rId26"/>
    <p:sldId id="668" r:id="rId27"/>
    <p:sldId id="669" r:id="rId28"/>
    <p:sldId id="683" r:id="rId29"/>
    <p:sldId id="696" r:id="rId30"/>
    <p:sldId id="671" r:id="rId31"/>
    <p:sldId id="672" r:id="rId32"/>
    <p:sldId id="673" r:id="rId33"/>
    <p:sldId id="697" r:id="rId34"/>
    <p:sldId id="698" r:id="rId35"/>
    <p:sldId id="699" r:id="rId36"/>
    <p:sldId id="700" r:id="rId37"/>
    <p:sldId id="701" r:id="rId38"/>
    <p:sldId id="702" r:id="rId39"/>
    <p:sldId id="703" r:id="rId40"/>
    <p:sldId id="681" r:id="rId41"/>
    <p:sldId id="704" r:id="rId42"/>
    <p:sldId id="678"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0082"/>
    <a:srgbClr val="FFD812"/>
    <a:srgbClr val="2A72B0"/>
    <a:srgbClr val="70B90E"/>
    <a:srgbClr val="6BE704"/>
    <a:srgbClr val="345E0B"/>
    <a:srgbClr val="193701"/>
    <a:srgbClr val="89B97B"/>
    <a:srgbClr val="3F400D"/>
    <a:srgbClr val="804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4" autoAdjust="0"/>
    <p:restoredTop sz="99290" autoAdjust="0"/>
  </p:normalViewPr>
  <p:slideViewPr>
    <p:cSldViewPr snapToGrid="0" snapToObjects="1">
      <p:cViewPr>
        <p:scale>
          <a:sx n="100" d="100"/>
          <a:sy n="100" d="100"/>
        </p:scale>
        <p:origin x="-576" y="-450"/>
      </p:cViewPr>
      <p:guideLst>
        <p:guide orient="horz" pos="3239"/>
        <p:guide pos="5695"/>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62E7DE4-4E1B-374C-BD53-F2DDF1B5802E}" type="datetimeFigureOut">
              <a:rPr lang="en-US" smtClean="0"/>
              <a:pPr/>
              <a:t>8/15/2014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55319D-6C49-4F44-B7F4-478713985251}" type="slidenum">
              <a:rPr lang="en-US" smtClean="0"/>
              <a:pPr/>
              <a:t>‹#›</a:t>
            </a:fld>
            <a:endParaRPr lang="en-US"/>
          </a:p>
        </p:txBody>
      </p:sp>
    </p:spTree>
    <p:extLst>
      <p:ext uri="{BB962C8B-B14F-4D97-AF65-F5344CB8AC3E}">
        <p14:creationId xmlns:p14="http://schemas.microsoft.com/office/powerpoint/2010/main" val="13023812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60C83C-EF62-9441-B784-B60D32F2AA4F}" type="datetimeFigureOut">
              <a:rPr lang="en-US" smtClean="0"/>
              <a:pPr/>
              <a:t>8/15/2014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5ABEEB-1066-F648-B6F1-835D140C850D}" type="slidenum">
              <a:rPr lang="en-US" smtClean="0"/>
              <a:pPr/>
              <a:t>‹#›</a:t>
            </a:fld>
            <a:endParaRPr lang="en-US"/>
          </a:p>
        </p:txBody>
      </p:sp>
    </p:spTree>
    <p:extLst>
      <p:ext uri="{BB962C8B-B14F-4D97-AF65-F5344CB8AC3E}">
        <p14:creationId xmlns:p14="http://schemas.microsoft.com/office/powerpoint/2010/main" val="41535574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AutoNum type="arabicPeriod"/>
            </a:pPr>
            <a:r>
              <a:rPr lang="en-US" b="1" dirty="0">
                <a:latin typeface="Arial" charset="0"/>
                <a:cs typeface="Arial" charset="0"/>
              </a:rPr>
              <a:t>The Cisco</a:t>
            </a:r>
            <a:r>
              <a:rPr lang="en-US" b="1" baseline="30000" dirty="0">
                <a:latin typeface="Arial" charset="0"/>
                <a:cs typeface="Arial" charset="0"/>
              </a:rPr>
              <a:t>®</a:t>
            </a:r>
            <a:r>
              <a:rPr lang="en-US" b="1" dirty="0">
                <a:latin typeface="Arial" charset="0"/>
                <a:cs typeface="Arial" charset="0"/>
              </a:rPr>
              <a:t> Visual Networking Index (VNI) Global Mobile Data Traffic Forecast Update</a:t>
            </a:r>
          </a:p>
          <a:p>
            <a:pPr marL="224325" indent="-224325">
              <a:buAutoNum type="arabicPeriod"/>
            </a:pPr>
            <a:endParaRPr lang="en-US" dirty="0" smtClean="0"/>
          </a:p>
          <a:p>
            <a:endParaRPr lang="en-US" dirty="0" smtClean="0"/>
          </a:p>
          <a:p>
            <a:r>
              <a:rPr lang="en-US" dirty="0" err="1" smtClean="0"/>
              <a:t>Netscope</a:t>
            </a:r>
            <a:r>
              <a:rPr lang="en-US" dirty="0" smtClean="0"/>
              <a:t> Cloud Report, April 2014</a:t>
            </a:r>
            <a:endParaRPr lang="en-US" dirty="0"/>
          </a:p>
        </p:txBody>
      </p:sp>
      <p:sp>
        <p:nvSpPr>
          <p:cNvPr id="4" name="Date Placeholder 3"/>
          <p:cNvSpPr>
            <a:spLocks noGrp="1"/>
          </p:cNvSpPr>
          <p:nvPr>
            <p:ph type="dt" idx="10"/>
          </p:nvPr>
        </p:nvSpPr>
        <p:spPr/>
        <p:txBody>
          <a:bodyPr/>
          <a:lstStyle/>
          <a:p>
            <a:fld id="{B8FD772F-022A-43FB-ADB5-FCDE7C9E482C}" type="datetime1">
              <a:rPr lang="en-US" smtClean="0"/>
              <a:pPr/>
              <a:t>8/15/2014</a:t>
            </a:fld>
            <a:endParaRPr lang="en-US"/>
          </a:p>
        </p:txBody>
      </p:sp>
      <p:sp>
        <p:nvSpPr>
          <p:cNvPr id="5" name="Footer Placeholder 4"/>
          <p:cNvSpPr>
            <a:spLocks noGrp="1"/>
          </p:cNvSpPr>
          <p:nvPr>
            <p:ph type="ftr" sz="quarter" idx="11"/>
          </p:nvPr>
        </p:nvSpPr>
        <p:spPr/>
        <p:txBody>
          <a:bodyPr/>
          <a:lstStyle/>
          <a:p>
            <a:r>
              <a:rPr lang="en-US" smtClean="0"/>
              <a:t>Confidential | Copyright 2012 Trend Micro Inc.</a:t>
            </a:r>
            <a:endParaRPr lang="en-US" dirty="0"/>
          </a:p>
        </p:txBody>
      </p:sp>
      <p:sp>
        <p:nvSpPr>
          <p:cNvPr id="6" name="Slide Number Placeholder 5"/>
          <p:cNvSpPr>
            <a:spLocks noGrp="1"/>
          </p:cNvSpPr>
          <p:nvPr>
            <p:ph type="sldNum" sz="quarter" idx="12"/>
          </p:nvPr>
        </p:nvSpPr>
        <p:spPr/>
        <p:txBody>
          <a:bodyPr/>
          <a:lstStyle/>
          <a:p>
            <a:fld id="{B15C239E-3C96-4CE4-BCC3-7E5EB9073E9A}" type="slidenum">
              <a:rPr lang="en-US" smtClean="0"/>
              <a:pPr/>
              <a:t>2</a:t>
            </a:fld>
            <a:endParaRPr lang="en-US"/>
          </a:p>
        </p:txBody>
      </p:sp>
    </p:spTree>
    <p:extLst>
      <p:ext uri="{BB962C8B-B14F-4D97-AF65-F5344CB8AC3E}">
        <p14:creationId xmlns:p14="http://schemas.microsoft.com/office/powerpoint/2010/main" val="211914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(1/2/14 14:37) -----</a:t>
            </a:r>
          </a:p>
          <a:p>
            <a:r>
              <a:rPr lang="en-US"/>
              <a:t>Timeliness, not just workload.  To react quickly enough. Formatting on the bubble. </a:t>
            </a:r>
          </a:p>
        </p:txBody>
      </p:sp>
      <p:sp>
        <p:nvSpPr>
          <p:cNvPr id="4" name="Slide Number Placeholder 3"/>
          <p:cNvSpPr>
            <a:spLocks noGrp="1"/>
          </p:cNvSpPr>
          <p:nvPr>
            <p:ph type="sldNum" sz="quarter" idx="10"/>
          </p:nvPr>
        </p:nvSpPr>
        <p:spPr/>
        <p:txBody>
          <a:bodyPr/>
          <a:lstStyle/>
          <a:p>
            <a:fld id="{0D5ABEEB-1066-F648-B6F1-835D140C850D}" type="slidenum">
              <a:rPr lang="en-US" smtClean="0"/>
              <a:pPr/>
              <a:t>26</a:t>
            </a:fld>
            <a:endParaRPr lang="en-US"/>
          </a:p>
        </p:txBody>
      </p:sp>
    </p:spTree>
    <p:extLst>
      <p:ext uri="{BB962C8B-B14F-4D97-AF65-F5344CB8AC3E}">
        <p14:creationId xmlns:p14="http://schemas.microsoft.com/office/powerpoint/2010/main" val="230869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TW" sz="1100" kern="1200" dirty="0" smtClean="0">
                <a:solidFill>
                  <a:schemeClr val="tx1"/>
                </a:solidFill>
                <a:effectLst/>
                <a:latin typeface="+mn-lt"/>
                <a:ea typeface="+mn-ea"/>
                <a:cs typeface="+mn-cs"/>
              </a:rPr>
              <a:t>CISO realizes that Eva has been targeted – wonders who else has been affected??</a:t>
            </a:r>
            <a:endParaRPr lang="zh-TW" altLang="zh-TW" sz="1100" kern="1200" dirty="0" smtClean="0">
              <a:solidFill>
                <a:schemeClr val="tx1"/>
              </a:solidFill>
              <a:effectLst/>
              <a:latin typeface="+mn-lt"/>
              <a:ea typeface="+mn-ea"/>
              <a:cs typeface="+mn-cs"/>
            </a:endParaRPr>
          </a:p>
          <a:p>
            <a:pPr marL="0" indent="0">
              <a:buFont typeface="Arial" pitchFamily="34" charset="0"/>
              <a:buNone/>
            </a:pPr>
            <a:endParaRPr lang="zh-TW" altLang="zh-TW" sz="11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FA7815D5-3018-4DC9-82FD-F869F131BB3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71863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75">
              <a:defRPr/>
            </a:pPr>
            <a:r>
              <a:rPr lang="en-US" dirty="0" smtClean="0">
                <a:solidFill>
                  <a:srgbClr val="313233"/>
                </a:solidFill>
                <a:latin typeface="+mn-lt"/>
                <a:cs typeface="Calibri"/>
              </a:rPr>
              <a:t>These solutions are supported by our ongoing investment in core technology including our big data-driven global threat intelligence, Smart Protection Network.</a:t>
            </a:r>
          </a:p>
          <a:p>
            <a:endParaRPr lang="en-US" dirty="0"/>
          </a:p>
        </p:txBody>
      </p:sp>
      <p:sp>
        <p:nvSpPr>
          <p:cNvPr id="4" name="Slide Number Placeholder 3"/>
          <p:cNvSpPr>
            <a:spLocks noGrp="1"/>
          </p:cNvSpPr>
          <p:nvPr>
            <p:ph type="sldNum" sz="quarter" idx="10"/>
          </p:nvPr>
        </p:nvSpPr>
        <p:spPr/>
        <p:txBody>
          <a:bodyPr/>
          <a:lstStyle/>
          <a:p>
            <a:fld id="{0D5ABEEB-1066-F648-B6F1-835D140C850D}" type="slidenum">
              <a:rPr lang="en-US" smtClean="0"/>
              <a:t>28</a:t>
            </a:fld>
            <a:endParaRPr lang="en-US"/>
          </a:p>
        </p:txBody>
      </p:sp>
    </p:spTree>
    <p:extLst>
      <p:ext uri="{BB962C8B-B14F-4D97-AF65-F5344CB8AC3E}">
        <p14:creationId xmlns:p14="http://schemas.microsoft.com/office/powerpoint/2010/main" val="2997619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a:defRPr/>
            </a:pPr>
            <a:endParaRPr lang="en-US" dirty="0" smtClean="0">
              <a:ea typeface="MS PGothic" charset="0"/>
            </a:endParaRPr>
          </a:p>
          <a:p>
            <a:pPr>
              <a:defRPr/>
            </a:pPr>
            <a:r>
              <a:rPr lang="en-US" dirty="0" smtClean="0">
                <a:ea typeface="MS PGothic" charset="0"/>
              </a:rPr>
              <a:t>This solution provides comprehensive protection through a single platform and administration.</a:t>
            </a:r>
          </a:p>
          <a:p>
            <a:pPr>
              <a:defRPr/>
            </a:pPr>
            <a:endParaRPr lang="en-US" dirty="0" smtClean="0">
              <a:ea typeface="MS PGothic" charset="0"/>
            </a:endParaRPr>
          </a:p>
          <a:p>
            <a:pPr>
              <a:defRPr/>
            </a:pPr>
            <a:r>
              <a:rPr lang="en-US" dirty="0" smtClean="0">
                <a:ea typeface="MS PGothic" charset="0"/>
              </a:rPr>
              <a:t>It is truly optimized for virtual and cloud environments… </a:t>
            </a:r>
          </a:p>
          <a:p>
            <a:pPr>
              <a:defRPr/>
            </a:pPr>
            <a:endParaRPr lang="en-US" dirty="0" smtClean="0">
              <a:ea typeface="MS PGothic" charset="0"/>
            </a:endParaRPr>
          </a:p>
          <a:p>
            <a:pPr marL="168244" indent="-168244">
              <a:buFont typeface="Arial"/>
              <a:buChar char="•"/>
              <a:defRPr/>
            </a:pPr>
            <a:r>
              <a:rPr lang="en-US" dirty="0" smtClean="0">
                <a:ea typeface="MS PGothic" charset="0"/>
              </a:rPr>
              <a:t>In a </a:t>
            </a:r>
            <a:r>
              <a:rPr lang="en-US" dirty="0" err="1" smtClean="0">
                <a:ea typeface="MS PGothic" charset="0"/>
              </a:rPr>
              <a:t>VMWare</a:t>
            </a:r>
            <a:r>
              <a:rPr lang="en-US" dirty="0" smtClean="0">
                <a:ea typeface="MS PGothic" charset="0"/>
              </a:rPr>
              <a:t> environment, the essential capabilities are provided in a way that automatically protects each VM without requiring dedicated software for each VM. This is called “agentless” security. This approach maximizes security without compromising efficiency.</a:t>
            </a:r>
          </a:p>
          <a:p>
            <a:pPr marL="168244" indent="-168244">
              <a:buFont typeface="Arial"/>
              <a:buChar char="•"/>
              <a:defRPr/>
            </a:pPr>
            <a:endParaRPr lang="en-US" dirty="0" smtClean="0">
              <a:ea typeface="MS PGothic" charset="0"/>
            </a:endParaRPr>
          </a:p>
          <a:p>
            <a:pPr marL="168244" indent="-168244">
              <a:buFont typeface="Arial"/>
              <a:buChar char="•"/>
              <a:defRPr/>
            </a:pPr>
            <a:r>
              <a:rPr lang="en-US" dirty="0" smtClean="0">
                <a:ea typeface="MS PGothic" charset="0"/>
              </a:rPr>
              <a:t>This solution is also optimized for Amazon Web Services, enabling you to automatically apply the appropriate security as you spin up new instances.</a:t>
            </a:r>
          </a:p>
          <a:p>
            <a:pPr marL="168244" indent="-168244">
              <a:buFont typeface="Arial"/>
              <a:buChar char="•"/>
              <a:defRPr/>
            </a:pPr>
            <a:endParaRPr lang="en-US" dirty="0"/>
          </a:p>
        </p:txBody>
      </p:sp>
      <p:sp>
        <p:nvSpPr>
          <p:cNvPr id="87043"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defRPr sz="1100" b="1">
                <a:solidFill>
                  <a:schemeClr val="tx1"/>
                </a:solidFill>
                <a:latin typeface="Arial" charset="0"/>
                <a:ea typeface="ＭＳ Ｐゴシック" charset="0"/>
                <a:cs typeface="ＭＳ Ｐゴシック" charset="0"/>
              </a:defRPr>
            </a:lvl1pPr>
            <a:lvl2pPr marL="729057" indent="-280406" defTabSz="914437" eaLnBrk="0" hangingPunct="0">
              <a:defRPr sz="1100" b="1">
                <a:solidFill>
                  <a:schemeClr val="tx1"/>
                </a:solidFill>
                <a:latin typeface="Arial" charset="0"/>
                <a:ea typeface="ＭＳ Ｐゴシック" charset="0"/>
              </a:defRPr>
            </a:lvl2pPr>
            <a:lvl3pPr marL="1121626" indent="-224325" defTabSz="914437" eaLnBrk="0" hangingPunct="0">
              <a:defRPr sz="1100" b="1">
                <a:solidFill>
                  <a:schemeClr val="tx1"/>
                </a:solidFill>
                <a:latin typeface="Arial" charset="0"/>
                <a:ea typeface="ＭＳ Ｐゴシック" charset="0"/>
              </a:defRPr>
            </a:lvl3pPr>
            <a:lvl4pPr marL="1570276" indent="-224325" defTabSz="914437" eaLnBrk="0" hangingPunct="0">
              <a:defRPr sz="1100" b="1">
                <a:solidFill>
                  <a:schemeClr val="tx1"/>
                </a:solidFill>
                <a:latin typeface="Arial" charset="0"/>
                <a:ea typeface="ＭＳ Ｐゴシック" charset="0"/>
              </a:defRPr>
            </a:lvl4pPr>
            <a:lvl5pPr marL="2018927" indent="-224325" defTabSz="914437" eaLnBrk="0" hangingPunct="0">
              <a:defRPr sz="1100" b="1">
                <a:solidFill>
                  <a:schemeClr val="tx1"/>
                </a:solidFill>
                <a:latin typeface="Arial" charset="0"/>
                <a:ea typeface="ＭＳ Ｐゴシック" charset="0"/>
              </a:defRPr>
            </a:lvl5pPr>
            <a:lvl6pPr marL="2467577" indent="-224325" defTabSz="914437" eaLnBrk="0" fontAlgn="base" hangingPunct="0">
              <a:spcBef>
                <a:spcPct val="0"/>
              </a:spcBef>
              <a:spcAft>
                <a:spcPct val="0"/>
              </a:spcAft>
              <a:defRPr sz="1100" b="1">
                <a:solidFill>
                  <a:schemeClr val="tx1"/>
                </a:solidFill>
                <a:latin typeface="Arial" charset="0"/>
                <a:ea typeface="ＭＳ Ｐゴシック" charset="0"/>
              </a:defRPr>
            </a:lvl6pPr>
            <a:lvl7pPr marL="2916227" indent="-224325" defTabSz="914437" eaLnBrk="0" fontAlgn="base" hangingPunct="0">
              <a:spcBef>
                <a:spcPct val="0"/>
              </a:spcBef>
              <a:spcAft>
                <a:spcPct val="0"/>
              </a:spcAft>
              <a:defRPr sz="1100" b="1">
                <a:solidFill>
                  <a:schemeClr val="tx1"/>
                </a:solidFill>
                <a:latin typeface="Arial" charset="0"/>
                <a:ea typeface="ＭＳ Ｐゴシック" charset="0"/>
              </a:defRPr>
            </a:lvl7pPr>
            <a:lvl8pPr marL="3364878" indent="-224325" defTabSz="914437" eaLnBrk="0" fontAlgn="base" hangingPunct="0">
              <a:spcBef>
                <a:spcPct val="0"/>
              </a:spcBef>
              <a:spcAft>
                <a:spcPct val="0"/>
              </a:spcAft>
              <a:defRPr sz="1100" b="1">
                <a:solidFill>
                  <a:schemeClr val="tx1"/>
                </a:solidFill>
                <a:latin typeface="Arial" charset="0"/>
                <a:ea typeface="ＭＳ Ｐゴシック" charset="0"/>
              </a:defRPr>
            </a:lvl8pPr>
            <a:lvl9pPr marL="3813528" indent="-224325" defTabSz="914437" eaLnBrk="0" fontAlgn="base" hangingPunct="0">
              <a:spcBef>
                <a:spcPct val="0"/>
              </a:spcBef>
              <a:spcAft>
                <a:spcPct val="0"/>
              </a:spcAft>
              <a:defRPr sz="1100" b="1">
                <a:solidFill>
                  <a:schemeClr val="tx1"/>
                </a:solidFill>
                <a:latin typeface="Arial" charset="0"/>
                <a:ea typeface="ＭＳ Ｐゴシック" charset="0"/>
              </a:defRPr>
            </a:lvl9pPr>
          </a:lstStyle>
          <a:p>
            <a:pPr eaLnBrk="1" hangingPunct="1"/>
            <a:fld id="{898D55F2-C23F-884F-8401-018BD5716BB5}" type="datetime1">
              <a:rPr lang="en-US" sz="1200" b="0">
                <a:solidFill>
                  <a:prstClr val="black"/>
                </a:solidFill>
                <a:ea typeface="宋体" charset="0"/>
                <a:cs typeface="宋体" charset="0"/>
              </a:rPr>
              <a:pPr eaLnBrk="1" hangingPunct="1"/>
              <a:t>8/15/2014</a:t>
            </a:fld>
            <a:endParaRPr lang="en-US" sz="1200" b="0">
              <a:solidFill>
                <a:prstClr val="black"/>
              </a:solidFill>
              <a:ea typeface="宋体" charset="0"/>
              <a:cs typeface="宋体" charset="0"/>
            </a:endParaRPr>
          </a:p>
        </p:txBody>
      </p:sp>
      <p:sp>
        <p:nvSpPr>
          <p:cNvPr id="5" name="Footer Placeholder 4"/>
          <p:cNvSpPr>
            <a:spLocks noGrp="1"/>
          </p:cNvSpPr>
          <p:nvPr>
            <p:ph type="ftr" sz="quarter" idx="4"/>
          </p:nvPr>
        </p:nvSpPr>
        <p:spPr/>
        <p:txBody>
          <a:bodyPr/>
          <a:lstStyle/>
          <a:p>
            <a:pPr>
              <a:defRPr/>
            </a:pPr>
            <a:r>
              <a:rPr lang="en-US" smtClean="0">
                <a:solidFill>
                  <a:prstClr val="black"/>
                </a:solidFill>
              </a:rPr>
              <a:t>Confidential | Copyright 2012 Trend Micro Inc.</a:t>
            </a:r>
            <a:endParaRPr lang="en-US" dirty="0">
              <a:solidFill>
                <a:prstClr val="black"/>
              </a:solidFill>
            </a:endParaRPr>
          </a:p>
        </p:txBody>
      </p:sp>
      <p:sp>
        <p:nvSpPr>
          <p:cNvPr id="87045"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defRPr sz="1100" b="1">
                <a:solidFill>
                  <a:schemeClr val="tx1"/>
                </a:solidFill>
                <a:latin typeface="Arial" charset="0"/>
                <a:ea typeface="ＭＳ Ｐゴシック" charset="0"/>
                <a:cs typeface="ＭＳ Ｐゴシック" charset="0"/>
              </a:defRPr>
            </a:lvl1pPr>
            <a:lvl2pPr marL="729057" indent="-280406" defTabSz="914437" eaLnBrk="0" hangingPunct="0">
              <a:defRPr sz="1100" b="1">
                <a:solidFill>
                  <a:schemeClr val="tx1"/>
                </a:solidFill>
                <a:latin typeface="Arial" charset="0"/>
                <a:ea typeface="ＭＳ Ｐゴシック" charset="0"/>
              </a:defRPr>
            </a:lvl2pPr>
            <a:lvl3pPr marL="1121626" indent="-224325" defTabSz="914437" eaLnBrk="0" hangingPunct="0">
              <a:defRPr sz="1100" b="1">
                <a:solidFill>
                  <a:schemeClr val="tx1"/>
                </a:solidFill>
                <a:latin typeface="Arial" charset="0"/>
                <a:ea typeface="ＭＳ Ｐゴシック" charset="0"/>
              </a:defRPr>
            </a:lvl3pPr>
            <a:lvl4pPr marL="1570276" indent="-224325" defTabSz="914437" eaLnBrk="0" hangingPunct="0">
              <a:defRPr sz="1100" b="1">
                <a:solidFill>
                  <a:schemeClr val="tx1"/>
                </a:solidFill>
                <a:latin typeface="Arial" charset="0"/>
                <a:ea typeface="ＭＳ Ｐゴシック" charset="0"/>
              </a:defRPr>
            </a:lvl4pPr>
            <a:lvl5pPr marL="2018927" indent="-224325" defTabSz="914437" eaLnBrk="0" hangingPunct="0">
              <a:defRPr sz="1100" b="1">
                <a:solidFill>
                  <a:schemeClr val="tx1"/>
                </a:solidFill>
                <a:latin typeface="Arial" charset="0"/>
                <a:ea typeface="ＭＳ Ｐゴシック" charset="0"/>
              </a:defRPr>
            </a:lvl5pPr>
            <a:lvl6pPr marL="2467577" indent="-224325" defTabSz="914437" eaLnBrk="0" fontAlgn="base" hangingPunct="0">
              <a:spcBef>
                <a:spcPct val="0"/>
              </a:spcBef>
              <a:spcAft>
                <a:spcPct val="0"/>
              </a:spcAft>
              <a:defRPr sz="1100" b="1">
                <a:solidFill>
                  <a:schemeClr val="tx1"/>
                </a:solidFill>
                <a:latin typeface="Arial" charset="0"/>
                <a:ea typeface="ＭＳ Ｐゴシック" charset="0"/>
              </a:defRPr>
            </a:lvl6pPr>
            <a:lvl7pPr marL="2916227" indent="-224325" defTabSz="914437" eaLnBrk="0" fontAlgn="base" hangingPunct="0">
              <a:spcBef>
                <a:spcPct val="0"/>
              </a:spcBef>
              <a:spcAft>
                <a:spcPct val="0"/>
              </a:spcAft>
              <a:defRPr sz="1100" b="1">
                <a:solidFill>
                  <a:schemeClr val="tx1"/>
                </a:solidFill>
                <a:latin typeface="Arial" charset="0"/>
                <a:ea typeface="ＭＳ Ｐゴシック" charset="0"/>
              </a:defRPr>
            </a:lvl7pPr>
            <a:lvl8pPr marL="3364878" indent="-224325" defTabSz="914437" eaLnBrk="0" fontAlgn="base" hangingPunct="0">
              <a:spcBef>
                <a:spcPct val="0"/>
              </a:spcBef>
              <a:spcAft>
                <a:spcPct val="0"/>
              </a:spcAft>
              <a:defRPr sz="1100" b="1">
                <a:solidFill>
                  <a:schemeClr val="tx1"/>
                </a:solidFill>
                <a:latin typeface="Arial" charset="0"/>
                <a:ea typeface="ＭＳ Ｐゴシック" charset="0"/>
              </a:defRPr>
            </a:lvl8pPr>
            <a:lvl9pPr marL="3813528" indent="-224325" defTabSz="914437" eaLnBrk="0" fontAlgn="base" hangingPunct="0">
              <a:spcBef>
                <a:spcPct val="0"/>
              </a:spcBef>
              <a:spcAft>
                <a:spcPct val="0"/>
              </a:spcAft>
              <a:defRPr sz="1100" b="1">
                <a:solidFill>
                  <a:schemeClr val="tx1"/>
                </a:solidFill>
                <a:latin typeface="Arial" charset="0"/>
                <a:ea typeface="ＭＳ Ｐゴシック" charset="0"/>
              </a:defRPr>
            </a:lvl9pPr>
          </a:lstStyle>
          <a:p>
            <a:pPr eaLnBrk="1" hangingPunct="1"/>
            <a:fld id="{EA31B40E-349A-B746-A1A1-448127663DED}" type="slidenum">
              <a:rPr lang="en-US" sz="1200" b="0">
                <a:solidFill>
                  <a:prstClr val="black"/>
                </a:solidFill>
                <a:ea typeface="宋体" charset="0"/>
                <a:cs typeface="宋体" charset="0"/>
              </a:rPr>
              <a:pPr eaLnBrk="1" hangingPunct="1"/>
              <a:t>32</a:t>
            </a:fld>
            <a:endParaRPr lang="en-US" sz="1200" b="0">
              <a:solidFill>
                <a:prstClr val="black"/>
              </a:solidFill>
              <a:ea typeface="宋体" charset="0"/>
              <a:cs typeface="宋体" charset="0"/>
            </a:endParaRPr>
          </a:p>
        </p:txBody>
      </p:sp>
    </p:spTree>
    <p:extLst>
      <p:ext uri="{BB962C8B-B14F-4D97-AF65-F5344CB8AC3E}">
        <p14:creationId xmlns:p14="http://schemas.microsoft.com/office/powerpoint/2010/main" val="689779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75">
              <a:defRPr/>
            </a:pPr>
            <a:r>
              <a:rPr lang="en-US" dirty="0" smtClean="0">
                <a:solidFill>
                  <a:srgbClr val="313233"/>
                </a:solidFill>
                <a:latin typeface="+mn-lt"/>
                <a:cs typeface="Calibri"/>
              </a:rPr>
              <a:t>These solutions are supported by our ongoing investment in core technology including our big data-driven global threat intelligence, Smart Protection Network.</a:t>
            </a:r>
          </a:p>
          <a:p>
            <a:endParaRPr lang="en-US" dirty="0"/>
          </a:p>
        </p:txBody>
      </p:sp>
      <p:sp>
        <p:nvSpPr>
          <p:cNvPr id="4" name="Slide Number Placeholder 3"/>
          <p:cNvSpPr>
            <a:spLocks noGrp="1"/>
          </p:cNvSpPr>
          <p:nvPr>
            <p:ph type="sldNum" sz="quarter" idx="10"/>
          </p:nvPr>
        </p:nvSpPr>
        <p:spPr/>
        <p:txBody>
          <a:bodyPr/>
          <a:lstStyle/>
          <a:p>
            <a:fld id="{0D5ABEEB-1066-F648-B6F1-835D140C850D}" type="slidenum">
              <a:rPr lang="en-US" smtClean="0"/>
              <a:t>34</a:t>
            </a:fld>
            <a:endParaRPr lang="en-US"/>
          </a:p>
        </p:txBody>
      </p:sp>
    </p:spTree>
    <p:extLst>
      <p:ext uri="{BB962C8B-B14F-4D97-AF65-F5344CB8AC3E}">
        <p14:creationId xmlns:p14="http://schemas.microsoft.com/office/powerpoint/2010/main" val="4015749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&amp; Devices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Agnostic to devices,</a:t>
            </a:r>
            <a:r>
              <a:rPr lang="en-US" baseline="0" dirty="0" smtClean="0"/>
              <a:t> operating systems and network </a:t>
            </a:r>
            <a:r>
              <a:rPr lang="en-US" baseline="0" dirty="0" err="1" smtClean="0"/>
              <a:t>traffiic</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Ability</a:t>
            </a:r>
            <a:r>
              <a:rPr lang="en-US" baseline="0" dirty="0" smtClean="0"/>
              <a:t> to detect network threats activity emanating from any IP based device…</a:t>
            </a:r>
            <a:r>
              <a:rPr lang="en-US" sz="1200" baseline="0" dirty="0" smtClean="0"/>
              <a:t>d</a:t>
            </a:r>
            <a:r>
              <a:rPr lang="en-US" sz="1200" dirty="0" smtClean="0"/>
              <a:t>etects attacks across all network traffic</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Provide customized sandbox to </a:t>
            </a:r>
            <a:r>
              <a:rPr lang="en-US" sz="1200" dirty="0" smtClean="0"/>
              <a:t>match the environment that</a:t>
            </a:r>
            <a:r>
              <a:rPr lang="en-US" sz="1200" baseline="0" dirty="0" smtClean="0"/>
              <a:t> will be</a:t>
            </a:r>
            <a:r>
              <a:rPr lang="en-US" sz="1200" dirty="0" smtClean="0"/>
              <a:t> targeted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smtClean="0"/>
              <a:t>Handles BYOD and other complex environments.</a:t>
            </a:r>
            <a:r>
              <a:rPr lang="en-US" sz="2000" baseline="0" dirty="0" smtClean="0"/>
              <a:t> </a:t>
            </a:r>
            <a:r>
              <a:rPr lang="en-US" sz="1600" dirty="0" smtClean="0"/>
              <a:t>Detection beyond Windows: mobile, Mac, Android, legacy systems and specialty devices</a:t>
            </a:r>
            <a:endParaRPr lang="en-US" dirty="0" smtClean="0"/>
          </a:p>
          <a:p>
            <a:endParaRPr lang="en-US" dirty="0" smtClean="0"/>
          </a:p>
          <a:p>
            <a:endParaRPr lang="en-US" dirty="0" smtClean="0"/>
          </a:p>
          <a:p>
            <a:r>
              <a:rPr lang="en-US" dirty="0" smtClean="0"/>
              <a:t>Communication Protocols</a:t>
            </a:r>
          </a:p>
          <a:p>
            <a:pPr marL="171450" indent="-171450">
              <a:buFont typeface="Arial"/>
              <a:buChar char="•"/>
            </a:pPr>
            <a:r>
              <a:rPr lang="en-US" dirty="0" smtClean="0"/>
              <a:t>Monitor over 80 protocols</a:t>
            </a:r>
            <a:r>
              <a:rPr lang="en-US" baseline="0" dirty="0" smtClean="0"/>
              <a:t> and applications such as ftp, </a:t>
            </a:r>
            <a:r>
              <a:rPr lang="en-US" baseline="0" dirty="0" err="1" smtClean="0"/>
              <a:t>smb</a:t>
            </a:r>
            <a:r>
              <a:rPr lang="en-US" baseline="0" dirty="0" smtClean="0"/>
              <a:t>, </a:t>
            </a:r>
            <a:r>
              <a:rPr lang="en-US" baseline="0" dirty="0" err="1" smtClean="0"/>
              <a:t>irc</a:t>
            </a:r>
            <a:r>
              <a:rPr lang="en-US" baseline="0" dirty="0" smtClean="0"/>
              <a:t>, http, </a:t>
            </a:r>
            <a:r>
              <a:rPr lang="en-US" baseline="0" dirty="0" err="1" smtClean="0"/>
              <a:t>smtp</a:t>
            </a:r>
            <a:r>
              <a:rPr lang="en-US" baseline="0" dirty="0" smtClean="0"/>
              <a:t>, and many more</a:t>
            </a:r>
            <a:endParaRPr lang="en-US" dirty="0" smtClean="0"/>
          </a:p>
          <a:p>
            <a:endParaRPr lang="en-US" dirty="0" smtClean="0"/>
          </a:p>
          <a:p>
            <a:endParaRPr lang="en-US" dirty="0" smtClean="0"/>
          </a:p>
          <a:p>
            <a:r>
              <a:rPr lang="en-US" dirty="0" smtClean="0"/>
              <a:t>Network Ports</a:t>
            </a:r>
          </a:p>
          <a:p>
            <a:pPr marL="171450" indent="-171450">
              <a:buFont typeface="Arial"/>
              <a:buChar char="•"/>
            </a:pPr>
            <a:r>
              <a:rPr lang="en-US" dirty="0" smtClean="0"/>
              <a:t>Monitor all network ports …not just a small subset</a:t>
            </a:r>
          </a:p>
          <a:p>
            <a:endParaRPr lang="en-US" dirty="0" smtClean="0"/>
          </a:p>
          <a:p>
            <a:r>
              <a:rPr lang="en-US" dirty="0" smtClean="0"/>
              <a:t>Known Threats</a:t>
            </a:r>
          </a:p>
          <a:p>
            <a:pPr marL="171450" indent="-171450">
              <a:buFont typeface="Arial"/>
              <a:buChar char="•"/>
            </a:pPr>
            <a:r>
              <a:rPr lang="en-US" dirty="0" smtClean="0"/>
              <a:t>Heuristics</a:t>
            </a:r>
            <a:r>
              <a:rPr lang="en-US" baseline="0" dirty="0" smtClean="0"/>
              <a:t> and patterns</a:t>
            </a:r>
          </a:p>
          <a:p>
            <a:pPr marL="171450" indent="-171450">
              <a:buFont typeface="Arial"/>
              <a:buChar char="•"/>
            </a:pPr>
            <a:r>
              <a:rPr lang="en-US" baseline="0" dirty="0" smtClean="0"/>
              <a:t>Signature based malware</a:t>
            </a:r>
          </a:p>
          <a:p>
            <a:pPr marL="171450" indent="-171450">
              <a:buFont typeface="Arial"/>
              <a:buChar char="•"/>
            </a:pPr>
            <a:r>
              <a:rPr lang="en-US" baseline="0" dirty="0" smtClean="0"/>
              <a:t>Known C&amp;C, IP, Files, mobile apps and more</a:t>
            </a:r>
            <a:endParaRPr lang="en-US" dirty="0" smtClean="0"/>
          </a:p>
          <a:p>
            <a:endParaRPr lang="en-US" dirty="0" smtClean="0"/>
          </a:p>
          <a:p>
            <a:r>
              <a:rPr lang="en-US" dirty="0" smtClean="0"/>
              <a:t>Unknown</a:t>
            </a:r>
            <a:r>
              <a:rPr lang="en-US" baseline="0" dirty="0" smtClean="0"/>
              <a:t> Threats</a:t>
            </a:r>
          </a:p>
          <a:p>
            <a:pPr marL="171450" indent="-171450">
              <a:buFont typeface="Arial"/>
              <a:buChar char="•"/>
            </a:pPr>
            <a:r>
              <a:rPr lang="en-US" baseline="0" dirty="0" smtClean="0"/>
              <a:t>Malware, exploits and zero day attacks</a:t>
            </a:r>
          </a:p>
          <a:p>
            <a:pPr marL="171450" indent="-171450">
              <a:buFont typeface="Arial"/>
              <a:buChar char="•"/>
            </a:pPr>
            <a:r>
              <a:rPr lang="en-US" baseline="0" dirty="0" smtClean="0"/>
              <a:t>New C&amp;C servers and other attacker </a:t>
            </a:r>
            <a:r>
              <a:rPr lang="en-US" baseline="0" dirty="0" err="1" smtClean="0"/>
              <a:t>behaviour</a:t>
            </a:r>
            <a:endParaRPr lang="en-US" baseline="0" dirty="0" smtClean="0"/>
          </a:p>
          <a:p>
            <a:endParaRPr lang="en-US" baseline="0" dirty="0" smtClean="0"/>
          </a:p>
          <a:p>
            <a:r>
              <a:rPr lang="en-US" baseline="0" dirty="0" smtClean="0"/>
              <a:t>Attack Evolution</a:t>
            </a:r>
          </a:p>
          <a:p>
            <a:pPr marL="171450" indent="-171450">
              <a:buFont typeface="Arial"/>
              <a:buChar char="•"/>
            </a:pPr>
            <a:r>
              <a:rPr lang="en-US" baseline="0" dirty="0" smtClean="0"/>
              <a:t>North – south and east – west attack patterns (</a:t>
            </a:r>
            <a:r>
              <a:rPr lang="en-US" baseline="0" dirty="0" err="1" smtClean="0"/>
              <a:t>ie</a:t>
            </a:r>
            <a:r>
              <a:rPr lang="en-US" baseline="0" dirty="0" smtClean="0"/>
              <a:t>: lateral </a:t>
            </a:r>
            <a:r>
              <a:rPr lang="en-US" baseline="0" dirty="0" err="1" smtClean="0"/>
              <a:t>movem</a:t>
            </a:r>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37</a:t>
            </a:fld>
            <a:endParaRPr lang="en-US"/>
          </a:p>
        </p:txBody>
      </p:sp>
    </p:spTree>
    <p:extLst>
      <p:ext uri="{BB962C8B-B14F-4D97-AF65-F5344CB8AC3E}">
        <p14:creationId xmlns:p14="http://schemas.microsoft.com/office/powerpoint/2010/main" val="362357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1200"/>
              </a:spcBef>
              <a:buClr>
                <a:srgbClr val="008000"/>
              </a:buClr>
              <a:buFont typeface="Wingdings" charset="2"/>
              <a:buChar char="ü"/>
            </a:pPr>
            <a:r>
              <a:rPr lang="en-US" sz="1200" dirty="0" smtClean="0">
                <a:latin typeface="+mn-lt"/>
                <a:cs typeface="Calibri"/>
              </a:rPr>
              <a:t>Range of threat defense capabilities, including </a:t>
            </a:r>
            <a:br>
              <a:rPr lang="en-US" sz="1200" dirty="0" smtClean="0">
                <a:latin typeface="+mn-lt"/>
                <a:cs typeface="Calibri"/>
              </a:rPr>
            </a:br>
            <a:r>
              <a:rPr lang="en-US" sz="1200" dirty="0" smtClean="0">
                <a:latin typeface="+mn-lt"/>
                <a:cs typeface="Calibri"/>
              </a:rPr>
              <a:t>‘next-gen’ approaches</a:t>
            </a:r>
          </a:p>
          <a:p>
            <a:pPr marL="342900" indent="-342900">
              <a:spcBef>
                <a:spcPts val="1200"/>
              </a:spcBef>
              <a:buClr>
                <a:srgbClr val="008000"/>
              </a:buClr>
              <a:buFont typeface="Wingdings" charset="2"/>
              <a:buChar char="ü"/>
            </a:pPr>
            <a:r>
              <a:rPr lang="en-US" sz="1200" dirty="0" smtClean="0">
                <a:latin typeface="+mn-lt"/>
                <a:cs typeface="Calibri"/>
              </a:rPr>
              <a:t>Applies layers and environments</a:t>
            </a:r>
          </a:p>
          <a:p>
            <a:pPr marL="342900" indent="-342900">
              <a:spcBef>
                <a:spcPts val="1200"/>
              </a:spcBef>
              <a:buClr>
                <a:srgbClr val="008000"/>
              </a:buClr>
              <a:buFont typeface="Wingdings" charset="2"/>
              <a:buChar char="ü"/>
            </a:pPr>
            <a:r>
              <a:rPr lang="en-US" sz="1200" dirty="0" smtClean="0">
                <a:cs typeface="Calibri"/>
              </a:rPr>
              <a:t>On-premise and in cloud</a:t>
            </a:r>
          </a:p>
          <a:p>
            <a:pPr marL="342900" indent="-342900">
              <a:spcBef>
                <a:spcPts val="1200"/>
              </a:spcBef>
              <a:buClr>
                <a:srgbClr val="008000"/>
              </a:buClr>
              <a:buFont typeface="Wingdings" charset="2"/>
              <a:buChar char="ü"/>
            </a:pPr>
            <a:r>
              <a:rPr lang="en-US" sz="1200" dirty="0" smtClean="0">
                <a:latin typeface="+mn-lt"/>
                <a:cs typeface="Calibri"/>
              </a:rPr>
              <a:t>Connected to cloud-based global threat intelligence</a:t>
            </a:r>
          </a:p>
          <a:p>
            <a:endParaRPr lang="en-US" dirty="0"/>
          </a:p>
        </p:txBody>
      </p:sp>
      <p:sp>
        <p:nvSpPr>
          <p:cNvPr id="4" name="Slide Number Placeholder 3"/>
          <p:cNvSpPr>
            <a:spLocks noGrp="1"/>
          </p:cNvSpPr>
          <p:nvPr>
            <p:ph type="sldNum" sz="quarter" idx="10"/>
          </p:nvPr>
        </p:nvSpPr>
        <p:spPr/>
        <p:txBody>
          <a:bodyPr/>
          <a:lstStyle/>
          <a:p>
            <a:fld id="{0D5ABEEB-1066-F648-B6F1-835D140C850D}" type="slidenum">
              <a:rPr lang="en-US" smtClean="0"/>
              <a:t>40</a:t>
            </a:fld>
            <a:endParaRPr lang="en-US"/>
          </a:p>
        </p:txBody>
      </p:sp>
    </p:spTree>
    <p:extLst>
      <p:ext uri="{BB962C8B-B14F-4D97-AF65-F5344CB8AC3E}">
        <p14:creationId xmlns:p14="http://schemas.microsoft.com/office/powerpoint/2010/main" val="378085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AutoNum type="arabicPeriod"/>
            </a:pPr>
            <a:r>
              <a:rPr lang="en-US" b="1" dirty="0">
                <a:latin typeface="Arial" charset="0"/>
                <a:cs typeface="Arial" charset="0"/>
              </a:rPr>
              <a:t>The Cisco</a:t>
            </a:r>
            <a:r>
              <a:rPr lang="en-US" b="1" baseline="30000" dirty="0">
                <a:latin typeface="Arial" charset="0"/>
                <a:cs typeface="Arial" charset="0"/>
              </a:rPr>
              <a:t>®</a:t>
            </a:r>
            <a:r>
              <a:rPr lang="en-US" b="1" dirty="0">
                <a:latin typeface="Arial" charset="0"/>
                <a:cs typeface="Arial" charset="0"/>
              </a:rPr>
              <a:t> Visual Networking Index (VNI) Global Mobile Data Traffic Forecast Update</a:t>
            </a:r>
          </a:p>
          <a:p>
            <a:pPr marL="224325" indent="-224325">
              <a:buAutoNum type="arabicPeriod"/>
            </a:pPr>
            <a:endParaRPr lang="en-US" dirty="0" smtClean="0"/>
          </a:p>
          <a:p>
            <a:endParaRPr lang="en-US" dirty="0" smtClean="0"/>
          </a:p>
          <a:p>
            <a:r>
              <a:rPr lang="en-US" dirty="0" err="1" smtClean="0"/>
              <a:t>Netscope</a:t>
            </a:r>
            <a:r>
              <a:rPr lang="en-US" dirty="0" smtClean="0"/>
              <a:t> Cloud Report, April 2014</a:t>
            </a:r>
            <a:endParaRPr lang="en-US" dirty="0"/>
          </a:p>
        </p:txBody>
      </p:sp>
      <p:sp>
        <p:nvSpPr>
          <p:cNvPr id="4" name="Date Placeholder 3"/>
          <p:cNvSpPr>
            <a:spLocks noGrp="1"/>
          </p:cNvSpPr>
          <p:nvPr>
            <p:ph type="dt" idx="10"/>
          </p:nvPr>
        </p:nvSpPr>
        <p:spPr/>
        <p:txBody>
          <a:bodyPr/>
          <a:lstStyle/>
          <a:p>
            <a:fld id="{B8FD772F-022A-43FB-ADB5-FCDE7C9E482C}" type="datetime1">
              <a:rPr lang="en-US" smtClean="0"/>
              <a:pPr/>
              <a:t>8/15/2014</a:t>
            </a:fld>
            <a:endParaRPr lang="en-US"/>
          </a:p>
        </p:txBody>
      </p:sp>
      <p:sp>
        <p:nvSpPr>
          <p:cNvPr id="5" name="Footer Placeholder 4"/>
          <p:cNvSpPr>
            <a:spLocks noGrp="1"/>
          </p:cNvSpPr>
          <p:nvPr>
            <p:ph type="ftr" sz="quarter" idx="11"/>
          </p:nvPr>
        </p:nvSpPr>
        <p:spPr/>
        <p:txBody>
          <a:bodyPr/>
          <a:lstStyle/>
          <a:p>
            <a:r>
              <a:rPr lang="en-US" smtClean="0"/>
              <a:t>Confidential | Copyright 2012 Trend Micro Inc.</a:t>
            </a:r>
            <a:endParaRPr lang="en-US" dirty="0"/>
          </a:p>
        </p:txBody>
      </p:sp>
      <p:sp>
        <p:nvSpPr>
          <p:cNvPr id="6" name="Slide Number Placeholder 5"/>
          <p:cNvSpPr>
            <a:spLocks noGrp="1"/>
          </p:cNvSpPr>
          <p:nvPr>
            <p:ph type="sldNum" sz="quarter" idx="12"/>
          </p:nvPr>
        </p:nvSpPr>
        <p:spPr/>
        <p:txBody>
          <a:bodyPr/>
          <a:lstStyle/>
          <a:p>
            <a:fld id="{B15C239E-3C96-4CE4-BCC3-7E5EB9073E9A}" type="slidenum">
              <a:rPr lang="en-US" smtClean="0"/>
              <a:pPr/>
              <a:t>4</a:t>
            </a:fld>
            <a:endParaRPr lang="en-US"/>
          </a:p>
        </p:txBody>
      </p:sp>
    </p:spTree>
    <p:extLst>
      <p:ext uri="{BB962C8B-B14F-4D97-AF65-F5344CB8AC3E}">
        <p14:creationId xmlns:p14="http://schemas.microsoft.com/office/powerpoint/2010/main" val="211914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8625"/>
            <a:r>
              <a:rPr lang="en-US" dirty="0" smtClean="0"/>
              <a:t>The reality of targeted</a:t>
            </a:r>
            <a:r>
              <a:rPr lang="en-US" baseline="0" dirty="0" smtClean="0"/>
              <a:t> attacks is such that your existing security defenses are blind to advanced malware and attack methods they were not designed to address.</a:t>
            </a:r>
            <a:endParaRPr lang="en-US" dirty="0" smtClean="0"/>
          </a:p>
          <a:p>
            <a:pPr defTabSz="448625"/>
            <a:endParaRPr lang="en-US" dirty="0" smtClean="0"/>
          </a:p>
          <a:p>
            <a:pPr defTabSz="448625"/>
            <a:r>
              <a:rPr lang="en-US" dirty="0" smtClean="0"/>
              <a:t>Given </a:t>
            </a:r>
            <a:r>
              <a:rPr lang="en-US" dirty="0"/>
              <a:t>advanced threats can be unknown, use delivery methods that may circumvent some or all of your traditional defenses, and by nature, tend to evolve based on the needs of the attacker, it is important to know some of the methods attackers employ: </a:t>
            </a:r>
          </a:p>
          <a:p>
            <a:pPr defTabSz="448625"/>
            <a:endParaRPr lang="en-US" dirty="0"/>
          </a:p>
          <a:p>
            <a:pPr defTabSz="448625"/>
            <a:r>
              <a:rPr lang="en-US" dirty="0"/>
              <a:t>Advanced reconnaissance – hacker will research and identify the network, infrastructure and defenses you have in place. They will use this insight to custom design and </a:t>
            </a:r>
            <a:r>
              <a:rPr lang="en-US" dirty="0" err="1"/>
              <a:t>weaponize</a:t>
            </a:r>
            <a:r>
              <a:rPr lang="en-US" dirty="0"/>
              <a:t> malware to evade your existing security systems</a:t>
            </a:r>
          </a:p>
          <a:p>
            <a:pPr defTabSz="448625"/>
            <a:endParaRPr lang="en-US" dirty="0"/>
          </a:p>
          <a:p>
            <a:pPr defTabSz="448625"/>
            <a:r>
              <a:rPr lang="en-US" dirty="0"/>
              <a:t>Spear-Phishing Emails – as part of their research, attackers will take aim at employees, contractors, suppliers and other targets who are researched and targeted with socially engineered emails</a:t>
            </a:r>
          </a:p>
          <a:p>
            <a:pPr defTabSz="448625"/>
            <a:endParaRPr lang="en-US" dirty="0"/>
          </a:p>
          <a:p>
            <a:pPr defTabSz="448625"/>
            <a:r>
              <a:rPr lang="en-US" dirty="0"/>
              <a:t>Embedded payloads  - attackers can embed lethal payloads within URLs, documents, files, PDFs, other attachments and application exploits. This combined with the socially engineered attacks become the conduit for the attacker’s malware to evade detection and enter your network.</a:t>
            </a:r>
          </a:p>
          <a:p>
            <a:pPr defTabSz="448625"/>
            <a:endParaRPr lang="en-US" dirty="0"/>
          </a:p>
          <a:p>
            <a:pPr defTabSz="448625"/>
            <a:r>
              <a:rPr lang="en-US" dirty="0"/>
              <a:t>Dynamic command and control – similar to redundancies you build into your network’s attackers utilize dynamic attack infrastructure along with back up alternatives. In other words the command and control servers can range from an IP address you might already trust to a third party service used by attackers to a third party you many not know and evolve as needed</a:t>
            </a:r>
          </a:p>
          <a:p>
            <a:pPr defTabSz="448625"/>
            <a:endParaRPr lang="en-US" dirty="0"/>
          </a:p>
          <a:p>
            <a:pPr defTabSz="448625"/>
            <a:r>
              <a:rPr lang="en-US" dirty="0"/>
              <a:t>BYOD  &amp; Remote Employees – with a rapid increase in the use of smartphones and tablets, along with employees utilizing third party networks with these devices adds to the points of vulnerability that can be used by attackers</a:t>
            </a:r>
          </a:p>
          <a:p>
            <a:endParaRPr lang="en-US" dirty="0"/>
          </a:p>
        </p:txBody>
      </p:sp>
      <p:sp>
        <p:nvSpPr>
          <p:cNvPr id="4" name="Date Placeholder 3"/>
          <p:cNvSpPr>
            <a:spLocks noGrp="1"/>
          </p:cNvSpPr>
          <p:nvPr>
            <p:ph type="dt" idx="10"/>
          </p:nvPr>
        </p:nvSpPr>
        <p:spPr/>
        <p:txBody>
          <a:bodyPr/>
          <a:lstStyle/>
          <a:p>
            <a:fld id="{525C8EC3-BBB7-454A-9186-78C08CEDFAF0}" type="datetime1">
              <a:rPr lang="en-US" altLang="zh-CN" smtClean="0"/>
              <a:pPr/>
              <a:t>8/15/2014</a:t>
            </a:fld>
            <a:endParaRPr lang="en-US" altLang="zh-CN" dirty="0"/>
          </a:p>
        </p:txBody>
      </p:sp>
      <p:sp>
        <p:nvSpPr>
          <p:cNvPr id="5" name="Footer Placeholder 4"/>
          <p:cNvSpPr>
            <a:spLocks noGrp="1"/>
          </p:cNvSpPr>
          <p:nvPr>
            <p:ph type="ftr" sz="quarter" idx="11"/>
          </p:nvPr>
        </p:nvSpPr>
        <p:spPr/>
        <p:txBody>
          <a:bodyPr/>
          <a:lstStyle/>
          <a:p>
            <a:pPr>
              <a:defRPr/>
            </a:pPr>
            <a:r>
              <a:rPr lang="en-US" smtClean="0"/>
              <a:t>Confidential | Copyright 2012 Trend Micro Inc.</a:t>
            </a:r>
            <a:endParaRPr lang="en-US" dirty="0"/>
          </a:p>
        </p:txBody>
      </p:sp>
      <p:sp>
        <p:nvSpPr>
          <p:cNvPr id="6" name="Slide Number Placeholder 5"/>
          <p:cNvSpPr>
            <a:spLocks noGrp="1"/>
          </p:cNvSpPr>
          <p:nvPr>
            <p:ph type="sldNum" sz="quarter" idx="12"/>
          </p:nvPr>
        </p:nvSpPr>
        <p:spPr/>
        <p:txBody>
          <a:bodyPr/>
          <a:lstStyle/>
          <a:p>
            <a:fld id="{7DB772BD-0E28-8F42-B909-CE84DE80A805}" type="slidenum">
              <a:rPr lang="en-US" altLang="zh-CN" smtClean="0"/>
              <a:pPr/>
              <a:t>13</a:t>
            </a:fld>
            <a:endParaRPr lang="en-US" altLang="zh-CN" dirty="0"/>
          </a:p>
        </p:txBody>
      </p:sp>
    </p:spTree>
    <p:extLst>
      <p:ext uri="{BB962C8B-B14F-4D97-AF65-F5344CB8AC3E}">
        <p14:creationId xmlns:p14="http://schemas.microsoft.com/office/powerpoint/2010/main" val="443580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intent of this slide is to educate</a:t>
            </a:r>
            <a:r>
              <a:rPr lang="en-US" baseline="0" dirty="0" smtClean="0"/>
              <a:t> the customer on the general gaps that exist in competitive offerings given the attacker </a:t>
            </a:r>
            <a:r>
              <a:rPr lang="en-US" baseline="0" dirty="0" err="1" smtClean="0"/>
              <a:t>behaviour</a:t>
            </a:r>
            <a:r>
              <a:rPr lang="en-US" baseline="0" dirty="0" smtClean="0"/>
              <a:t> outlined in slides 13 through 20.  Note the caution sign is analogous to the rating </a:t>
            </a:r>
            <a:r>
              <a:rPr lang="en-US" baseline="0" dirty="0" err="1" smtClean="0"/>
              <a:t>FireEye</a:t>
            </a:r>
            <a:r>
              <a:rPr lang="en-US" baseline="0" dirty="0" smtClean="0"/>
              <a:t> received from the NSS Labs Breach Detection Systems Test</a:t>
            </a:r>
          </a:p>
          <a:p>
            <a:endParaRPr lang="en-US" baseline="0" dirty="0" smtClean="0"/>
          </a:p>
          <a:p>
            <a:pPr marL="171441" indent="-171441">
              <a:buFontTx/>
              <a:buChar char="-"/>
            </a:pPr>
            <a:r>
              <a:rPr lang="en-US" baseline="0" dirty="0" smtClean="0"/>
              <a:t>Ports and protocols that are not monitored are akin to providing attackers with a ‘hall pass’ to roam your network at will.  Depending on your customer the following blog post may be of value (note: do not send…read first and determine if it is suitable for your customer:   http://</a:t>
            </a:r>
            <a:r>
              <a:rPr lang="en-US" baseline="0" dirty="0" err="1" smtClean="0"/>
              <a:t>blog.trendmicro.com</a:t>
            </a:r>
            <a:r>
              <a:rPr lang="en-US" baseline="0" dirty="0" smtClean="0"/>
              <a:t>/cookie-monsters-targeted-attacks-advanced-threats-demand-pay-attention-caution-signs/#.U4vLEK1dXFQ</a:t>
            </a:r>
          </a:p>
          <a:p>
            <a:pPr marL="171441" indent="-171441">
              <a:buFontTx/>
              <a:buChar char="-"/>
            </a:pPr>
            <a:endParaRPr lang="en-US" baseline="0" dirty="0" smtClean="0"/>
          </a:p>
          <a:p>
            <a:pPr marL="171441" indent="-171441">
              <a:buFontTx/>
              <a:buChar char="-"/>
            </a:pPr>
            <a:r>
              <a:rPr lang="en-US" baseline="0" dirty="0" smtClean="0"/>
              <a:t>Any devices, operating systems or files that are not monitored are also sources of attacker entry points. For example, we have found malicious activity from smart phones and tables and even medical devices …. If the devices has an IP address then all activity to and from the device should be monitored.  In some cases we offerings with limitation in the type of size of file it can analyze…again providing attackers with a crevice within which they can hide their malware and attack payloads.</a:t>
            </a:r>
          </a:p>
          <a:p>
            <a:pPr marL="171441" indent="-171441">
              <a:buFontTx/>
              <a:buChar char="-"/>
            </a:pPr>
            <a:endParaRPr lang="en-US" baseline="0" dirty="0" smtClean="0"/>
          </a:p>
          <a:p>
            <a:pPr marL="171441" indent="-171441">
              <a:buFontTx/>
              <a:buChar char="-"/>
            </a:pPr>
            <a:r>
              <a:rPr lang="en-US" baseline="0" dirty="0" smtClean="0"/>
              <a:t>Having a sandbox environment is not enough.  The phrase ‘targeted attack’ was adopted for a reason. Attackers purpose build windows license, language and other settings checks into their malware. Meaning, a one size fits all sandbox environment is a ripe place for malware to not detonate and for a potential attack to pass through undetected.</a:t>
            </a:r>
          </a:p>
          <a:p>
            <a:pPr marL="171441" indent="-171441">
              <a:buFontTx/>
              <a:buChar char="-"/>
            </a:pPr>
            <a:endParaRPr lang="en-US" baseline="0" dirty="0" smtClean="0"/>
          </a:p>
          <a:p>
            <a:pPr marL="171441" indent="-171441">
              <a:buFontTx/>
              <a:buChar char="-"/>
            </a:pPr>
            <a:r>
              <a:rPr lang="en-US" baseline="0" dirty="0" smtClean="0"/>
              <a:t>Further, despite the cloak and dagger attention on targeted attacks – it is important to know that attacks such as the one on the US retail giant Target, use known malware. Further, what may be a zero day exploit on Monday could very well be a know attack by Friday.  The point being, sufficient attack intelligence is not just about the type of attack.  Anyone who suggests they are specialists in zero day exploits or maybe </a:t>
            </a:r>
            <a:r>
              <a:rPr lang="en-US" baseline="0" dirty="0" err="1" smtClean="0"/>
              <a:t>juty</a:t>
            </a:r>
            <a:r>
              <a:rPr lang="en-US" baseline="0" dirty="0" smtClean="0"/>
              <a:t> known malware is  being myopic.</a:t>
            </a:r>
          </a:p>
          <a:p>
            <a:pPr marL="171441" indent="-171441">
              <a:buFontTx/>
              <a:buChar char="-"/>
            </a:pPr>
            <a:endParaRPr lang="en-US" baseline="0" dirty="0" smtClean="0"/>
          </a:p>
          <a:p>
            <a:r>
              <a:rPr lang="en-US" dirty="0" smtClean="0"/>
              <a:t>-</a:t>
            </a:r>
            <a:r>
              <a:rPr lang="en-US" baseline="0" dirty="0" smtClean="0"/>
              <a:t> Given the dynamic nature of targeted attacks, and, the fact this is driven by the </a:t>
            </a:r>
            <a:r>
              <a:rPr lang="en-US" baseline="0" dirty="0" err="1" smtClean="0"/>
              <a:t>inate</a:t>
            </a:r>
            <a:r>
              <a:rPr lang="en-US" baseline="0" dirty="0" smtClean="0"/>
              <a:t> desire of an attacker to evade detection, the ability to detect and monitor any changes in an attack and/or changes in known or unknown malware are also key.  Attackers readily change command and control servers, IP addresses, malware functionality, attack methods and more. Without this insight … you may detect an attack on a Monday but be oblivious to a cloaked version of the same attack a day or hours latter.</a:t>
            </a:r>
            <a:endParaRPr lang="en-US" dirty="0"/>
          </a:p>
        </p:txBody>
      </p:sp>
      <p:sp>
        <p:nvSpPr>
          <p:cNvPr id="4" name="Date Placeholder 3"/>
          <p:cNvSpPr>
            <a:spLocks noGrp="1"/>
          </p:cNvSpPr>
          <p:nvPr>
            <p:ph type="dt" idx="10"/>
          </p:nvPr>
        </p:nvSpPr>
        <p:spPr/>
        <p:txBody>
          <a:bodyPr/>
          <a:lstStyle/>
          <a:p>
            <a:fld id="{525C8EC3-BBB7-454A-9186-78C08CEDFAF0}" type="datetime1">
              <a:rPr lang="en-US" altLang="zh-CN" smtClean="0">
                <a:solidFill>
                  <a:prstClr val="black"/>
                </a:solidFill>
                <a:latin typeface="Calibri"/>
                <a:ea typeface="宋体"/>
              </a:rPr>
              <a:pPr/>
              <a:t>8/15/2014</a:t>
            </a:fld>
            <a:endParaRPr lang="en-US" altLang="zh-CN" dirty="0">
              <a:solidFill>
                <a:prstClr val="black"/>
              </a:solidFill>
              <a:latin typeface="Calibri"/>
              <a:ea typeface="宋体"/>
            </a:endParaRPr>
          </a:p>
        </p:txBody>
      </p:sp>
      <p:sp>
        <p:nvSpPr>
          <p:cNvPr id="5" name="Footer Placeholder 4"/>
          <p:cNvSpPr>
            <a:spLocks noGrp="1"/>
          </p:cNvSpPr>
          <p:nvPr>
            <p:ph type="ftr" sz="quarter" idx="11"/>
          </p:nvPr>
        </p:nvSpPr>
        <p:spPr/>
        <p:txBody>
          <a:bodyPr/>
          <a:lstStyle/>
          <a:p>
            <a:pPr>
              <a:defRPr/>
            </a:pPr>
            <a:r>
              <a:rPr lang="en-US" smtClean="0">
                <a:solidFill>
                  <a:prstClr val="black"/>
                </a:solidFill>
                <a:latin typeface="Calibri"/>
              </a:rPr>
              <a:t>Confidential | Copyright 2012 Trend Micro Inc.</a:t>
            </a:r>
            <a:endParaRPr lang="en-US" dirty="0">
              <a:solidFill>
                <a:prstClr val="black"/>
              </a:solidFill>
              <a:latin typeface="Calibri"/>
            </a:endParaRPr>
          </a:p>
        </p:txBody>
      </p:sp>
      <p:sp>
        <p:nvSpPr>
          <p:cNvPr id="6" name="Slide Number Placeholder 5"/>
          <p:cNvSpPr>
            <a:spLocks noGrp="1"/>
          </p:cNvSpPr>
          <p:nvPr>
            <p:ph type="sldNum" sz="quarter" idx="12"/>
          </p:nvPr>
        </p:nvSpPr>
        <p:spPr/>
        <p:txBody>
          <a:bodyPr/>
          <a:lstStyle/>
          <a:p>
            <a:fld id="{7DB772BD-0E28-8F42-B909-CE84DE80A805}" type="slidenum">
              <a:rPr lang="en-US" altLang="zh-CN" smtClean="0">
                <a:solidFill>
                  <a:prstClr val="black"/>
                </a:solidFill>
                <a:latin typeface="Calibri"/>
                <a:ea typeface="宋体"/>
              </a:rPr>
              <a:pPr/>
              <a:t>14</a:t>
            </a:fld>
            <a:endParaRPr lang="en-US" altLang="zh-CN" dirty="0">
              <a:solidFill>
                <a:prstClr val="black"/>
              </a:solidFill>
              <a:latin typeface="Calibri"/>
              <a:ea typeface="宋体"/>
            </a:endParaRPr>
          </a:p>
        </p:txBody>
      </p:sp>
    </p:spTree>
    <p:extLst>
      <p:ext uri="{BB962C8B-B14F-4D97-AF65-F5344CB8AC3E}">
        <p14:creationId xmlns:p14="http://schemas.microsoft.com/office/powerpoint/2010/main" val="3713245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40260"/>
            <a:r>
              <a:rPr kumimoji="1" lang="en-US" dirty="0">
                <a:latin typeface="Calibri"/>
                <a:ea typeface="宋体" charset="0"/>
                <a:cs typeface="Calibri"/>
              </a:rPr>
              <a:t>They key point to keep in mind, that despite the time, money and resources you have invested in your security defenses, every defense has an </a:t>
            </a:r>
            <a:r>
              <a:rPr kumimoji="1" lang="en-US" dirty="0" err="1">
                <a:latin typeface="Calibri"/>
                <a:ea typeface="宋体" charset="0"/>
                <a:cs typeface="Calibri"/>
              </a:rPr>
              <a:t>achilles</a:t>
            </a:r>
            <a:r>
              <a:rPr kumimoji="1" lang="en-US" dirty="0">
                <a:latin typeface="Calibri"/>
                <a:ea typeface="宋体" charset="0"/>
                <a:cs typeface="Calibri"/>
              </a:rPr>
              <a:t> heal. What we find in common, and again based on research by Trend Labs, a whopping 91% of targeted attacks being with a spear phishing email.  In short spear phishing emails are to targeted attacks as what a large wooden horse was to the Trojans.  What may appear like an acceptable and normal interchange between people is actually cloaking an offensive operation.  </a:t>
            </a:r>
          </a:p>
          <a:p>
            <a:pPr defTabSz="440260"/>
            <a:endParaRPr kumimoji="1" lang="en-US" dirty="0">
              <a:latin typeface="Calibri"/>
              <a:ea typeface="宋体" charset="0"/>
              <a:cs typeface="Calibri"/>
            </a:endParaRPr>
          </a:p>
          <a:p>
            <a:pPr defTabSz="440260"/>
            <a:r>
              <a:rPr kumimoji="1" lang="en-US" dirty="0">
                <a:latin typeface="Calibri"/>
                <a:ea typeface="宋体" charset="0"/>
                <a:cs typeface="Calibri"/>
              </a:rPr>
              <a:t>Techniques to bypass traditional defenses:</a:t>
            </a:r>
          </a:p>
          <a:p>
            <a:pPr marL="266387" indent="-266387">
              <a:buClr>
                <a:srgbClr val="FF0000"/>
              </a:buClr>
              <a:buFont typeface="Wingdings" charset="2"/>
              <a:buChar char="§"/>
            </a:pPr>
            <a:r>
              <a:rPr lang="en-US" dirty="0">
                <a:solidFill>
                  <a:schemeClr val="tx1">
                    <a:lumMod val="75000"/>
                  </a:schemeClr>
                </a:solidFill>
                <a:cs typeface="Calibri"/>
              </a:rPr>
              <a:t>Advanced reconnaissance</a:t>
            </a:r>
          </a:p>
          <a:p>
            <a:pPr marL="266387" indent="-266387">
              <a:buClr>
                <a:srgbClr val="FF0000"/>
              </a:buClr>
              <a:buFont typeface="Wingdings" charset="2"/>
              <a:buChar char="§"/>
            </a:pPr>
            <a:r>
              <a:rPr lang="en-US" dirty="0">
                <a:solidFill>
                  <a:schemeClr val="tx1">
                    <a:lumMod val="75000"/>
                  </a:schemeClr>
                </a:solidFill>
                <a:cs typeface="Calibri"/>
              </a:rPr>
              <a:t>Spear-phishing emails</a:t>
            </a:r>
          </a:p>
          <a:p>
            <a:pPr marL="266387" indent="-266387">
              <a:buClr>
                <a:srgbClr val="FF0000"/>
              </a:buClr>
              <a:buFont typeface="Wingdings" charset="2"/>
              <a:buChar char="§"/>
            </a:pPr>
            <a:r>
              <a:rPr lang="en-US" dirty="0">
                <a:solidFill>
                  <a:schemeClr val="tx1">
                    <a:lumMod val="75000"/>
                  </a:schemeClr>
                </a:solidFill>
                <a:cs typeface="Calibri"/>
              </a:rPr>
              <a:t>Embedded payloads</a:t>
            </a:r>
          </a:p>
          <a:p>
            <a:pPr marL="266387" indent="-266387">
              <a:buClr>
                <a:srgbClr val="FF0000"/>
              </a:buClr>
              <a:buFont typeface="Wingdings" charset="2"/>
              <a:buChar char="§"/>
            </a:pPr>
            <a:r>
              <a:rPr lang="en-US" dirty="0">
                <a:solidFill>
                  <a:schemeClr val="tx1">
                    <a:lumMod val="75000"/>
                  </a:schemeClr>
                </a:solidFill>
                <a:cs typeface="Calibri"/>
              </a:rPr>
              <a:t>Unknown malware &amp; exploits</a:t>
            </a:r>
          </a:p>
          <a:p>
            <a:pPr marL="266387" indent="-266387">
              <a:buClr>
                <a:srgbClr val="FF0000"/>
              </a:buClr>
              <a:buFont typeface="Wingdings" charset="2"/>
              <a:buChar char="§"/>
            </a:pPr>
            <a:r>
              <a:rPr lang="en-US" dirty="0">
                <a:solidFill>
                  <a:schemeClr val="tx1">
                    <a:lumMod val="75000"/>
                  </a:schemeClr>
                </a:solidFill>
                <a:cs typeface="Calibri"/>
              </a:rPr>
              <a:t>Dynamic command and control (C&amp;C) servers</a:t>
            </a:r>
          </a:p>
          <a:p>
            <a:pPr marL="266387" indent="-266387">
              <a:buClr>
                <a:srgbClr val="FF0000"/>
              </a:buClr>
              <a:buFont typeface="Wingdings" charset="2"/>
              <a:buChar char="§"/>
            </a:pPr>
            <a:r>
              <a:rPr lang="en-US" dirty="0">
                <a:solidFill>
                  <a:schemeClr val="tx1">
                    <a:lumMod val="75000"/>
                  </a:schemeClr>
                </a:solidFill>
                <a:cs typeface="Calibri"/>
              </a:rPr>
              <a:t>BYOD and remote employees create a broad attack surface</a:t>
            </a:r>
          </a:p>
          <a:p>
            <a:pPr defTabSz="897301" eaLnBrk="0" fontAlgn="base" hangingPunct="0">
              <a:spcBef>
                <a:spcPct val="30000"/>
              </a:spcBef>
              <a:spcAft>
                <a:spcPct val="0"/>
              </a:spcAft>
              <a:defRPr/>
            </a:pPr>
            <a:endParaRPr lang="en-US" dirty="0"/>
          </a:p>
          <a:p>
            <a:pPr defTabSz="897301" eaLnBrk="0" fontAlgn="base" hangingPunct="0">
              <a:spcBef>
                <a:spcPct val="30000"/>
              </a:spcBef>
              <a:spcAft>
                <a:spcPct val="0"/>
              </a:spcAft>
              <a:defRPr/>
            </a:pPr>
            <a:endParaRPr lang="en-US" dirty="0"/>
          </a:p>
          <a:p>
            <a:pPr defTabSz="897301" eaLnBrk="0" fontAlgn="base" hangingPunct="0">
              <a:spcBef>
                <a:spcPct val="30000"/>
              </a:spcBef>
              <a:spcAft>
                <a:spcPct val="0"/>
              </a:spcAft>
              <a:defRPr/>
            </a:pPr>
            <a:r>
              <a:rPr lang="en-US" dirty="0"/>
              <a:t>As part of their modus operandi, attackers consciously select the ports that are used as part of the attack. Further, as evading detection is key to the success of an attack…. as evidenced by research completed by Trend Labs… this Poison Ivy malware sample used over ten ports.  The point being … you may find it on port 80 …but unless you are monitoring all ports ..how will you know this, or any other malware, is being delivered or communicating our of your network? </a:t>
            </a:r>
          </a:p>
          <a:p>
            <a:pPr defTabSz="897301" eaLnBrk="0" fontAlgn="base" hangingPunct="0">
              <a:spcBef>
                <a:spcPct val="30000"/>
              </a:spcBef>
              <a:spcAft>
                <a:spcPct val="0"/>
              </a:spcAft>
              <a:defRPr/>
            </a:pPr>
            <a:endParaRPr lang="en-US" dirty="0"/>
          </a:p>
          <a:p>
            <a:pPr defTabSz="897301" eaLnBrk="0" fontAlgn="base" hangingPunct="0">
              <a:spcBef>
                <a:spcPct val="30000"/>
              </a:spcBef>
              <a:spcAft>
                <a:spcPct val="0"/>
              </a:spcAft>
              <a:defRPr/>
            </a:pPr>
            <a:r>
              <a:rPr lang="en-US" dirty="0"/>
              <a:t>Similar to the use of varying ports, attackers change the protocols and applications that are used in an attack. Also based on research by </a:t>
            </a:r>
            <a:r>
              <a:rPr lang="en-US" dirty="0" err="1"/>
              <a:t>TrendLabs</a:t>
            </a:r>
            <a:r>
              <a:rPr lang="en-US" dirty="0"/>
              <a:t>, we can see this </a:t>
            </a:r>
            <a:r>
              <a:rPr lang="en-US" dirty="0" err="1"/>
              <a:t>EvilGrab</a:t>
            </a:r>
            <a:r>
              <a:rPr lang="en-US" dirty="0"/>
              <a:t> malware used http, pop3, internet explorer, email, </a:t>
            </a:r>
            <a:r>
              <a:rPr lang="en-US" dirty="0" err="1"/>
              <a:t>smtp</a:t>
            </a:r>
            <a:r>
              <a:rPr lang="en-US" dirty="0"/>
              <a:t>, outlook, </a:t>
            </a:r>
            <a:r>
              <a:rPr lang="en-US" dirty="0" err="1"/>
              <a:t>imap</a:t>
            </a:r>
            <a:r>
              <a:rPr lang="en-US" dirty="0"/>
              <a:t>, and windows messenger.  Again the intent of the attacker is to be nimble and avoid detection. As with the network ports, attackers select the protocols and applications they will use based on their reconnaissance and assessment of what will lead to the highest level of success.</a:t>
            </a:r>
          </a:p>
          <a:p>
            <a:pPr defTabSz="897301" eaLnBrk="0" fontAlgn="base" hangingPunct="0">
              <a:spcBef>
                <a:spcPct val="30000"/>
              </a:spcBef>
              <a:spcAft>
                <a:spcPct val="0"/>
              </a:spcAft>
              <a:defRPr/>
            </a:pPr>
            <a:endParaRPr lang="en-US" dirty="0"/>
          </a:p>
          <a:p>
            <a:pPr defTabSz="440260"/>
            <a:r>
              <a:rPr kumimoji="1" lang="en-US" dirty="0">
                <a:latin typeface="Calibri"/>
                <a:ea typeface="宋体" charset="0"/>
                <a:cs typeface="Calibri"/>
              </a:rPr>
              <a:t>As if the evolving nature of ports and protocols was not enough attackers will also change the means, methods and structure of their attack. They will use multiple command and control servers, vary the points of attack, the types of malware, points of vulnerability, attack channels, methods and structure to suit their needs. </a:t>
            </a:r>
            <a:r>
              <a:rPr lang="en-US" sz="2400" dirty="0">
                <a:latin typeface="Calibri"/>
                <a:ea typeface="宋体" charset="0"/>
                <a:cs typeface="Calibri"/>
              </a:rPr>
              <a:t>What you may detect and think you have a handle on Monday may vary well change by latter that day or week.</a:t>
            </a:r>
            <a:endParaRPr kumimoji="1" lang="en-US" dirty="0">
              <a:latin typeface="Calibri"/>
              <a:ea typeface="宋体" charset="0"/>
              <a:cs typeface="Calibri"/>
            </a:endParaRPr>
          </a:p>
          <a:p>
            <a:endParaRPr lang="en-US" dirty="0"/>
          </a:p>
          <a:p>
            <a:endParaRPr lang="en-US" dirty="0"/>
          </a:p>
          <a:p>
            <a:pPr defTabSz="897301" eaLnBrk="0" fontAlgn="base" hangingPunct="0">
              <a:spcBef>
                <a:spcPct val="30000"/>
              </a:spcBef>
              <a:spcAft>
                <a:spcPct val="0"/>
              </a:spcAft>
              <a:defRPr/>
            </a:pPr>
            <a:endParaRPr lang="en-US" dirty="0"/>
          </a:p>
          <a:p>
            <a:endParaRPr lang="en-US" dirty="0"/>
          </a:p>
          <a:p>
            <a:pPr defTabSz="897301" eaLnBrk="0" fontAlgn="base" hangingPunct="0">
              <a:spcBef>
                <a:spcPct val="30000"/>
              </a:spcBef>
              <a:spcAft>
                <a:spcPct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15</a:t>
            </a:fld>
            <a:endParaRPr lang="en-US"/>
          </a:p>
        </p:txBody>
      </p:sp>
    </p:spTree>
    <p:extLst>
      <p:ext uri="{BB962C8B-B14F-4D97-AF65-F5344CB8AC3E}">
        <p14:creationId xmlns:p14="http://schemas.microsoft.com/office/powerpoint/2010/main" val="119456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Collected from real-life POCs of Deep Discovery</a:t>
            </a:r>
            <a:r>
              <a:rPr lang="en-US" baseline="0" dirty="0" smtClean="0"/>
              <a:t> conducted by Trend.</a:t>
            </a:r>
          </a:p>
          <a:p>
            <a:endParaRPr lang="en-US" baseline="0" dirty="0" smtClean="0"/>
          </a:p>
          <a:p>
            <a:r>
              <a:rPr lang="en-US" baseline="0" dirty="0" smtClean="0"/>
              <a:t>The key points are:</a:t>
            </a:r>
          </a:p>
          <a:p>
            <a:pPr marL="168244" indent="-168244">
              <a:buFontTx/>
              <a:buChar char="-"/>
            </a:pPr>
            <a:r>
              <a:rPr lang="en-US" baseline="0" dirty="0" smtClean="0"/>
              <a:t>Most customers have already been breached but are not aware of it</a:t>
            </a:r>
          </a:p>
          <a:p>
            <a:pPr marL="168244" indent="-168244">
              <a:buFontTx/>
              <a:buChar char="-"/>
            </a:pPr>
            <a:r>
              <a:rPr lang="en-US" baseline="0" dirty="0" smtClean="0"/>
              <a:t>The range of breaches ranges from Known Malware and malicious documents to zero day exploits and mobile attacks</a:t>
            </a:r>
          </a:p>
          <a:p>
            <a:pPr marL="168244" indent="-168244">
              <a:buFontTx/>
              <a:buChar char="-"/>
            </a:pPr>
            <a:r>
              <a:rPr lang="en-US" baseline="0" dirty="0" smtClean="0"/>
              <a:t>In short, customers likely have a false sense of security, have already been breached, likely multiple times and are not aware of it</a:t>
            </a:r>
          </a:p>
          <a:p>
            <a:endParaRPr lang="en-US" dirty="0" smtClean="0"/>
          </a:p>
          <a:p>
            <a:r>
              <a:rPr lang="en-US" baseline="0" dirty="0" smtClean="0"/>
              <a:t> </a:t>
            </a:r>
            <a:endParaRPr lang="en-US" dirty="0"/>
          </a:p>
        </p:txBody>
      </p:sp>
      <p:sp>
        <p:nvSpPr>
          <p:cNvPr id="4" name="Date Placeholder 3"/>
          <p:cNvSpPr>
            <a:spLocks noGrp="1"/>
          </p:cNvSpPr>
          <p:nvPr>
            <p:ph type="dt" idx="10"/>
          </p:nvPr>
        </p:nvSpPr>
        <p:spPr/>
        <p:txBody>
          <a:bodyPr/>
          <a:lstStyle/>
          <a:p>
            <a:fld id="{525C8EC3-BBB7-454A-9186-78C08CEDFAF0}" type="datetime1">
              <a:rPr lang="en-US" altLang="zh-CN" smtClean="0"/>
              <a:pPr/>
              <a:t>8/15/2014</a:t>
            </a:fld>
            <a:endParaRPr lang="en-US" altLang="zh-CN" dirty="0"/>
          </a:p>
        </p:txBody>
      </p:sp>
      <p:sp>
        <p:nvSpPr>
          <p:cNvPr id="5" name="Footer Placeholder 4"/>
          <p:cNvSpPr>
            <a:spLocks noGrp="1"/>
          </p:cNvSpPr>
          <p:nvPr>
            <p:ph type="ftr" sz="quarter" idx="11"/>
          </p:nvPr>
        </p:nvSpPr>
        <p:spPr/>
        <p:txBody>
          <a:bodyPr/>
          <a:lstStyle/>
          <a:p>
            <a:pPr>
              <a:defRPr/>
            </a:pPr>
            <a:r>
              <a:rPr lang="en-US" smtClean="0"/>
              <a:t>Confidential | Copyright 2012 Trend Micro Inc.</a:t>
            </a:r>
            <a:endParaRPr lang="en-US" dirty="0"/>
          </a:p>
        </p:txBody>
      </p:sp>
      <p:sp>
        <p:nvSpPr>
          <p:cNvPr id="6" name="Slide Number Placeholder 5"/>
          <p:cNvSpPr>
            <a:spLocks noGrp="1"/>
          </p:cNvSpPr>
          <p:nvPr>
            <p:ph type="sldNum" sz="quarter" idx="12"/>
          </p:nvPr>
        </p:nvSpPr>
        <p:spPr/>
        <p:txBody>
          <a:bodyPr/>
          <a:lstStyle/>
          <a:p>
            <a:fld id="{7DB772BD-0E28-8F42-B909-CE84DE80A805}" type="slidenum">
              <a:rPr lang="en-US" altLang="zh-CN" smtClean="0"/>
              <a:pPr/>
              <a:t>19</a:t>
            </a:fld>
            <a:endParaRPr lang="en-US" altLang="zh-CN" dirty="0"/>
          </a:p>
        </p:txBody>
      </p:sp>
    </p:spTree>
    <p:extLst>
      <p:ext uri="{BB962C8B-B14F-4D97-AF65-F5344CB8AC3E}">
        <p14:creationId xmlns:p14="http://schemas.microsoft.com/office/powerpoint/2010/main" val="295738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8650"/>
            <a:r>
              <a:rPr lang="en-US" sz="800" dirty="0">
                <a:solidFill>
                  <a:srgbClr val="636466">
                    <a:lumMod val="75000"/>
                  </a:srgbClr>
                </a:solidFill>
                <a:latin typeface="Calibri"/>
                <a:cs typeface="Calibri"/>
              </a:rPr>
              <a:t>The issue at hand is not knowing what you do not know. The fact is your organization may well have been subjected to one or more breaches without your knowledge. Further, in addition to knowing if you are subject of an attack, the key action is to understand both the nature of the attack, and, the potential level of damage that can occur.</a:t>
            </a:r>
          </a:p>
          <a:p>
            <a:pPr defTabSz="448650"/>
            <a:endParaRPr lang="en-US" sz="800" dirty="0">
              <a:solidFill>
                <a:srgbClr val="636466">
                  <a:lumMod val="75000"/>
                </a:srgbClr>
              </a:solidFill>
              <a:latin typeface="Calibri"/>
              <a:cs typeface="Calibri"/>
            </a:endParaRPr>
          </a:p>
          <a:p>
            <a:pPr defTabSz="448650" eaLnBrk="0" fontAlgn="base" hangingPunct="0">
              <a:spcBef>
                <a:spcPct val="30000"/>
              </a:spcBef>
              <a:spcAft>
                <a:spcPct val="0"/>
              </a:spcAft>
              <a:defRPr/>
            </a:pPr>
            <a:r>
              <a:rPr lang="en-US" dirty="0" smtClean="0"/>
              <a:t>The important</a:t>
            </a:r>
            <a:r>
              <a:rPr lang="en-US" baseline="0" dirty="0" smtClean="0"/>
              <a:t> points to make are that it is not just about identifying advanced malware. It is all about establishing context and providing insight to enable a cohesive strategy to detect, analyze and respond to targeted attacks. Merely setting of an alarm bell is useless without knowing what caused the alarm, when, what the impact is, how long it has been </a:t>
            </a:r>
            <a:r>
              <a:rPr lang="en-US" baseline="0" dirty="0" err="1" smtClean="0"/>
              <a:t>occuring</a:t>
            </a:r>
            <a:r>
              <a:rPr lang="en-US" baseline="0" dirty="0" smtClean="0"/>
              <a:t>, how widespread the issue is and what options exist to take corrective action.</a:t>
            </a:r>
          </a:p>
          <a:p>
            <a:pPr defTabSz="448650" eaLnBrk="0" fontAlgn="base" hangingPunct="0">
              <a:spcBef>
                <a:spcPct val="30000"/>
              </a:spcBef>
              <a:spcAft>
                <a:spcPct val="0"/>
              </a:spcAft>
              <a:defRPr/>
            </a:pPr>
            <a:endParaRPr lang="en-US" baseline="0" dirty="0" smtClean="0"/>
          </a:p>
          <a:p>
            <a:pPr marL="448650" indent="-448650" defTabSz="448650">
              <a:buFont typeface="Arial"/>
              <a:buChar char="•"/>
            </a:pPr>
            <a:endParaRPr lang="en-US" sz="800" dirty="0">
              <a:solidFill>
                <a:srgbClr val="636466">
                  <a:lumMod val="75000"/>
                </a:srgbClr>
              </a:solidFill>
              <a:latin typeface="Calibri"/>
              <a:cs typeface="Calibri"/>
            </a:endParaRPr>
          </a:p>
          <a:p>
            <a:r>
              <a:rPr lang="en-US" b="1" dirty="0" smtClean="0"/>
              <a:t>CISO face</a:t>
            </a:r>
            <a:r>
              <a:rPr lang="en-US" b="1" baseline="0" dirty="0" smtClean="0"/>
              <a:t> a number of competing demands:</a:t>
            </a:r>
            <a:endParaRPr lang="en-US" b="1" dirty="0" smtClean="0"/>
          </a:p>
          <a:p>
            <a:pPr marL="285718" indent="-285718">
              <a:lnSpc>
                <a:spcPct val="120000"/>
              </a:lnSpc>
              <a:buFont typeface="Arial"/>
              <a:buChar char="•"/>
            </a:pPr>
            <a:r>
              <a:rPr lang="en-US" dirty="0" smtClean="0"/>
              <a:t>Defend against multiple points of attack</a:t>
            </a:r>
          </a:p>
          <a:p>
            <a:pPr marL="285718" indent="-285718">
              <a:lnSpc>
                <a:spcPct val="120000"/>
              </a:lnSpc>
              <a:buFont typeface="Arial"/>
              <a:buChar char="•"/>
            </a:pPr>
            <a:r>
              <a:rPr lang="en-US" dirty="0" smtClean="0"/>
              <a:t>Constrained by budget, process &amp; resources</a:t>
            </a:r>
          </a:p>
          <a:p>
            <a:pPr marL="285718" indent="-285718">
              <a:lnSpc>
                <a:spcPct val="120000"/>
              </a:lnSpc>
              <a:buFont typeface="Arial"/>
              <a:buChar char="•"/>
            </a:pPr>
            <a:r>
              <a:rPr lang="en-US" dirty="0" smtClean="0"/>
              <a:t>Very diverse IT / Security environments</a:t>
            </a:r>
          </a:p>
          <a:p>
            <a:pPr marL="285718" indent="-285718">
              <a:lnSpc>
                <a:spcPct val="120000"/>
              </a:lnSpc>
              <a:buFont typeface="Arial"/>
              <a:buChar char="•"/>
            </a:pPr>
            <a:r>
              <a:rPr lang="en-US" dirty="0" smtClean="0"/>
              <a:t>Data rich yet insight poor</a:t>
            </a:r>
          </a:p>
          <a:p>
            <a:pPr marL="285718" indent="-285718">
              <a:lnSpc>
                <a:spcPct val="120000"/>
              </a:lnSpc>
              <a:buFont typeface="Arial"/>
              <a:buChar char="•"/>
            </a:pPr>
            <a:r>
              <a:rPr lang="en-US" dirty="0" smtClean="0"/>
              <a:t>Specialized expertise required to detect, analyze, adapt and remediate an attack</a:t>
            </a:r>
          </a:p>
          <a:p>
            <a:pPr marL="285718" indent="-285718">
              <a:lnSpc>
                <a:spcPct val="120000"/>
              </a:lnSpc>
              <a:buFont typeface="Arial"/>
              <a:buChar char="•"/>
            </a:pPr>
            <a:r>
              <a:rPr lang="en-US" dirty="0" smtClean="0"/>
              <a:t>Spread thin: Motivated &amp; remunerated to ensure integrity of all corporate data, assets, information and communication</a:t>
            </a:r>
          </a:p>
          <a:p>
            <a:endParaRPr lang="en-US" dirty="0" smtClean="0"/>
          </a:p>
          <a:p>
            <a:r>
              <a:rPr lang="en-US" dirty="0" smtClean="0"/>
              <a:t>Yet they must know who is attacking them, the depth of the attack, what data has been obtained, the length</a:t>
            </a:r>
            <a:r>
              <a:rPr lang="en-US" baseline="0" dirty="0" smtClean="0"/>
              <a:t> of the attack and how to stop it.</a:t>
            </a:r>
            <a:endParaRPr lang="en-US" dirty="0" smtClean="0"/>
          </a:p>
          <a:p>
            <a:pPr defTabSz="448650" eaLnBrk="0" fontAlgn="base" hangingPunct="0">
              <a:spcBef>
                <a:spcPct val="30000"/>
              </a:spcBef>
              <a:spcAft>
                <a:spcPct val="0"/>
              </a:spcAft>
              <a:defRPr/>
            </a:pPr>
            <a:endParaRPr lang="en-US" baseline="0" dirty="0" smtClean="0"/>
          </a:p>
          <a:p>
            <a:pPr defTabSz="448650"/>
            <a:endParaRPr lang="en-US" sz="800" dirty="0">
              <a:solidFill>
                <a:srgbClr val="636466">
                  <a:lumMod val="75000"/>
                </a:srgbClr>
              </a:solidFill>
              <a:latin typeface="Calibri"/>
              <a:cs typeface="Calibri"/>
            </a:endParaRPr>
          </a:p>
          <a:p>
            <a:pPr defTabSz="448650"/>
            <a:endParaRPr lang="en-US" sz="800" dirty="0">
              <a:solidFill>
                <a:srgbClr val="636466">
                  <a:lumMod val="75000"/>
                </a:srgbClr>
              </a:solidFill>
              <a:latin typeface="Calibri"/>
              <a:cs typeface="Calibri"/>
            </a:endParaRPr>
          </a:p>
          <a:p>
            <a:endParaRPr lang="en-US" dirty="0" smtClean="0"/>
          </a:p>
          <a:p>
            <a:pPr defTabSz="448650"/>
            <a:endParaRPr lang="en-US" dirty="0" smtClean="0"/>
          </a:p>
          <a:p>
            <a:endParaRPr lang="en-US" dirty="0"/>
          </a:p>
        </p:txBody>
      </p:sp>
      <p:sp>
        <p:nvSpPr>
          <p:cNvPr id="4" name="Date Placeholder 3"/>
          <p:cNvSpPr>
            <a:spLocks noGrp="1"/>
          </p:cNvSpPr>
          <p:nvPr>
            <p:ph type="dt" idx="10"/>
          </p:nvPr>
        </p:nvSpPr>
        <p:spPr/>
        <p:txBody>
          <a:bodyPr/>
          <a:lstStyle/>
          <a:p>
            <a:fld id="{525C8EC3-BBB7-454A-9186-78C08CEDFAF0}" type="datetime1">
              <a:rPr lang="en-US" altLang="zh-CN" smtClean="0"/>
              <a:pPr/>
              <a:t>8/15/2014</a:t>
            </a:fld>
            <a:endParaRPr lang="en-US" altLang="zh-CN" dirty="0"/>
          </a:p>
        </p:txBody>
      </p:sp>
      <p:sp>
        <p:nvSpPr>
          <p:cNvPr id="5" name="Footer Placeholder 4"/>
          <p:cNvSpPr>
            <a:spLocks noGrp="1"/>
          </p:cNvSpPr>
          <p:nvPr>
            <p:ph type="ftr" sz="quarter" idx="11"/>
          </p:nvPr>
        </p:nvSpPr>
        <p:spPr/>
        <p:txBody>
          <a:bodyPr/>
          <a:lstStyle/>
          <a:p>
            <a:pPr>
              <a:defRPr/>
            </a:pPr>
            <a:r>
              <a:rPr lang="en-US" smtClean="0"/>
              <a:t>Confidential | Copyright 2012 Trend Micro Inc.</a:t>
            </a:r>
            <a:endParaRPr lang="en-US" dirty="0"/>
          </a:p>
        </p:txBody>
      </p:sp>
      <p:sp>
        <p:nvSpPr>
          <p:cNvPr id="6" name="Slide Number Placeholder 5"/>
          <p:cNvSpPr>
            <a:spLocks noGrp="1"/>
          </p:cNvSpPr>
          <p:nvPr>
            <p:ph type="sldNum" sz="quarter" idx="12"/>
          </p:nvPr>
        </p:nvSpPr>
        <p:spPr/>
        <p:txBody>
          <a:bodyPr/>
          <a:lstStyle/>
          <a:p>
            <a:fld id="{7DB772BD-0E28-8F42-B909-CE84DE80A805}" type="slidenum">
              <a:rPr lang="en-US" altLang="zh-CN" smtClean="0"/>
              <a:pPr/>
              <a:t>20</a:t>
            </a:fld>
            <a:endParaRPr lang="en-US" altLang="zh-CN" dirty="0"/>
          </a:p>
        </p:txBody>
      </p:sp>
    </p:spTree>
    <p:extLst>
      <p:ext uri="{BB962C8B-B14F-4D97-AF65-F5344CB8AC3E}">
        <p14:creationId xmlns:p14="http://schemas.microsoft.com/office/powerpoint/2010/main" val="281339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75">
              <a:defRPr/>
            </a:pPr>
            <a:r>
              <a:rPr lang="en-US" dirty="0" smtClean="0">
                <a:solidFill>
                  <a:srgbClr val="313233"/>
                </a:solidFill>
                <a:latin typeface="+mn-lt"/>
                <a:cs typeface="Calibri"/>
              </a:rPr>
              <a:t>As I discussed in August, we feel that the 3 biggest challenges facing our customers today are Consumerization, the growth of emerging technologies like Cloud and Virtualization, and evolving Cyber Threats. And we have 3 solutions that are specifically targeted at these problems.</a:t>
            </a:r>
          </a:p>
          <a:p>
            <a:endParaRPr lang="en-US" dirty="0"/>
          </a:p>
        </p:txBody>
      </p:sp>
      <p:sp>
        <p:nvSpPr>
          <p:cNvPr id="4" name="Slide Number Placeholder 3"/>
          <p:cNvSpPr>
            <a:spLocks noGrp="1"/>
          </p:cNvSpPr>
          <p:nvPr>
            <p:ph type="sldNum" sz="quarter" idx="10"/>
          </p:nvPr>
        </p:nvSpPr>
        <p:spPr/>
        <p:txBody>
          <a:bodyPr/>
          <a:lstStyle/>
          <a:p>
            <a:fld id="{0D5ABEEB-1066-F648-B6F1-835D140C850D}"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272632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75">
              <a:defRPr/>
            </a:pPr>
            <a:r>
              <a:rPr lang="en-US" dirty="0" smtClean="0">
                <a:solidFill>
                  <a:srgbClr val="313233"/>
                </a:solidFill>
                <a:latin typeface="+mn-lt"/>
                <a:cs typeface="Calibri"/>
              </a:rPr>
              <a:t>These solutions are supported by our ongoing investment in core technology including our big data-driven global threat intelligence, Smart Protection Network.</a:t>
            </a:r>
          </a:p>
          <a:p>
            <a:endParaRPr lang="en-US" dirty="0"/>
          </a:p>
        </p:txBody>
      </p:sp>
      <p:sp>
        <p:nvSpPr>
          <p:cNvPr id="4" name="Slide Number Placeholder 3"/>
          <p:cNvSpPr>
            <a:spLocks noGrp="1"/>
          </p:cNvSpPr>
          <p:nvPr>
            <p:ph type="sldNum" sz="quarter" idx="10"/>
          </p:nvPr>
        </p:nvSpPr>
        <p:spPr/>
        <p:txBody>
          <a:bodyPr/>
          <a:lstStyle/>
          <a:p>
            <a:fld id="{0D5ABEEB-1066-F648-B6F1-835D140C850D}"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2387155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图片 6" descr="未标题-1.jpg"/>
          <p:cNvPicPr>
            <a:picLocks noChangeAspect="1"/>
          </p:cNvPicPr>
          <p:nvPr userDrawn="1"/>
        </p:nvPicPr>
        <p:blipFill>
          <a:blip r:embed="rId2">
            <a:extLst>
              <a:ext uri="{BEBA8EAE-BF5A-486C-A8C5-ECC9F3942E4B}">
                <a14:imgProps xmlns:a14="http://schemas.microsoft.com/office/drawing/2010/main">
                  <a14:imgLayer r:embed="rId3">
                    <a14:imgEffect>
                      <a14:backgroundRemoval t="0" b="100000" l="0" r="100000">
                        <a14:foregroundMark x1="4497" y1="58348" x2="12903" y2="95181"/>
                        <a14:foregroundMark x1="25415" y1="51463" x2="95210" y2="54045"/>
                        <a14:foregroundMark x1="25415" y1="96213" x2="95699" y2="95525"/>
                        <a14:foregroundMark x1="85924" y1="87952" x2="98827" y2="36145"/>
                        <a14:foregroundMark x1="50147" y1="50430" x2="76442" y2="42341"/>
                        <a14:foregroundMark x1="47605" y1="49914" x2="36950" y2="50947"/>
                        <a14:foregroundMark x1="34018" y1="50775" x2="31378" y2="50602"/>
                        <a14:foregroundMark x1="15640" y1="54733" x2="6452" y2="59208"/>
                        <a14:foregroundMark x1="2151" y1="53012" x2="2151" y2="53012"/>
                        <a14:foregroundMark x1="99022" y1="29776" x2="98143" y2="30809"/>
                        <a14:foregroundMark x1="99218" y1="28227" x2="99902" y2="27711"/>
                      </a14:backgroundRemoval>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19990" y="282393"/>
            <a:ext cx="6729732" cy="1422328"/>
          </a:xfrm>
        </p:spPr>
        <p:txBody>
          <a:bodyPr vert="horz" lIns="91440" tIns="45720" rIns="91440" bIns="45720" rtlCol="0" anchor="ctr">
            <a:noAutofit/>
          </a:bodyPr>
          <a:lstStyle>
            <a:lvl1pPr>
              <a:defRPr lang="en-US" dirty="0"/>
            </a:lvl1pPr>
          </a:lstStyle>
          <a:p>
            <a:pPr lvl="0"/>
            <a:r>
              <a:rPr lang="en-US" smtClean="0"/>
              <a:t>Click to edit Master title style</a:t>
            </a:r>
            <a:endParaRPr lang="en-US" dirty="0"/>
          </a:p>
        </p:txBody>
      </p:sp>
      <p:sp>
        <p:nvSpPr>
          <p:cNvPr id="3" name="Subtitle 2"/>
          <p:cNvSpPr>
            <a:spLocks noGrp="1"/>
          </p:cNvSpPr>
          <p:nvPr>
            <p:ph type="subTitle" idx="1"/>
          </p:nvPr>
        </p:nvSpPr>
        <p:spPr>
          <a:xfrm>
            <a:off x="219990" y="1853915"/>
            <a:ext cx="4758590" cy="1314450"/>
          </a:xfrm>
        </p:spPr>
        <p:txBody>
          <a:bodyPr vert="horz" lIns="91440" tIns="45720" rIns="91440" bIns="45720" rtlCol="0">
            <a:normAutofit/>
          </a:bodyPr>
          <a:lstStyle>
            <a:lvl1pPr marL="0" indent="0">
              <a:buNone/>
              <a:defRPr lang="en-US" sz="2400" dirty="0"/>
            </a:lvl1pPr>
          </a:lstStyle>
          <a:p>
            <a:pPr lvl="0"/>
            <a:r>
              <a:rPr lang="en-US" smtClean="0"/>
              <a:t>Click to edit Master subtitle style</a:t>
            </a:r>
            <a:endParaRPr lang="en-US" dirty="0"/>
          </a:p>
        </p:txBody>
      </p:sp>
      <p:pic>
        <p:nvPicPr>
          <p:cNvPr id="10" name="Picture 17" descr="Logo"/>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7354200" y="214029"/>
            <a:ext cx="1569188" cy="61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9" descr="slogan.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06933" y="254000"/>
            <a:ext cx="1653304" cy="439027"/>
          </a:xfrm>
          <a:prstGeom prst="rect">
            <a:avLst/>
          </a:prstGeom>
        </p:spPr>
      </p:pic>
    </p:spTree>
    <p:extLst>
      <p:ext uri="{BB962C8B-B14F-4D97-AF65-F5344CB8AC3E}">
        <p14:creationId xmlns:p14="http://schemas.microsoft.com/office/powerpoint/2010/main" val="28031864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solidFill>
          <a:srgbClr val="F8F8F8">
            <a:alpha val="30196"/>
          </a:srgbClr>
        </a:solidFill>
        <a:effectLst/>
      </p:bgPr>
    </p:bg>
    <p:spTree>
      <p:nvGrpSpPr>
        <p:cNvPr id="1" name=""/>
        <p:cNvGrpSpPr/>
        <p:nvPr/>
      </p:nvGrpSpPr>
      <p:grpSpPr>
        <a:xfrm>
          <a:off x="0" y="0"/>
          <a:ext cx="0" cy="0"/>
          <a:chOff x="0" y="0"/>
          <a:chExt cx="0" cy="0"/>
        </a:xfrm>
      </p:grpSpPr>
      <p:pic>
        <p:nvPicPr>
          <p:cNvPr id="3" name="Picture 10" descr="Untitled-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358900" y="1885950"/>
            <a:ext cx="77851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Logo"/>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51738" y="276225"/>
            <a:ext cx="12763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微软雅黑" pitchFamily="34" charset="-122"/>
                <a:ea typeface="微软雅黑" pitchFamily="34" charset="-122"/>
              </a:defRPr>
            </a:lvl1pPr>
          </a:lstStyle>
          <a:p>
            <a:r>
              <a:rPr lang="en-CA" smtClean="0"/>
              <a:t>Click to edit Master title style</a:t>
            </a:r>
            <a:endParaRPr lang="en-US"/>
          </a:p>
        </p:txBody>
      </p:sp>
      <p:sp>
        <p:nvSpPr>
          <p:cNvPr id="5" name="Rectangle 3755"/>
          <p:cNvSpPr>
            <a:spLocks noGrp="1" noChangeArrowheads="1"/>
          </p:cNvSpPr>
          <p:nvPr>
            <p:ph type="dt" sz="quarter" idx="10"/>
          </p:nvPr>
        </p:nvSpPr>
        <p:spPr bwMode="auto">
          <a:xfrm>
            <a:off x="63500" y="4910138"/>
            <a:ext cx="1089025" cy="163512"/>
          </a:xfrm>
          <a:prstGeom prst="rect">
            <a:avLst/>
          </a:prstGeom>
          <a:ln>
            <a:miter lim="800000"/>
            <a:headEnd/>
            <a:tailEnd/>
          </a:ln>
        </p:spPr>
        <p:txBody>
          <a:bodyPr vert="horz" wrap="square" lIns="81635" tIns="40818" rIns="81635" bIns="40818" numCol="1" anchor="t" anchorCtr="0" compatLnSpc="1">
            <a:prstTxWarp prst="textNoShape">
              <a:avLst/>
            </a:prstTxWarp>
          </a:bodyPr>
          <a:lstStyle>
            <a:lvl1pPr>
              <a:defRPr sz="800" b="0">
                <a:solidFill>
                  <a:schemeClr val="bg2"/>
                </a:solidFill>
                <a:ea typeface="宋体" charset="0"/>
                <a:cs typeface="宋体" charset="0"/>
              </a:defRPr>
            </a:lvl1pPr>
          </a:lstStyle>
          <a:p>
            <a:pPr defTabSz="914400" fontAlgn="base">
              <a:spcBef>
                <a:spcPct val="0"/>
              </a:spcBef>
              <a:spcAft>
                <a:spcPct val="0"/>
              </a:spcAft>
            </a:pPr>
            <a:fld id="{6E2C1C7A-EF56-FF42-973B-84D8A4CC2BE2}" type="datetime1">
              <a:rPr lang="en-US" altLang="zh-CN">
                <a:solidFill>
                  <a:srgbClr val="767779"/>
                </a:solidFill>
                <a:latin typeface="Arial" charset="0"/>
              </a:rPr>
              <a:pPr defTabSz="914400" fontAlgn="base">
                <a:spcBef>
                  <a:spcPct val="0"/>
                </a:spcBef>
                <a:spcAft>
                  <a:spcPct val="0"/>
                </a:spcAft>
              </a:pPr>
              <a:t>8/15/2014</a:t>
            </a:fld>
            <a:endParaRPr lang="en-US" altLang="zh-CN">
              <a:solidFill>
                <a:srgbClr val="767779"/>
              </a:solidFill>
              <a:latin typeface="Arial" charset="0"/>
            </a:endParaRPr>
          </a:p>
        </p:txBody>
      </p:sp>
      <p:sp>
        <p:nvSpPr>
          <p:cNvPr id="6" name="Rectangle 3768"/>
          <p:cNvSpPr>
            <a:spLocks noGrp="1" noChangeArrowheads="1"/>
          </p:cNvSpPr>
          <p:nvPr>
            <p:ph type="sldNum" sz="quarter" idx="11"/>
          </p:nvPr>
        </p:nvSpPr>
        <p:spPr bwMode="auto">
          <a:xfrm>
            <a:off x="4386263" y="4856163"/>
            <a:ext cx="371475" cy="206375"/>
          </a:xfrm>
          <a:prstGeom prst="rect">
            <a:avLst/>
          </a:prstGeom>
          <a:ln>
            <a:miter lim="800000"/>
            <a:headEnd/>
            <a:tailEnd/>
          </a:ln>
        </p:spPr>
        <p:txBody>
          <a:bodyPr vert="horz" wrap="square" lIns="81635" tIns="40818" rIns="81635" bIns="40818" numCol="1" anchor="t" anchorCtr="0" compatLnSpc="1">
            <a:prstTxWarp prst="textNoShape">
              <a:avLst/>
            </a:prstTxWarp>
          </a:bodyPr>
          <a:lstStyle>
            <a:lvl1pPr algn="ctr">
              <a:defRPr>
                <a:solidFill>
                  <a:schemeClr val="bg2"/>
                </a:solidFill>
                <a:ea typeface="宋体" charset="0"/>
                <a:cs typeface="宋体" charset="0"/>
              </a:defRPr>
            </a:lvl1pPr>
          </a:lstStyle>
          <a:p>
            <a:pPr defTabSz="914400" fontAlgn="base">
              <a:spcBef>
                <a:spcPct val="0"/>
              </a:spcBef>
              <a:spcAft>
                <a:spcPct val="0"/>
              </a:spcAft>
            </a:pPr>
            <a:fld id="{7B7AC95F-B4E7-8141-B404-BB24350F4A39}" type="slidenum">
              <a:rPr lang="en-US" altLang="zh-CN" sz="1100" b="1">
                <a:solidFill>
                  <a:srgbClr val="767779"/>
                </a:solidFill>
                <a:latin typeface="Arial" charset="0"/>
              </a:rPr>
              <a:pPr defTabSz="914400" fontAlgn="base">
                <a:spcBef>
                  <a:spcPct val="0"/>
                </a:spcBef>
                <a:spcAft>
                  <a:spcPct val="0"/>
                </a:spcAft>
              </a:pPr>
              <a:t>‹#›</a:t>
            </a:fld>
            <a:endParaRPr lang="en-US" altLang="zh-CN" sz="1100" b="1">
              <a:solidFill>
                <a:srgbClr val="767779"/>
              </a:solidFill>
              <a:latin typeface="Arial" charset="0"/>
            </a:endParaRPr>
          </a:p>
        </p:txBody>
      </p:sp>
      <p:sp>
        <p:nvSpPr>
          <p:cNvPr id="7" name="Footer Placeholder 17"/>
          <p:cNvSpPr>
            <a:spLocks noGrp="1"/>
          </p:cNvSpPr>
          <p:nvPr>
            <p:ph type="ftr" sz="quarter" idx="12"/>
          </p:nvPr>
        </p:nvSpPr>
        <p:spPr>
          <a:xfrm>
            <a:off x="1062038" y="4910138"/>
            <a:ext cx="2895600" cy="136525"/>
          </a:xfrm>
        </p:spPr>
        <p:txBody>
          <a:bodyPr/>
          <a:lstStyle>
            <a:lvl1pPr algn="l">
              <a:defRPr/>
            </a:lvl1pPr>
          </a:lstStyle>
          <a:p>
            <a:pPr>
              <a:defRPr/>
            </a:pPr>
            <a:r>
              <a:rPr lang="en-US" altLang="zh-CN">
                <a:solidFill>
                  <a:srgbClr val="767779"/>
                </a:solidFill>
                <a:cs typeface="Arial"/>
              </a:rPr>
              <a:t>Confidential | Copyright 2012 Trend Micro Inc.</a:t>
            </a:r>
          </a:p>
        </p:txBody>
      </p:sp>
    </p:spTree>
    <p:extLst>
      <p:ext uri="{BB962C8B-B14F-4D97-AF65-F5344CB8AC3E}">
        <p14:creationId xmlns:p14="http://schemas.microsoft.com/office/powerpoint/2010/main" val="2568999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Break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055452"/>
            <a:ext cx="7772400" cy="1135494"/>
          </a:xfrm>
        </p:spPr>
        <p:txBody>
          <a:bodyPr anchor="b"/>
          <a:lstStyle>
            <a:lvl1pPr algn="l">
              <a:defRPr sz="3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457200" y="2190946"/>
            <a:ext cx="7772400" cy="1436682"/>
          </a:xfrm>
        </p:spPr>
        <p:txBody>
          <a:bodyPr anchor="t"/>
          <a:lstStyle>
            <a:lvl1pPr marL="0" indent="0">
              <a:buNone/>
              <a:defRPr sz="2000" cap="all">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1E6B01BB-509F-ED41-827A-0A250126612E}" type="slidenum">
              <a:rPr lang="en-US" smtClean="0"/>
              <a:pPr/>
              <a:t>‹#›</a:t>
            </a:fld>
            <a:endParaRPr lang="en-US"/>
          </a:p>
        </p:txBody>
      </p:sp>
      <p:pic>
        <p:nvPicPr>
          <p:cNvPr id="20" name="Picture 10" descr="Untitled-2"/>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6001" r="-96325"/>
          <a:stretch/>
        </p:blipFill>
        <p:spPr bwMode="auto">
          <a:xfrm>
            <a:off x="1358899" y="1690452"/>
            <a:ext cx="15284047" cy="3453048"/>
          </a:xfrm>
          <a:prstGeom prst="triangl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Logo"/>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354200" y="214029"/>
            <a:ext cx="1569188" cy="61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3"/>
          <p:cNvSpPr>
            <a:spLocks noGrp="1"/>
          </p:cNvSpPr>
          <p:nvPr>
            <p:ph type="ftr" sz="quarter" idx="11"/>
          </p:nvPr>
        </p:nvSpPr>
        <p:spPr>
          <a:xfrm>
            <a:off x="444500" y="4865228"/>
            <a:ext cx="5071381" cy="273844"/>
          </a:xfrm>
        </p:spPr>
        <p:txBody>
          <a:bodyPr/>
          <a:lstStyle>
            <a:lvl1pPr algn="l">
              <a:defRPr/>
            </a:lvl1pPr>
          </a:lstStyle>
          <a:p>
            <a:pPr>
              <a:defRPr/>
            </a:pPr>
            <a:r>
              <a:rPr lang="en-US" altLang="zh-CN" smtClean="0"/>
              <a:t>Confidential | Copyright 2014 Trend Micro Inc.</a:t>
            </a:r>
            <a:endParaRPr lang="en-US" altLang="zh-CN" dirty="0"/>
          </a:p>
        </p:txBody>
      </p:sp>
    </p:spTree>
    <p:extLst>
      <p:ext uri="{BB962C8B-B14F-4D97-AF65-F5344CB8AC3E}">
        <p14:creationId xmlns:p14="http://schemas.microsoft.com/office/powerpoint/2010/main" val="23272065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Title Slide">
    <p:spTree>
      <p:nvGrpSpPr>
        <p:cNvPr id="1" name=""/>
        <p:cNvGrpSpPr/>
        <p:nvPr/>
      </p:nvGrpSpPr>
      <p:grpSpPr>
        <a:xfrm>
          <a:off x="0" y="0"/>
          <a:ext cx="0" cy="0"/>
          <a:chOff x="0" y="0"/>
          <a:chExt cx="0" cy="0"/>
        </a:xfrm>
      </p:grpSpPr>
      <p:pic>
        <p:nvPicPr>
          <p:cNvPr id="8" name="Picture 7" descr="PPT_DividerPag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89" y="-22412"/>
            <a:ext cx="9153389" cy="5244353"/>
          </a:xfrm>
          <a:prstGeom prst="rect">
            <a:avLst/>
          </a:prstGeom>
        </p:spPr>
      </p:pic>
      <p:sp>
        <p:nvSpPr>
          <p:cNvPr id="2" name="Title 1"/>
          <p:cNvSpPr>
            <a:spLocks noGrp="1"/>
          </p:cNvSpPr>
          <p:nvPr>
            <p:ph type="title"/>
          </p:nvPr>
        </p:nvSpPr>
        <p:spPr>
          <a:xfrm>
            <a:off x="457200" y="1055452"/>
            <a:ext cx="7772400" cy="1135494"/>
          </a:xfrm>
        </p:spPr>
        <p:txBody>
          <a:bodyPr anchor="b"/>
          <a:lstStyle>
            <a:lvl1pPr algn="l">
              <a:defRPr sz="3600" b="0" cap="none">
                <a:solidFill>
                  <a:schemeClr val="accent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190946"/>
            <a:ext cx="7772400" cy="1436682"/>
          </a:xfrm>
        </p:spPr>
        <p:txBody>
          <a:bodyPr anchor="t"/>
          <a:lstStyle>
            <a:lvl1pPr marL="0" indent="0">
              <a:buNone/>
              <a:defRPr sz="2000" cap="all">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7550856" y="4940088"/>
            <a:ext cx="414349" cy="273844"/>
          </a:xfrm>
        </p:spPr>
        <p:txBody>
          <a:bodyPr/>
          <a:lstStyle/>
          <a:p>
            <a:fld id="{1E6B01BB-509F-ED41-827A-0A250126612E}" type="slidenum">
              <a:rPr lang="en-US" smtClean="0"/>
              <a:pPr/>
              <a:t>‹#›</a:t>
            </a:fld>
            <a:endParaRPr lang="en-US"/>
          </a:p>
        </p:txBody>
      </p:sp>
      <p:sp>
        <p:nvSpPr>
          <p:cNvPr id="12" name="Footer Placeholder 3"/>
          <p:cNvSpPr>
            <a:spLocks noGrp="1"/>
          </p:cNvSpPr>
          <p:nvPr>
            <p:ph type="ftr" sz="quarter" idx="11"/>
          </p:nvPr>
        </p:nvSpPr>
        <p:spPr>
          <a:xfrm>
            <a:off x="457200" y="4935660"/>
            <a:ext cx="5071381" cy="273844"/>
          </a:xfrm>
        </p:spPr>
        <p:txBody>
          <a:bodyPr/>
          <a:lstStyle/>
          <a:p>
            <a:r>
              <a:rPr lang="en-US" dirty="0" smtClean="0"/>
              <a:t>Copyright 2014 Trend Micro Inc.     </a:t>
            </a:r>
            <a:endParaRPr lang="en-US" dirty="0"/>
          </a:p>
        </p:txBody>
      </p:sp>
    </p:spTree>
    <p:extLst>
      <p:ext uri="{BB962C8B-B14F-4D97-AF65-F5344CB8AC3E}">
        <p14:creationId xmlns:p14="http://schemas.microsoft.com/office/powerpoint/2010/main" val="30707959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2036310" y="4865228"/>
            <a:ext cx="5071381" cy="273844"/>
          </a:xfrm>
        </p:spPr>
        <p:txBody>
          <a:bodyPr/>
          <a:lstStyle>
            <a:lvl1pPr algn="ctr">
              <a:defRPr/>
            </a:lvl1pPr>
          </a:lstStyle>
          <a:p>
            <a:r>
              <a:rPr lang="en-US" altLang="zh-CN" dirty="0" smtClean="0"/>
              <a:t>Confidential | Copyright 2014 Trend Micro Inc.</a:t>
            </a:r>
          </a:p>
        </p:txBody>
      </p:sp>
      <p:sp>
        <p:nvSpPr>
          <p:cNvPr id="5" name="Slide Number Placeholder 4"/>
          <p:cNvSpPr>
            <a:spLocks noGrp="1"/>
          </p:cNvSpPr>
          <p:nvPr>
            <p:ph type="sldNum" sz="quarter" idx="12"/>
          </p:nvPr>
        </p:nvSpPr>
        <p:spPr/>
        <p:txBody>
          <a:bodyPr/>
          <a:lstStyle/>
          <a:p>
            <a:fld id="{1E6B01BB-509F-ED41-827A-0A250126612E}" type="slidenum">
              <a:rPr lang="en-US" smtClean="0"/>
              <a:pPr/>
              <a:t>‹#›</a:t>
            </a:fld>
            <a:endParaRPr lang="en-US"/>
          </a:p>
        </p:txBody>
      </p:sp>
    </p:spTree>
    <p:extLst>
      <p:ext uri="{BB962C8B-B14F-4D97-AF65-F5344CB8AC3E}">
        <p14:creationId xmlns:p14="http://schemas.microsoft.com/office/powerpoint/2010/main" val="36139650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D1C24"/>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898824"/>
            <a:ext cx="8229600" cy="3695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altLang="zh-CN" dirty="0" smtClean="0"/>
              <a:t>Confidential | Copyright 2014 Trend Micro Inc.</a:t>
            </a:r>
          </a:p>
        </p:txBody>
      </p:sp>
      <p:sp>
        <p:nvSpPr>
          <p:cNvPr id="6" name="Slide Number Placeholder 5"/>
          <p:cNvSpPr>
            <a:spLocks noGrp="1"/>
          </p:cNvSpPr>
          <p:nvPr>
            <p:ph type="sldNum" sz="quarter" idx="12"/>
          </p:nvPr>
        </p:nvSpPr>
        <p:spPr/>
        <p:txBody>
          <a:bodyPr/>
          <a:lstStyle/>
          <a:p>
            <a:fld id="{1E6B01BB-509F-ED41-827A-0A250126612E}" type="slidenum">
              <a:rPr lang="en-US" smtClean="0"/>
              <a:pPr/>
              <a:t>‹#›</a:t>
            </a:fld>
            <a:endParaRPr lang="en-US"/>
          </a:p>
        </p:txBody>
      </p:sp>
    </p:spTree>
    <p:extLst>
      <p:ext uri="{BB962C8B-B14F-4D97-AF65-F5344CB8AC3E}">
        <p14:creationId xmlns:p14="http://schemas.microsoft.com/office/powerpoint/2010/main" val="17448188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205981"/>
            <a:ext cx="8229600" cy="519676"/>
          </a:xfrm>
        </p:spPr>
        <p:txBody>
          <a:bodyPr/>
          <a:lstStyle/>
          <a:p>
            <a:r>
              <a:rPr lang="en-US" smtClean="0"/>
              <a:t>Click to edit Master title style</a:t>
            </a:r>
            <a:endParaRPr lang="en-US" dirty="0"/>
          </a:p>
        </p:txBody>
      </p:sp>
      <p:sp>
        <p:nvSpPr>
          <p:cNvPr id="7" name="Content Placeholder 2"/>
          <p:cNvSpPr>
            <a:spLocks noGrp="1"/>
          </p:cNvSpPr>
          <p:nvPr>
            <p:ph sz="half" idx="1"/>
          </p:nvPr>
        </p:nvSpPr>
        <p:spPr>
          <a:xfrm>
            <a:off x="457200" y="900112"/>
            <a:ext cx="4038600" cy="35448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3"/>
          <p:cNvSpPr>
            <a:spLocks noGrp="1"/>
          </p:cNvSpPr>
          <p:nvPr>
            <p:ph sz="half" idx="2"/>
          </p:nvPr>
        </p:nvSpPr>
        <p:spPr>
          <a:xfrm>
            <a:off x="4648200" y="900112"/>
            <a:ext cx="4038600" cy="35448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5"/>
          <p:cNvSpPr>
            <a:spLocks noGrp="1"/>
          </p:cNvSpPr>
          <p:nvPr>
            <p:ph type="ftr" sz="quarter" idx="11"/>
          </p:nvPr>
        </p:nvSpPr>
        <p:spPr>
          <a:xfrm>
            <a:off x="2036310" y="4865228"/>
            <a:ext cx="5071381" cy="273844"/>
          </a:xfrm>
        </p:spPr>
        <p:txBody>
          <a:bodyPr/>
          <a:lstStyle/>
          <a:p>
            <a:r>
              <a:rPr lang="en-US" altLang="zh-CN" dirty="0" smtClean="0"/>
              <a:t>Confidential | Copyright 2014 Trend Micro Inc.</a:t>
            </a:r>
          </a:p>
        </p:txBody>
      </p:sp>
      <p:sp>
        <p:nvSpPr>
          <p:cNvPr id="10" name="Slide Number Placeholder 6"/>
          <p:cNvSpPr>
            <a:spLocks noGrp="1"/>
          </p:cNvSpPr>
          <p:nvPr>
            <p:ph type="sldNum" sz="quarter" idx="12"/>
          </p:nvPr>
        </p:nvSpPr>
        <p:spPr>
          <a:xfrm>
            <a:off x="7550856" y="4869656"/>
            <a:ext cx="414349" cy="273844"/>
          </a:xfrm>
        </p:spPr>
        <p:txBody>
          <a:bodyPr/>
          <a:lstStyle/>
          <a:p>
            <a:fld id="{1E6B01BB-509F-ED41-827A-0A250126612E}" type="slidenum">
              <a:rPr lang="en-US" smtClean="0"/>
              <a:pPr/>
              <a:t>‹#›</a:t>
            </a:fld>
            <a:endParaRPr lang="en-US"/>
          </a:p>
        </p:txBody>
      </p:sp>
    </p:spTree>
    <p:extLst>
      <p:ext uri="{BB962C8B-B14F-4D97-AF65-F5344CB8AC3E}">
        <p14:creationId xmlns:p14="http://schemas.microsoft.com/office/powerpoint/2010/main" val="2157628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ltLang="zh-CN" dirty="0" smtClean="0"/>
              <a:t>Confidential | Copyright 2014 Trend Micro Inc.</a:t>
            </a:r>
          </a:p>
        </p:txBody>
      </p:sp>
      <p:sp>
        <p:nvSpPr>
          <p:cNvPr id="4" name="Slide Number Placeholder 3"/>
          <p:cNvSpPr>
            <a:spLocks noGrp="1"/>
          </p:cNvSpPr>
          <p:nvPr>
            <p:ph type="sldNum" sz="quarter" idx="12"/>
          </p:nvPr>
        </p:nvSpPr>
        <p:spPr/>
        <p:txBody>
          <a:bodyPr/>
          <a:lstStyle/>
          <a:p>
            <a:fld id="{1E6B01BB-509F-ED41-827A-0A250126612E}" type="slidenum">
              <a:rPr lang="en-US" smtClean="0"/>
              <a:pPr/>
              <a:t>‹#›</a:t>
            </a:fld>
            <a:endParaRPr lang="en-US"/>
          </a:p>
        </p:txBody>
      </p:sp>
    </p:spTree>
    <p:extLst>
      <p:ext uri="{BB962C8B-B14F-4D97-AF65-F5344CB8AC3E}">
        <p14:creationId xmlns:p14="http://schemas.microsoft.com/office/powerpoint/2010/main" val="35134844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8F8F8">
            <a:alpha val="30196"/>
          </a:srgbClr>
        </a:solidFill>
        <a:effectLst/>
      </p:bgPr>
    </p:bg>
    <p:spTree>
      <p:nvGrpSpPr>
        <p:cNvPr id="1" name=""/>
        <p:cNvGrpSpPr/>
        <p:nvPr/>
      </p:nvGrpSpPr>
      <p:grpSpPr>
        <a:xfrm>
          <a:off x="0" y="0"/>
          <a:ext cx="0" cy="0"/>
          <a:chOff x="0" y="0"/>
          <a:chExt cx="0" cy="0"/>
        </a:xfrm>
      </p:grpSpPr>
      <p:pic>
        <p:nvPicPr>
          <p:cNvPr id="3" name="图片 6" descr="未标题-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7" descr="Logo"/>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497763" y="276225"/>
            <a:ext cx="12763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66" name="Rectangle 3746"/>
          <p:cNvSpPr>
            <a:spLocks noGrp="1" noChangeArrowheads="1"/>
          </p:cNvSpPr>
          <p:nvPr>
            <p:ph type="ctrTitle" sz="quarter"/>
          </p:nvPr>
        </p:nvSpPr>
        <p:spPr>
          <a:xfrm>
            <a:off x="478517" y="1206616"/>
            <a:ext cx="5874577" cy="359420"/>
          </a:xfrm>
          <a:ln/>
        </p:spPr>
        <p:txBody>
          <a:bodyPr anchor="b"/>
          <a:lstStyle>
            <a:lvl1pPr>
              <a:defRPr sz="2500" b="0">
                <a:solidFill>
                  <a:schemeClr val="tx1"/>
                </a:solidFill>
                <a:latin typeface="微软雅黑" pitchFamily="34" charset="-122"/>
                <a:ea typeface="微软雅黑" pitchFamily="34" charset="-122"/>
              </a:defRPr>
            </a:lvl1pPr>
          </a:lstStyle>
          <a:p>
            <a:r>
              <a:rPr lang="en-CA" smtClean="0"/>
              <a:t>Click to edit Master title style</a:t>
            </a:r>
            <a:endParaRPr lang="en-US" dirty="0"/>
          </a:p>
        </p:txBody>
      </p:sp>
      <p:sp>
        <p:nvSpPr>
          <p:cNvPr id="5" name="Rectangle 3768"/>
          <p:cNvSpPr>
            <a:spLocks noGrp="1" noChangeArrowheads="1"/>
          </p:cNvSpPr>
          <p:nvPr>
            <p:ph type="sldNum" sz="quarter" idx="10"/>
          </p:nvPr>
        </p:nvSpPr>
        <p:spPr bwMode="auto">
          <a:xfrm>
            <a:off x="4386263" y="4856163"/>
            <a:ext cx="371475" cy="206375"/>
          </a:xfrm>
          <a:prstGeom prst="rect">
            <a:avLst/>
          </a:prstGeom>
          <a:ln>
            <a:miter lim="800000"/>
            <a:headEnd/>
            <a:tailEnd/>
          </a:ln>
        </p:spPr>
        <p:txBody>
          <a:bodyPr vert="horz" wrap="square" lIns="81635" tIns="40818" rIns="81635" bIns="40818" numCol="1" anchor="t" anchorCtr="0" compatLnSpc="1">
            <a:prstTxWarp prst="textNoShape">
              <a:avLst/>
            </a:prstTxWarp>
          </a:bodyPr>
          <a:lstStyle>
            <a:lvl1pPr algn="ctr">
              <a:defRPr>
                <a:solidFill>
                  <a:schemeClr val="bg1"/>
                </a:solidFill>
                <a:ea typeface="宋体" charset="0"/>
                <a:cs typeface="宋体" charset="0"/>
              </a:defRPr>
            </a:lvl1pPr>
          </a:lstStyle>
          <a:p>
            <a:pPr defTabSz="914400" fontAlgn="base">
              <a:spcBef>
                <a:spcPct val="0"/>
              </a:spcBef>
              <a:spcAft>
                <a:spcPct val="0"/>
              </a:spcAft>
            </a:pPr>
            <a:fld id="{047A3278-1BE2-6643-B736-0B4ACB523404}" type="slidenum">
              <a:rPr lang="en-US" altLang="zh-CN" sz="1100" b="1">
                <a:solidFill>
                  <a:srgbClr val="FFFFFF"/>
                </a:solidFill>
                <a:latin typeface="Arial" charset="0"/>
              </a:rPr>
              <a:pPr defTabSz="914400" fontAlgn="base">
                <a:spcBef>
                  <a:spcPct val="0"/>
                </a:spcBef>
                <a:spcAft>
                  <a:spcPct val="0"/>
                </a:spcAft>
              </a:pPr>
              <a:t>‹#›</a:t>
            </a:fld>
            <a:endParaRPr lang="en-US" altLang="zh-CN" sz="1100" b="1">
              <a:solidFill>
                <a:srgbClr val="FFFFFF"/>
              </a:solidFill>
              <a:latin typeface="Arial" charset="0"/>
            </a:endParaRPr>
          </a:p>
        </p:txBody>
      </p:sp>
      <p:sp>
        <p:nvSpPr>
          <p:cNvPr id="6" name="Rectangle 3755"/>
          <p:cNvSpPr>
            <a:spLocks noGrp="1" noChangeArrowheads="1"/>
          </p:cNvSpPr>
          <p:nvPr>
            <p:ph type="dt" sz="quarter" idx="11"/>
          </p:nvPr>
        </p:nvSpPr>
        <p:spPr bwMode="auto">
          <a:xfrm>
            <a:off x="63500" y="4910138"/>
            <a:ext cx="1089025" cy="163512"/>
          </a:xfrm>
          <a:prstGeom prst="rect">
            <a:avLst/>
          </a:prstGeom>
          <a:ln>
            <a:miter lim="800000"/>
            <a:headEnd/>
            <a:tailEnd/>
          </a:ln>
        </p:spPr>
        <p:txBody>
          <a:bodyPr vert="horz" wrap="square" lIns="81635" tIns="40818" rIns="81635" bIns="40818" numCol="1" anchor="t" anchorCtr="0" compatLnSpc="1">
            <a:prstTxWarp prst="textNoShape">
              <a:avLst/>
            </a:prstTxWarp>
          </a:bodyPr>
          <a:lstStyle>
            <a:lvl1pPr>
              <a:defRPr sz="800" b="0">
                <a:solidFill>
                  <a:schemeClr val="bg1"/>
                </a:solidFill>
                <a:ea typeface="宋体" charset="0"/>
                <a:cs typeface="宋体" charset="0"/>
              </a:defRPr>
            </a:lvl1pPr>
          </a:lstStyle>
          <a:p>
            <a:pPr defTabSz="914400" fontAlgn="base">
              <a:spcBef>
                <a:spcPct val="0"/>
              </a:spcBef>
              <a:spcAft>
                <a:spcPct val="0"/>
              </a:spcAft>
            </a:pPr>
            <a:fld id="{85FD8071-8388-5941-BBAB-43B7DC39A640}" type="datetime1">
              <a:rPr lang="en-US" altLang="zh-CN">
                <a:solidFill>
                  <a:srgbClr val="FFFFFF"/>
                </a:solidFill>
                <a:latin typeface="Arial" charset="0"/>
              </a:rPr>
              <a:pPr defTabSz="914400" fontAlgn="base">
                <a:spcBef>
                  <a:spcPct val="0"/>
                </a:spcBef>
                <a:spcAft>
                  <a:spcPct val="0"/>
                </a:spcAft>
              </a:pPr>
              <a:t>8/15/2014</a:t>
            </a:fld>
            <a:endParaRPr lang="en-US" altLang="zh-CN">
              <a:solidFill>
                <a:srgbClr val="FFFFFF"/>
              </a:solidFill>
              <a:latin typeface="Arial" charset="0"/>
            </a:endParaRPr>
          </a:p>
        </p:txBody>
      </p:sp>
      <p:sp>
        <p:nvSpPr>
          <p:cNvPr id="7" name="Footer Placeholder 17"/>
          <p:cNvSpPr>
            <a:spLocks noGrp="1"/>
          </p:cNvSpPr>
          <p:nvPr>
            <p:ph type="ftr" sz="quarter" idx="12"/>
          </p:nvPr>
        </p:nvSpPr>
        <p:spPr>
          <a:xfrm>
            <a:off x="1062038" y="4910138"/>
            <a:ext cx="2895600" cy="136525"/>
          </a:xfrm>
        </p:spPr>
        <p:txBody>
          <a:bodyPr/>
          <a:lstStyle>
            <a:lvl1pPr algn="l">
              <a:defRPr>
                <a:solidFill>
                  <a:schemeClr val="bg1"/>
                </a:solidFill>
              </a:defRPr>
            </a:lvl1pPr>
          </a:lstStyle>
          <a:p>
            <a:pPr>
              <a:defRPr/>
            </a:pPr>
            <a:r>
              <a:rPr lang="en-US" altLang="zh-CN">
                <a:solidFill>
                  <a:srgbClr val="FFFFFF"/>
                </a:solidFill>
                <a:cs typeface="Arial"/>
              </a:rPr>
              <a:t>Confidential | Copyright 2013 Trend Micro Inc.</a:t>
            </a:r>
          </a:p>
        </p:txBody>
      </p:sp>
    </p:spTree>
    <p:extLst>
      <p:ext uri="{BB962C8B-B14F-4D97-AF65-F5344CB8AC3E}">
        <p14:creationId xmlns:p14="http://schemas.microsoft.com/office/powerpoint/2010/main" val="75025690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1_Title and Content">
    <p:bg>
      <p:bgPr>
        <a:solidFill>
          <a:srgbClr val="F8F8F8">
            <a:alpha val="30196"/>
          </a:srgbClr>
        </a:solidFill>
        <a:effectLst/>
      </p:bgPr>
    </p:bg>
    <p:spTree>
      <p:nvGrpSpPr>
        <p:cNvPr id="1" name=""/>
        <p:cNvGrpSpPr/>
        <p:nvPr/>
      </p:nvGrpSpPr>
      <p:grpSpPr>
        <a:xfrm>
          <a:off x="0" y="0"/>
          <a:ext cx="0" cy="0"/>
          <a:chOff x="0" y="0"/>
          <a:chExt cx="0" cy="0"/>
        </a:xfrm>
      </p:grpSpPr>
      <p:pic>
        <p:nvPicPr>
          <p:cNvPr id="4" name="Picture 10" descr="Logo"/>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113713" y="4702175"/>
            <a:ext cx="7826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6903" y="155946"/>
            <a:ext cx="5898668" cy="453653"/>
          </a:xfrm>
        </p:spPr>
        <p:txBody>
          <a:bodyPr>
            <a:normAutofit/>
          </a:bodyPr>
          <a:lstStyle>
            <a:lvl1pPr algn="l">
              <a:defRPr sz="2500">
                <a:solidFill>
                  <a:schemeClr val="tx1">
                    <a:lumMod val="65000"/>
                    <a:lumOff val="35000"/>
                  </a:schemeClr>
                </a:solidFill>
                <a:latin typeface="+mj-lt"/>
                <a:ea typeface="微软雅黑" pitchFamily="34" charset="-122"/>
              </a:defRPr>
            </a:lvl1pPr>
          </a:lstStyle>
          <a:p>
            <a:r>
              <a:rPr lang="en-CA" altLang="zh-CN" smtClean="0"/>
              <a:t>Click to edit Master title style</a:t>
            </a:r>
            <a:endParaRPr lang="en-US" dirty="0"/>
          </a:p>
        </p:txBody>
      </p:sp>
      <p:sp>
        <p:nvSpPr>
          <p:cNvPr id="3" name="Content Placeholder 2"/>
          <p:cNvSpPr>
            <a:spLocks noGrp="1"/>
          </p:cNvSpPr>
          <p:nvPr>
            <p:ph idx="1"/>
          </p:nvPr>
        </p:nvSpPr>
        <p:spPr>
          <a:xfrm>
            <a:off x="292954" y="840798"/>
            <a:ext cx="5892228" cy="3500549"/>
          </a:xfrm>
        </p:spPr>
        <p:txBody>
          <a:bodyPr/>
          <a:lstStyle>
            <a:lvl1pPr>
              <a:defRPr sz="1700">
                <a:solidFill>
                  <a:schemeClr val="tx1">
                    <a:lumMod val="65000"/>
                    <a:lumOff val="35000"/>
                  </a:schemeClr>
                </a:solidFill>
                <a:latin typeface="微软雅黑" pitchFamily="34" charset="-122"/>
                <a:ea typeface="微软雅黑" pitchFamily="34" charset="-122"/>
              </a:defRPr>
            </a:lvl1pPr>
            <a:lvl2pPr>
              <a:defRPr sz="1400">
                <a:solidFill>
                  <a:schemeClr val="tx1">
                    <a:lumMod val="50000"/>
                    <a:lumOff val="50000"/>
                  </a:schemeClr>
                </a:solidFill>
                <a:latin typeface="微软雅黑" pitchFamily="34" charset="-122"/>
                <a:ea typeface="微软雅黑" pitchFamily="34" charset="-122"/>
              </a:defRPr>
            </a:lvl2pPr>
            <a:lvl3pPr>
              <a:defRPr sz="1300">
                <a:solidFill>
                  <a:schemeClr val="tx1">
                    <a:lumMod val="50000"/>
                    <a:lumOff val="50000"/>
                  </a:schemeClr>
                </a:solidFill>
                <a:latin typeface="微软雅黑" pitchFamily="34" charset="-122"/>
                <a:ea typeface="微软雅黑" pitchFamily="34" charset="-122"/>
              </a:defRPr>
            </a:lvl3pPr>
            <a:lvl4pPr>
              <a:defRPr sz="1100">
                <a:solidFill>
                  <a:schemeClr val="tx1">
                    <a:lumMod val="50000"/>
                    <a:lumOff val="50000"/>
                  </a:schemeClr>
                </a:solidFill>
                <a:latin typeface="微软雅黑" pitchFamily="34" charset="-122"/>
                <a:ea typeface="微软雅黑" pitchFamily="34" charset="-122"/>
              </a:defRPr>
            </a:lvl4pPr>
            <a:lvl5pPr>
              <a:defRPr sz="1000">
                <a:solidFill>
                  <a:schemeClr val="tx1">
                    <a:lumMod val="50000"/>
                    <a:lumOff val="50000"/>
                  </a:schemeClr>
                </a:solidFill>
                <a:latin typeface="微软雅黑" pitchFamily="34" charset="-122"/>
                <a:ea typeface="微软雅黑" pitchFamily="34" charset="-122"/>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Footer Placeholder 17"/>
          <p:cNvSpPr>
            <a:spLocks noGrp="1"/>
          </p:cNvSpPr>
          <p:nvPr>
            <p:ph type="ftr" sz="quarter" idx="10"/>
          </p:nvPr>
        </p:nvSpPr>
        <p:spPr/>
        <p:txBody>
          <a:bodyPr/>
          <a:lstStyle>
            <a:lvl1pPr>
              <a:defRPr/>
            </a:lvl1pPr>
          </a:lstStyle>
          <a:p>
            <a:r>
              <a:rPr lang="en-US" altLang="zh-CN" dirty="0" smtClean="0"/>
              <a:t>Confidential | Copyright 2014 Trend Micro Inc.</a:t>
            </a:r>
          </a:p>
        </p:txBody>
      </p:sp>
    </p:spTree>
    <p:extLst>
      <p:ext uri="{BB962C8B-B14F-4D97-AF65-F5344CB8AC3E}">
        <p14:creationId xmlns:p14="http://schemas.microsoft.com/office/powerpoint/2010/main" val="4071568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1"/>
            <a:ext cx="8229600" cy="519676"/>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898824"/>
            <a:ext cx="8229600" cy="3695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036310" y="4865228"/>
            <a:ext cx="5071381" cy="273844"/>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800" b="0">
                <a:solidFill>
                  <a:srgbClr val="BCBEC0"/>
                </a:solidFill>
                <a:latin typeface="Calibri"/>
                <a:cs typeface="Calibri"/>
              </a:defRPr>
            </a:lvl1pPr>
          </a:lstStyle>
          <a:p>
            <a:r>
              <a:rPr lang="en-US" altLang="zh-CN" dirty="0" smtClean="0"/>
              <a:t>Confidential | Copyright 2014 Trend Micro Inc.</a:t>
            </a:r>
          </a:p>
        </p:txBody>
      </p:sp>
      <p:sp>
        <p:nvSpPr>
          <p:cNvPr id="6" name="Slide Number Placeholder 5"/>
          <p:cNvSpPr>
            <a:spLocks noGrp="1"/>
          </p:cNvSpPr>
          <p:nvPr>
            <p:ph type="sldNum" sz="quarter" idx="4"/>
          </p:nvPr>
        </p:nvSpPr>
        <p:spPr>
          <a:xfrm>
            <a:off x="7550856" y="4869656"/>
            <a:ext cx="414349" cy="273844"/>
          </a:xfrm>
          <a:prstGeom prst="rect">
            <a:avLst/>
          </a:prstGeom>
        </p:spPr>
        <p:txBody>
          <a:bodyPr vert="horz" lIns="91440" tIns="45720" rIns="91440" bIns="45720" rtlCol="0" anchor="ctr"/>
          <a:lstStyle>
            <a:lvl1pPr algn="l">
              <a:defRPr sz="900">
                <a:solidFill>
                  <a:srgbClr val="BCBEC0"/>
                </a:solidFill>
                <a:latin typeface="Calibri"/>
                <a:cs typeface="Calibri"/>
              </a:defRPr>
            </a:lvl1pPr>
          </a:lstStyle>
          <a:p>
            <a:fld id="{1E6B01BB-509F-ED41-827A-0A250126612E}" type="slidenum">
              <a:rPr lang="en-US" smtClean="0"/>
              <a:pPr/>
              <a:t>‹#›</a:t>
            </a:fld>
            <a:endParaRPr lang="en-US" dirty="0"/>
          </a:p>
        </p:txBody>
      </p:sp>
      <p:pic>
        <p:nvPicPr>
          <p:cNvPr id="12" name="Picture 11" descr="image003.jpe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193949" y="4753996"/>
            <a:ext cx="848519" cy="339407"/>
          </a:xfrm>
          <a:prstGeom prst="rect">
            <a:avLst/>
          </a:prstGeom>
        </p:spPr>
      </p:pic>
      <p:pic>
        <p:nvPicPr>
          <p:cNvPr id="8" name="图片 7" descr="slogan.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88900" y="4733643"/>
            <a:ext cx="1447800" cy="384456"/>
          </a:xfrm>
          <a:prstGeom prst="rect">
            <a:avLst/>
          </a:prstGeom>
        </p:spPr>
      </p:pic>
    </p:spTree>
    <p:extLst>
      <p:ext uri="{BB962C8B-B14F-4D97-AF65-F5344CB8AC3E}">
        <p14:creationId xmlns:p14="http://schemas.microsoft.com/office/powerpoint/2010/main" val="293816678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timing>
    <p:tnLst>
      <p:par>
        <p:cTn id="1" dur="indefinite" restart="never" nodeType="tmRoot"/>
      </p:par>
    </p:tnLst>
  </p:timing>
  <p:hf hdr="0" dt="0"/>
  <p:txStyles>
    <p:titleStyle>
      <a:lvl1pPr algn="l" defTabSz="457200" rtl="0" eaLnBrk="1" latinLnBrk="0" hangingPunct="1">
        <a:spcBef>
          <a:spcPct val="0"/>
        </a:spcBef>
        <a:buNone/>
        <a:defRPr sz="3600" b="0" kern="1200">
          <a:solidFill>
            <a:srgbClr val="ED1C24"/>
          </a:solidFill>
          <a:latin typeface="Calibri"/>
          <a:ea typeface="+mj-ea"/>
          <a:cs typeface="Calibri"/>
        </a:defRPr>
      </a:lvl1pPr>
    </p:titleStyle>
    <p:bodyStyle>
      <a:lvl1pPr marL="342900" indent="-342900" algn="l" defTabSz="457200" rtl="0" eaLnBrk="1" latinLnBrk="0" hangingPunct="1">
        <a:spcBef>
          <a:spcPct val="20000"/>
        </a:spcBef>
        <a:buClr>
          <a:srgbClr val="ED1C24"/>
        </a:buClr>
        <a:buFont typeface="Arial"/>
        <a:buChar char="•"/>
        <a:defRPr sz="3200" kern="1200">
          <a:solidFill>
            <a:srgbClr val="636466"/>
          </a:solidFill>
          <a:latin typeface="Calibri"/>
          <a:ea typeface="+mn-ea"/>
          <a:cs typeface="Calibri"/>
        </a:defRPr>
      </a:lvl1pPr>
      <a:lvl2pPr marL="742950" indent="-285750" algn="l" defTabSz="457200" rtl="0" eaLnBrk="1" latinLnBrk="0" hangingPunct="1">
        <a:spcBef>
          <a:spcPct val="20000"/>
        </a:spcBef>
        <a:buClr>
          <a:srgbClr val="ED1C24"/>
        </a:buClr>
        <a:buFont typeface="Arial"/>
        <a:buChar char="–"/>
        <a:defRPr sz="2800" kern="1200">
          <a:solidFill>
            <a:srgbClr val="636466"/>
          </a:solidFill>
          <a:latin typeface="Calibri"/>
          <a:ea typeface="+mn-ea"/>
          <a:cs typeface="Calibri"/>
        </a:defRPr>
      </a:lvl2pPr>
      <a:lvl3pPr marL="1143000" indent="-228600" algn="l" defTabSz="457200" rtl="0" eaLnBrk="1" latinLnBrk="0" hangingPunct="1">
        <a:spcBef>
          <a:spcPct val="20000"/>
        </a:spcBef>
        <a:buClr>
          <a:srgbClr val="ED1C24"/>
        </a:buClr>
        <a:buFont typeface="Arial"/>
        <a:buChar char="•"/>
        <a:defRPr sz="2400" kern="1200">
          <a:solidFill>
            <a:srgbClr val="636466"/>
          </a:solidFill>
          <a:latin typeface="Calibri"/>
          <a:ea typeface="+mn-ea"/>
          <a:cs typeface="Calibri"/>
        </a:defRPr>
      </a:lvl3pPr>
      <a:lvl4pPr marL="1600200" indent="-228600" algn="l" defTabSz="457200" rtl="0" eaLnBrk="1" latinLnBrk="0" hangingPunct="1">
        <a:spcBef>
          <a:spcPct val="20000"/>
        </a:spcBef>
        <a:buClr>
          <a:srgbClr val="ED1C24"/>
        </a:buClr>
        <a:buFont typeface="Arial"/>
        <a:buChar char="–"/>
        <a:defRPr sz="2000" kern="1200">
          <a:solidFill>
            <a:srgbClr val="636466"/>
          </a:solidFill>
          <a:latin typeface="Calibri"/>
          <a:ea typeface="+mn-ea"/>
          <a:cs typeface="Calibri"/>
        </a:defRPr>
      </a:lvl4pPr>
      <a:lvl5pPr marL="2057400" indent="-228600" algn="l" defTabSz="457200" rtl="0" eaLnBrk="1" latinLnBrk="0" hangingPunct="1">
        <a:spcBef>
          <a:spcPct val="20000"/>
        </a:spcBef>
        <a:buClr>
          <a:srgbClr val="ED1C24"/>
        </a:buClr>
        <a:buFont typeface="Arial"/>
        <a:buChar char="»"/>
        <a:defRPr sz="1800" kern="1200">
          <a:solidFill>
            <a:srgbClr val="63646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54"/>
          <p:cNvSpPr>
            <a:spLocks noGrp="1" noChangeArrowheads="1"/>
          </p:cNvSpPr>
          <p:nvPr>
            <p:ph type="body" idx="1"/>
          </p:nvPr>
        </p:nvSpPr>
        <p:spPr bwMode="auto">
          <a:xfrm>
            <a:off x="438150" y="944563"/>
            <a:ext cx="8027988"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1635" tIns="40818" rIns="81635" bIns="40818" numCol="1" anchor="t" anchorCtr="0" compatLnSpc="1">
            <a:prstTxWarp prst="textNoShape">
              <a:avLst/>
            </a:prstTxWarp>
          </a:bodyPr>
          <a:lstStyle/>
          <a:p>
            <a:pPr lvl="0"/>
            <a:r>
              <a:rPr lang="en-CA" altLang="zh-CN" smtClean="0"/>
              <a:t>Click to edit Master text styles</a:t>
            </a:r>
          </a:p>
          <a:p>
            <a:pPr lvl="1"/>
            <a:r>
              <a:rPr lang="en-CA" altLang="zh-CN" smtClean="0"/>
              <a:t>Second level</a:t>
            </a:r>
          </a:p>
          <a:p>
            <a:pPr lvl="2"/>
            <a:r>
              <a:rPr lang="en-CA" altLang="zh-CN" smtClean="0"/>
              <a:t>Third level</a:t>
            </a:r>
          </a:p>
          <a:p>
            <a:pPr lvl="3"/>
            <a:r>
              <a:rPr lang="en-CA" altLang="zh-CN" smtClean="0"/>
              <a:t>Fourth level</a:t>
            </a:r>
          </a:p>
          <a:p>
            <a:pPr lvl="4"/>
            <a:r>
              <a:rPr lang="en-CA" altLang="zh-CN" smtClean="0"/>
              <a:t>Fifth level</a:t>
            </a:r>
            <a:endParaRPr lang="en-US" altLang="zh-CN"/>
          </a:p>
        </p:txBody>
      </p:sp>
      <p:sp>
        <p:nvSpPr>
          <p:cNvPr id="1027" name="Rectangle 553"/>
          <p:cNvSpPr>
            <a:spLocks noGrp="1" noChangeArrowheads="1"/>
          </p:cNvSpPr>
          <p:nvPr>
            <p:ph type="title"/>
          </p:nvPr>
        </p:nvSpPr>
        <p:spPr bwMode="auto">
          <a:xfrm>
            <a:off x="396875" y="201613"/>
            <a:ext cx="81010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1635" tIns="40818" rIns="81635" bIns="40818" numCol="1" anchor="t" anchorCtr="0" compatLnSpc="1">
            <a:prstTxWarp prst="textNoShape">
              <a:avLst/>
            </a:prstTxWarp>
          </a:bodyPr>
          <a:lstStyle/>
          <a:p>
            <a:pPr lvl="0"/>
            <a:r>
              <a:rPr lang="en-CA" altLang="zh-CN" smtClean="0"/>
              <a:t>Click to edit Master title style</a:t>
            </a:r>
            <a:endParaRPr lang="en-US" altLang="zh-CN"/>
          </a:p>
        </p:txBody>
      </p:sp>
      <p:sp>
        <p:nvSpPr>
          <p:cNvPr id="18" name="Footer Placeholder 17"/>
          <p:cNvSpPr>
            <a:spLocks noGrp="1"/>
          </p:cNvSpPr>
          <p:nvPr>
            <p:ph type="ftr" sz="quarter" idx="3"/>
          </p:nvPr>
        </p:nvSpPr>
        <p:spPr bwMode="auto">
          <a:xfrm>
            <a:off x="3124200" y="4957763"/>
            <a:ext cx="2895600" cy="134937"/>
          </a:xfrm>
          <a:prstGeom prst="rect">
            <a:avLst/>
          </a:prstGeom>
          <a:noFill/>
          <a:ln w="9525">
            <a:noFill/>
            <a:miter lim="800000"/>
            <a:headEnd/>
            <a:tailEnd/>
          </a:ln>
        </p:spPr>
        <p:txBody>
          <a:bodyPr vert="horz" wrap="square" lIns="81635" tIns="40818" rIns="81635" bIns="40818" numCol="1" anchor="t" anchorCtr="0" compatLnSpc="1">
            <a:prstTxWarp prst="textNoShape">
              <a:avLst/>
            </a:prstTxWarp>
          </a:bodyPr>
          <a:lstStyle>
            <a:lvl1pPr algn="ctr">
              <a:defRPr sz="800" b="0">
                <a:solidFill>
                  <a:schemeClr val="bg2"/>
                </a:solidFill>
                <a:latin typeface="Arial" charset="0"/>
                <a:ea typeface="宋体" pitchFamily="1" charset="-122"/>
                <a:cs typeface="+mn-cs"/>
              </a:defRPr>
            </a:lvl1pPr>
          </a:lstStyle>
          <a:p>
            <a:pPr defTabSz="914400" fontAlgn="base">
              <a:spcBef>
                <a:spcPct val="0"/>
              </a:spcBef>
              <a:spcAft>
                <a:spcPct val="0"/>
              </a:spcAft>
              <a:defRPr/>
            </a:pPr>
            <a:r>
              <a:rPr lang="en-US" altLang="zh-CN">
                <a:solidFill>
                  <a:srgbClr val="767779"/>
                </a:solidFill>
                <a:cs typeface="Arial"/>
              </a:rPr>
              <a:t>Confidential | Copyright 2012 Trend Micro Inc.</a:t>
            </a:r>
          </a:p>
        </p:txBody>
      </p:sp>
      <p:pic>
        <p:nvPicPr>
          <p:cNvPr id="1029" name="Picture 9" descr="TM_Logo_4c_Only.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929563" y="4716463"/>
            <a:ext cx="946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8257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iming>
    <p:tnLst>
      <p:par>
        <p:cTn id="1" dur="indefinite" restart="never" nodeType="tmRoot"/>
      </p:par>
    </p:tnLst>
  </p:timing>
  <p:hf hdr="0"/>
  <p:txStyles>
    <p:titleStyle>
      <a:lvl1pPr algn="l" defTabSz="815975" rtl="0" eaLnBrk="1" fontAlgn="base" hangingPunct="1">
        <a:lnSpc>
          <a:spcPct val="90000"/>
        </a:lnSpc>
        <a:spcBef>
          <a:spcPct val="0"/>
        </a:spcBef>
        <a:spcAft>
          <a:spcPct val="0"/>
        </a:spcAft>
        <a:defRPr kumimoji="1" sz="2900">
          <a:solidFill>
            <a:schemeClr val="tx2"/>
          </a:solidFill>
          <a:latin typeface="+mj-lt"/>
          <a:ea typeface="宋体" charset="0"/>
          <a:cs typeface="+mj-cs"/>
        </a:defRPr>
      </a:lvl1pPr>
      <a:lvl2pPr algn="l" defTabSz="815975" rtl="0" eaLnBrk="1" fontAlgn="base" hangingPunct="1">
        <a:lnSpc>
          <a:spcPct val="90000"/>
        </a:lnSpc>
        <a:spcBef>
          <a:spcPct val="0"/>
        </a:spcBef>
        <a:spcAft>
          <a:spcPct val="0"/>
        </a:spcAft>
        <a:defRPr kumimoji="1" sz="2900">
          <a:solidFill>
            <a:schemeClr val="tx2"/>
          </a:solidFill>
          <a:latin typeface="Arial" charset="0"/>
          <a:ea typeface="宋体" charset="0"/>
          <a:cs typeface="Arial" charset="0"/>
        </a:defRPr>
      </a:lvl2pPr>
      <a:lvl3pPr algn="l" defTabSz="815975" rtl="0" eaLnBrk="1" fontAlgn="base" hangingPunct="1">
        <a:lnSpc>
          <a:spcPct val="90000"/>
        </a:lnSpc>
        <a:spcBef>
          <a:spcPct val="0"/>
        </a:spcBef>
        <a:spcAft>
          <a:spcPct val="0"/>
        </a:spcAft>
        <a:defRPr kumimoji="1" sz="2900">
          <a:solidFill>
            <a:schemeClr val="tx2"/>
          </a:solidFill>
          <a:latin typeface="Arial" charset="0"/>
          <a:ea typeface="宋体" charset="0"/>
          <a:cs typeface="Arial" charset="0"/>
        </a:defRPr>
      </a:lvl3pPr>
      <a:lvl4pPr algn="l" defTabSz="815975" rtl="0" eaLnBrk="1" fontAlgn="base" hangingPunct="1">
        <a:lnSpc>
          <a:spcPct val="90000"/>
        </a:lnSpc>
        <a:spcBef>
          <a:spcPct val="0"/>
        </a:spcBef>
        <a:spcAft>
          <a:spcPct val="0"/>
        </a:spcAft>
        <a:defRPr kumimoji="1" sz="2900">
          <a:solidFill>
            <a:schemeClr val="tx2"/>
          </a:solidFill>
          <a:latin typeface="Arial" charset="0"/>
          <a:ea typeface="宋体" charset="0"/>
          <a:cs typeface="Arial" charset="0"/>
        </a:defRPr>
      </a:lvl4pPr>
      <a:lvl5pPr algn="l" defTabSz="815975" rtl="0" eaLnBrk="1" fontAlgn="base" hangingPunct="1">
        <a:lnSpc>
          <a:spcPct val="90000"/>
        </a:lnSpc>
        <a:spcBef>
          <a:spcPct val="0"/>
        </a:spcBef>
        <a:spcAft>
          <a:spcPct val="0"/>
        </a:spcAft>
        <a:defRPr kumimoji="1" sz="2900">
          <a:solidFill>
            <a:schemeClr val="tx2"/>
          </a:solidFill>
          <a:latin typeface="Arial" charset="0"/>
          <a:ea typeface="宋体" charset="0"/>
          <a:cs typeface="Arial" charset="0"/>
        </a:defRPr>
      </a:lvl5pPr>
      <a:lvl6pPr marL="321777" algn="l" rtl="0" eaLnBrk="1" fontAlgn="base" hangingPunct="1">
        <a:lnSpc>
          <a:spcPct val="90000"/>
        </a:lnSpc>
        <a:spcBef>
          <a:spcPct val="0"/>
        </a:spcBef>
        <a:spcAft>
          <a:spcPct val="0"/>
        </a:spcAft>
        <a:defRPr sz="2000" b="1">
          <a:solidFill>
            <a:schemeClr val="tx2"/>
          </a:solidFill>
          <a:latin typeface="Arial" charset="0"/>
          <a:cs typeface="Arial" charset="0"/>
        </a:defRPr>
      </a:lvl6pPr>
      <a:lvl7pPr marL="643555" algn="l" rtl="0" eaLnBrk="1" fontAlgn="base" hangingPunct="1">
        <a:lnSpc>
          <a:spcPct val="90000"/>
        </a:lnSpc>
        <a:spcBef>
          <a:spcPct val="0"/>
        </a:spcBef>
        <a:spcAft>
          <a:spcPct val="0"/>
        </a:spcAft>
        <a:defRPr sz="2000" b="1">
          <a:solidFill>
            <a:schemeClr val="tx2"/>
          </a:solidFill>
          <a:latin typeface="Arial" charset="0"/>
          <a:cs typeface="Arial" charset="0"/>
        </a:defRPr>
      </a:lvl7pPr>
      <a:lvl8pPr marL="965332" algn="l" rtl="0" eaLnBrk="1" fontAlgn="base" hangingPunct="1">
        <a:lnSpc>
          <a:spcPct val="90000"/>
        </a:lnSpc>
        <a:spcBef>
          <a:spcPct val="0"/>
        </a:spcBef>
        <a:spcAft>
          <a:spcPct val="0"/>
        </a:spcAft>
        <a:defRPr sz="2000" b="1">
          <a:solidFill>
            <a:schemeClr val="tx2"/>
          </a:solidFill>
          <a:latin typeface="Arial" charset="0"/>
          <a:cs typeface="Arial" charset="0"/>
        </a:defRPr>
      </a:lvl8pPr>
      <a:lvl9pPr marL="1287109" algn="l" rtl="0" eaLnBrk="1" fontAlgn="base" hangingPunct="1">
        <a:lnSpc>
          <a:spcPct val="90000"/>
        </a:lnSpc>
        <a:spcBef>
          <a:spcPct val="0"/>
        </a:spcBef>
        <a:spcAft>
          <a:spcPct val="0"/>
        </a:spcAft>
        <a:defRPr sz="2000" b="1">
          <a:solidFill>
            <a:schemeClr val="tx2"/>
          </a:solidFill>
          <a:latin typeface="Arial" charset="0"/>
          <a:cs typeface="Arial" charset="0"/>
        </a:defRPr>
      </a:lvl9pPr>
    </p:titleStyle>
    <p:bodyStyle>
      <a:lvl1pPr marL="206375" indent="-206375" algn="l" defTabSz="815975" rtl="0" eaLnBrk="1" fontAlgn="base" hangingPunct="1">
        <a:lnSpc>
          <a:spcPct val="90000"/>
        </a:lnSpc>
        <a:spcBef>
          <a:spcPct val="50000"/>
        </a:spcBef>
        <a:spcAft>
          <a:spcPct val="0"/>
        </a:spcAft>
        <a:buClr>
          <a:schemeClr val="tx2"/>
        </a:buClr>
        <a:buChar char="•"/>
        <a:defRPr kumimoji="1" sz="2100">
          <a:solidFill>
            <a:schemeClr val="tx1"/>
          </a:solidFill>
          <a:latin typeface="+mn-lt"/>
          <a:ea typeface="宋体" charset="0"/>
          <a:cs typeface="+mn-cs"/>
        </a:defRPr>
      </a:lvl1pPr>
      <a:lvl2pPr marL="512763" indent="-203200" algn="l" defTabSz="815975" rtl="0" eaLnBrk="1" fontAlgn="base" hangingPunct="1">
        <a:lnSpc>
          <a:spcPct val="90000"/>
        </a:lnSpc>
        <a:spcBef>
          <a:spcPct val="25000"/>
        </a:spcBef>
        <a:spcAft>
          <a:spcPct val="0"/>
        </a:spcAft>
        <a:buClr>
          <a:schemeClr val="tx2"/>
        </a:buClr>
        <a:buChar char="–"/>
        <a:defRPr kumimoji="1">
          <a:solidFill>
            <a:schemeClr val="tx1"/>
          </a:solidFill>
          <a:latin typeface="+mn-lt"/>
          <a:ea typeface="Arial" charset="0"/>
          <a:cs typeface="+mn-cs"/>
        </a:defRPr>
      </a:lvl2pPr>
      <a:lvl3pPr marL="768350" indent="-152400" algn="l" defTabSz="815975" rtl="0" eaLnBrk="1" fontAlgn="base" hangingPunct="1">
        <a:lnSpc>
          <a:spcPct val="90000"/>
        </a:lnSpc>
        <a:spcBef>
          <a:spcPct val="25000"/>
        </a:spcBef>
        <a:spcAft>
          <a:spcPct val="0"/>
        </a:spcAft>
        <a:buClr>
          <a:schemeClr val="tx2"/>
        </a:buClr>
        <a:buChar char="•"/>
        <a:defRPr kumimoji="1" sz="1600">
          <a:solidFill>
            <a:schemeClr val="tx1"/>
          </a:solidFill>
          <a:latin typeface="+mn-lt"/>
          <a:ea typeface="Arial" charset="0"/>
          <a:cs typeface="+mn-cs"/>
        </a:defRPr>
      </a:lvl3pPr>
      <a:lvl4pPr marL="1022350" indent="-152400" algn="l" defTabSz="815975" rtl="0" eaLnBrk="1" fontAlgn="base" hangingPunct="1">
        <a:lnSpc>
          <a:spcPct val="90000"/>
        </a:lnSpc>
        <a:spcBef>
          <a:spcPct val="25000"/>
        </a:spcBef>
        <a:spcAft>
          <a:spcPct val="0"/>
        </a:spcAft>
        <a:buClr>
          <a:schemeClr val="tx2"/>
        </a:buClr>
        <a:buChar char="–"/>
        <a:defRPr kumimoji="1" sz="1400">
          <a:solidFill>
            <a:schemeClr val="tx1"/>
          </a:solidFill>
          <a:latin typeface="+mn-lt"/>
          <a:ea typeface="Arial" charset="0"/>
          <a:cs typeface="+mn-cs"/>
        </a:defRPr>
      </a:lvl4pPr>
      <a:lvl5pPr marL="1277938" indent="-152400" algn="l" defTabSz="815975" rtl="0" eaLnBrk="1" fontAlgn="base" hangingPunct="1">
        <a:lnSpc>
          <a:spcPct val="90000"/>
        </a:lnSpc>
        <a:spcBef>
          <a:spcPct val="25000"/>
        </a:spcBef>
        <a:spcAft>
          <a:spcPct val="0"/>
        </a:spcAft>
        <a:buClr>
          <a:schemeClr val="tx2"/>
        </a:buClr>
        <a:buChar char="»"/>
        <a:defRPr kumimoji="1" sz="1400">
          <a:solidFill>
            <a:schemeClr val="tx1"/>
          </a:solidFill>
          <a:latin typeface="+mn-lt"/>
          <a:ea typeface="Arial" charset="0"/>
          <a:cs typeface="+mn-cs"/>
        </a:defRPr>
      </a:lvl5pPr>
      <a:lvl6pPr marL="1329566" indent="-120667" algn="l" rtl="0" eaLnBrk="1" fontAlgn="base" hangingPunct="1">
        <a:lnSpc>
          <a:spcPct val="90000"/>
        </a:lnSpc>
        <a:spcBef>
          <a:spcPct val="25000"/>
        </a:spcBef>
        <a:spcAft>
          <a:spcPct val="0"/>
        </a:spcAft>
        <a:buClr>
          <a:schemeClr val="tx2"/>
        </a:buClr>
        <a:buChar char="»"/>
        <a:defRPr sz="1100">
          <a:solidFill>
            <a:schemeClr val="tx1"/>
          </a:solidFill>
          <a:latin typeface="+mn-lt"/>
          <a:cs typeface="+mn-cs"/>
        </a:defRPr>
      </a:lvl6pPr>
      <a:lvl7pPr marL="1651344" indent="-120667" algn="l" rtl="0" eaLnBrk="1" fontAlgn="base" hangingPunct="1">
        <a:lnSpc>
          <a:spcPct val="90000"/>
        </a:lnSpc>
        <a:spcBef>
          <a:spcPct val="25000"/>
        </a:spcBef>
        <a:spcAft>
          <a:spcPct val="0"/>
        </a:spcAft>
        <a:buClr>
          <a:schemeClr val="tx2"/>
        </a:buClr>
        <a:buChar char="»"/>
        <a:defRPr sz="1100">
          <a:solidFill>
            <a:schemeClr val="tx1"/>
          </a:solidFill>
          <a:latin typeface="+mn-lt"/>
          <a:cs typeface="+mn-cs"/>
        </a:defRPr>
      </a:lvl7pPr>
      <a:lvl8pPr marL="1973121" indent="-120667" algn="l" rtl="0" eaLnBrk="1" fontAlgn="base" hangingPunct="1">
        <a:lnSpc>
          <a:spcPct val="90000"/>
        </a:lnSpc>
        <a:spcBef>
          <a:spcPct val="25000"/>
        </a:spcBef>
        <a:spcAft>
          <a:spcPct val="0"/>
        </a:spcAft>
        <a:buClr>
          <a:schemeClr val="tx2"/>
        </a:buClr>
        <a:buChar char="»"/>
        <a:defRPr sz="1100">
          <a:solidFill>
            <a:schemeClr val="tx1"/>
          </a:solidFill>
          <a:latin typeface="+mn-lt"/>
          <a:cs typeface="+mn-cs"/>
        </a:defRPr>
      </a:lvl8pPr>
      <a:lvl9pPr marL="2294898" indent="-120667" algn="l" rtl="0" eaLnBrk="1" fontAlgn="base" hangingPunct="1">
        <a:lnSpc>
          <a:spcPct val="90000"/>
        </a:lnSpc>
        <a:spcBef>
          <a:spcPct val="25000"/>
        </a:spcBef>
        <a:spcAft>
          <a:spcPct val="0"/>
        </a:spcAft>
        <a:buClr>
          <a:schemeClr val="tx2"/>
        </a:buClr>
        <a:buChar char="»"/>
        <a:defRPr sz="1100">
          <a:solidFill>
            <a:schemeClr val="tx1"/>
          </a:solidFill>
          <a:latin typeface="+mn-lt"/>
          <a:cs typeface="+mn-cs"/>
        </a:defRPr>
      </a:lvl9pPr>
    </p:bodyStyle>
    <p:otherStyle>
      <a:defPPr>
        <a:defRPr lang="en-US"/>
      </a:defPPr>
      <a:lvl1pPr marL="0" algn="l" defTabSz="643555" rtl="0" eaLnBrk="1" latinLnBrk="0" hangingPunct="1">
        <a:defRPr sz="1300" kern="1200">
          <a:solidFill>
            <a:schemeClr val="tx1"/>
          </a:solidFill>
          <a:latin typeface="+mn-lt"/>
          <a:ea typeface="+mn-ea"/>
          <a:cs typeface="+mn-cs"/>
        </a:defRPr>
      </a:lvl1pPr>
      <a:lvl2pPr marL="321777" algn="l" defTabSz="643555" rtl="0" eaLnBrk="1" latinLnBrk="0" hangingPunct="1">
        <a:defRPr sz="1300" kern="1200">
          <a:solidFill>
            <a:schemeClr val="tx1"/>
          </a:solidFill>
          <a:latin typeface="+mn-lt"/>
          <a:ea typeface="+mn-ea"/>
          <a:cs typeface="+mn-cs"/>
        </a:defRPr>
      </a:lvl2pPr>
      <a:lvl3pPr marL="643555" algn="l" defTabSz="643555" rtl="0" eaLnBrk="1" latinLnBrk="0" hangingPunct="1">
        <a:defRPr sz="1300" kern="1200">
          <a:solidFill>
            <a:schemeClr val="tx1"/>
          </a:solidFill>
          <a:latin typeface="+mn-lt"/>
          <a:ea typeface="+mn-ea"/>
          <a:cs typeface="+mn-cs"/>
        </a:defRPr>
      </a:lvl3pPr>
      <a:lvl4pPr marL="965332" algn="l" defTabSz="643555" rtl="0" eaLnBrk="1" latinLnBrk="0" hangingPunct="1">
        <a:defRPr sz="1300" kern="1200">
          <a:solidFill>
            <a:schemeClr val="tx1"/>
          </a:solidFill>
          <a:latin typeface="+mn-lt"/>
          <a:ea typeface="+mn-ea"/>
          <a:cs typeface="+mn-cs"/>
        </a:defRPr>
      </a:lvl4pPr>
      <a:lvl5pPr marL="1287109" algn="l" defTabSz="643555" rtl="0" eaLnBrk="1" latinLnBrk="0" hangingPunct="1">
        <a:defRPr sz="1300" kern="1200">
          <a:solidFill>
            <a:schemeClr val="tx1"/>
          </a:solidFill>
          <a:latin typeface="+mn-lt"/>
          <a:ea typeface="+mn-ea"/>
          <a:cs typeface="+mn-cs"/>
        </a:defRPr>
      </a:lvl5pPr>
      <a:lvl6pPr marL="1608887" algn="l" defTabSz="643555" rtl="0" eaLnBrk="1" latinLnBrk="0" hangingPunct="1">
        <a:defRPr sz="1300" kern="1200">
          <a:solidFill>
            <a:schemeClr val="tx1"/>
          </a:solidFill>
          <a:latin typeface="+mn-lt"/>
          <a:ea typeface="+mn-ea"/>
          <a:cs typeface="+mn-cs"/>
        </a:defRPr>
      </a:lvl6pPr>
      <a:lvl7pPr marL="1930664" algn="l" defTabSz="643555" rtl="0" eaLnBrk="1" latinLnBrk="0" hangingPunct="1">
        <a:defRPr sz="1300" kern="1200">
          <a:solidFill>
            <a:schemeClr val="tx1"/>
          </a:solidFill>
          <a:latin typeface="+mn-lt"/>
          <a:ea typeface="+mn-ea"/>
          <a:cs typeface="+mn-cs"/>
        </a:defRPr>
      </a:lvl7pPr>
      <a:lvl8pPr marL="2252442" algn="l" defTabSz="643555" rtl="0" eaLnBrk="1" latinLnBrk="0" hangingPunct="1">
        <a:defRPr sz="1300" kern="1200">
          <a:solidFill>
            <a:schemeClr val="tx1"/>
          </a:solidFill>
          <a:latin typeface="+mn-lt"/>
          <a:ea typeface="+mn-ea"/>
          <a:cs typeface="+mn-cs"/>
        </a:defRPr>
      </a:lvl8pPr>
      <a:lvl9pPr marL="2574219" algn="l" defTabSz="64355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5.xml"/><Relationship Id="rId16"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jpe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3.png"/><Relationship Id="rId11" Type="http://schemas.openxmlformats.org/officeDocument/2006/relationships/image" Target="../media/image78.jpeg"/><Relationship Id="rId5" Type="http://schemas.openxmlformats.org/officeDocument/2006/relationships/image" Target="../media/image72.jpe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2.png"/><Relationship Id="rId7"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jpe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2.png"/><Relationship Id="rId7"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10" Type="http://schemas.microsoft.com/office/2007/relationships/hdphoto" Target="../media/hdphoto6.wdp"/><Relationship Id="rId4" Type="http://schemas.openxmlformats.org/officeDocument/2006/relationships/image" Target="../media/image110.png"/><Relationship Id="rId9" Type="http://schemas.openxmlformats.org/officeDocument/2006/relationships/image" Target="../media/image107.png"/></Relationships>
</file>

<file path=ppt/slides/_rels/slide3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7.png"/><Relationship Id="rId18" Type="http://schemas.openxmlformats.org/officeDocument/2006/relationships/image" Target="../media/image122.png"/><Relationship Id="rId3" Type="http://schemas.openxmlformats.org/officeDocument/2006/relationships/image" Target="../media/image109.png"/><Relationship Id="rId21" Type="http://schemas.openxmlformats.org/officeDocument/2006/relationships/image" Target="../media/image125.png"/><Relationship Id="rId7" Type="http://schemas.openxmlformats.org/officeDocument/2006/relationships/image" Target="../media/image113.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image" Target="../media/image108.png"/><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5.gif"/><Relationship Id="rId24" Type="http://schemas.openxmlformats.org/officeDocument/2006/relationships/image" Target="../media/image128.jpeg"/><Relationship Id="rId5" Type="http://schemas.openxmlformats.org/officeDocument/2006/relationships/image" Target="../media/image111.png"/><Relationship Id="rId15" Type="http://schemas.openxmlformats.org/officeDocument/2006/relationships/image" Target="../media/image119.png"/><Relationship Id="rId23" Type="http://schemas.openxmlformats.org/officeDocument/2006/relationships/image" Target="../media/image127.png"/><Relationship Id="rId10" Type="http://schemas.microsoft.com/office/2007/relationships/hdphoto" Target="../media/hdphoto6.wdp"/><Relationship Id="rId19" Type="http://schemas.openxmlformats.org/officeDocument/2006/relationships/image" Target="../media/image123.png"/><Relationship Id="rId4" Type="http://schemas.openxmlformats.org/officeDocument/2006/relationships/image" Target="../media/image110.png"/><Relationship Id="rId9" Type="http://schemas.openxmlformats.org/officeDocument/2006/relationships/image" Target="../media/image107.png"/><Relationship Id="rId14" Type="http://schemas.openxmlformats.org/officeDocument/2006/relationships/image" Target="../media/image118.png"/><Relationship Id="rId22" Type="http://schemas.openxmlformats.org/officeDocument/2006/relationships/image" Target="../media/image126.jpeg"/></Relationships>
</file>

<file path=ppt/slides/_rels/slide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2.pn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4.xml"/><Relationship Id="rId4" Type="http://schemas.openxmlformats.org/officeDocument/2006/relationships/image" Target="../media/image137.jpeg"/></Relationships>
</file>

<file path=ppt/slides/_rels/slide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1.emf"/></Relationships>
</file>

<file path=ppt/slides/_rels/slide3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142.jpeg"/><Relationship Id="rId1" Type="http://schemas.openxmlformats.org/officeDocument/2006/relationships/slideLayout" Target="../slideLayouts/slideLayout5.xml"/><Relationship Id="rId6" Type="http://schemas.openxmlformats.org/officeDocument/2006/relationships/hyperlink" Target="http://www.av-test.org" TargetMode="External"/><Relationship Id="rId5" Type="http://schemas.openxmlformats.org/officeDocument/2006/relationships/image" Target="../media/image145.png"/><Relationship Id="rId10" Type="http://schemas.openxmlformats.org/officeDocument/2006/relationships/image" Target="../media/image149.png"/><Relationship Id="rId4" Type="http://schemas.openxmlformats.org/officeDocument/2006/relationships/image" Target="../media/image144.png"/><Relationship Id="rId9" Type="http://schemas.openxmlformats.org/officeDocument/2006/relationships/image" Target="../media/image148.png"/></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3.wdp"/><Relationship Id="rId12"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9.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63600"/>
            <a:ext cx="7666074" cy="1651000"/>
          </a:xfrm>
        </p:spPr>
        <p:txBody>
          <a:bodyPr/>
          <a:lstStyle/>
          <a:p>
            <a:pPr>
              <a:spcBef>
                <a:spcPts val="0"/>
              </a:spcBef>
            </a:pPr>
            <a:r>
              <a:rPr lang="en-US" sz="2800" b="1" i="0" dirty="0" err="1" smtClean="0">
                <a:solidFill>
                  <a:srgbClr val="ED1C24"/>
                </a:solidFill>
                <a:latin typeface="Arial" pitchFamily="34" charset="0"/>
                <a:ea typeface="微软雅黑" pitchFamily="34" charset="-122"/>
                <a:cs typeface="Arial" pitchFamily="34" charset="0"/>
              </a:rPr>
              <a:t>抵御动态威胁</a:t>
            </a:r>
            <a:r>
              <a:rPr lang="zh-CN" altLang="en-US" sz="2800" b="1" i="0" dirty="0" smtClean="0">
                <a:solidFill>
                  <a:srgbClr val="ED1C24"/>
                </a:solidFill>
                <a:latin typeface="Arial" pitchFamily="34" charset="0"/>
                <a:ea typeface="微软雅黑" pitchFamily="34" charset="-122"/>
                <a:cs typeface="Arial" pitchFamily="34" charset="0"/>
              </a:rPr>
              <a:t>的</a:t>
            </a:r>
            <a:r>
              <a:rPr lang="en-US" altLang="zh-CN" sz="2800" b="1" dirty="0" err="1" smtClean="0">
                <a:latin typeface="Arial" pitchFamily="34" charset="0"/>
                <a:ea typeface="微软雅黑" pitchFamily="34" charset="-122"/>
                <a:cs typeface="Arial" pitchFamily="34" charset="0"/>
              </a:rPr>
              <a:t>智能防护</a:t>
            </a:r>
            <a:r>
              <a:rPr lang="en-US" sz="2800" b="1" i="0" dirty="0">
                <a:solidFill>
                  <a:srgbClr val="ED1C24"/>
                </a:solidFill>
                <a:latin typeface="Arial" pitchFamily="34" charset="0"/>
                <a:ea typeface="微软雅黑" pitchFamily="34" charset="-122"/>
                <a:cs typeface="Arial" pitchFamily="34" charset="0"/>
              </a:rPr>
              <a:t> </a:t>
            </a:r>
            <a:br>
              <a:rPr lang="en-US" sz="2800" b="1" i="0" dirty="0">
                <a:solidFill>
                  <a:srgbClr val="ED1C24"/>
                </a:solidFill>
                <a:latin typeface="Arial" pitchFamily="34" charset="0"/>
                <a:ea typeface="微软雅黑" pitchFamily="34" charset="-122"/>
                <a:cs typeface="Arial" pitchFamily="34" charset="0"/>
              </a:rPr>
            </a:br>
            <a:r>
              <a:rPr lang="en-US" sz="2000" b="1" i="0" dirty="0">
                <a:solidFill>
                  <a:srgbClr val="636466"/>
                </a:solidFill>
                <a:latin typeface="Arial" pitchFamily="34" charset="0"/>
                <a:ea typeface="微软雅黑" pitchFamily="34" charset="-122"/>
                <a:cs typeface="Arial" pitchFamily="34" charset="0"/>
              </a:rPr>
              <a:t>Eva Chen</a:t>
            </a:r>
            <a:br>
              <a:rPr lang="en-US" sz="2000" b="1" i="0" dirty="0">
                <a:solidFill>
                  <a:srgbClr val="636466"/>
                </a:solidFill>
                <a:latin typeface="Arial" pitchFamily="34" charset="0"/>
                <a:ea typeface="微软雅黑" pitchFamily="34" charset="-122"/>
                <a:cs typeface="Arial" pitchFamily="34" charset="0"/>
              </a:rPr>
            </a:br>
            <a:r>
              <a:rPr lang="en-US" sz="1800" b="1" i="0" dirty="0" err="1">
                <a:solidFill>
                  <a:srgbClr val="636466"/>
                </a:solidFill>
                <a:latin typeface="Arial" pitchFamily="34" charset="0"/>
                <a:ea typeface="微软雅黑" pitchFamily="34" charset="-122"/>
                <a:cs typeface="Arial" pitchFamily="34" charset="0"/>
              </a:rPr>
              <a:t>首席执行官兼联合创始人</a:t>
            </a:r>
            <a:endParaRPr lang="en-US" sz="1800" b="1" i="0" dirty="0">
              <a:solidFill>
                <a:srgbClr val="636466"/>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3837733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gradFill flip="none" rotWithShape="1">
            <a:gsLst>
              <a:gs pos="0">
                <a:schemeClr val="accent1">
                  <a:tint val="100000"/>
                  <a:shade val="100000"/>
                  <a:satMod val="130000"/>
                </a:schemeClr>
              </a:gs>
              <a:gs pos="100000">
                <a:schemeClr val="bg1"/>
              </a:gs>
            </a:gsLst>
            <a:lin ang="16200000" scaled="0"/>
            <a:tileRect/>
          </a:gradFill>
        </p:spPr>
        <p:txBody>
          <a:bodyPr/>
          <a:lstStyle/>
          <a:p>
            <a:pPr marL="0" marR="0" indent="0" algn="ctr" defTabSz="457200">
              <a:lnSpc>
                <a:spcPct val="100000"/>
              </a:lnSpc>
              <a:spcBef>
                <a:spcPts val="0"/>
              </a:spcBef>
              <a:spcAft>
                <a:spcPts val="0"/>
              </a:spcAft>
              <a:buNone/>
            </a:pPr>
            <a:r>
              <a:rPr lang="en-US" sz="800" b="0" i="0">
                <a:solidFill>
                  <a:srgbClr val="BCBEC0"/>
                </a:solidFill>
                <a:latin typeface="微软雅黑" pitchFamily="34" charset="-122"/>
                <a:ea typeface="微软雅黑" pitchFamily="34" charset="-122"/>
              </a:rPr>
              <a:t>版权所有 2013 趋势科技（中国）有限公司/Trend Micro Incorporated。     </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33" name="Straight Arrow Connector 32"/>
          <p:cNvCxnSpPr/>
          <p:nvPr/>
        </p:nvCxnSpPr>
        <p:spPr>
          <a:xfrm>
            <a:off x="7687741" y="3031065"/>
            <a:ext cx="1104900" cy="6350"/>
          </a:xfrm>
          <a:prstGeom prst="straightConnector1">
            <a:avLst/>
          </a:prstGeom>
          <a:ln w="57150" cmpd="sng">
            <a:solidFill>
              <a:srgbClr val="FF0000"/>
            </a:solidFill>
            <a:tailEnd type="oval"/>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790289" y="3031062"/>
            <a:ext cx="1104900" cy="6350"/>
          </a:xfrm>
          <a:prstGeom prst="straightConnector1">
            <a:avLst/>
          </a:prstGeom>
          <a:ln w="57150" cmpd="sng">
            <a:solidFill>
              <a:srgbClr val="FF0000"/>
            </a:solidFill>
            <a:tailEnd type="oval"/>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871651" y="3031062"/>
            <a:ext cx="1075267" cy="6350"/>
          </a:xfrm>
          <a:prstGeom prst="straightConnector1">
            <a:avLst/>
          </a:prstGeom>
          <a:ln w="57150" cmpd="sng">
            <a:solidFill>
              <a:srgbClr val="FF0000"/>
            </a:solidFill>
            <a:tailEnd type="oval"/>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859881" y="3031062"/>
            <a:ext cx="1104900" cy="6350"/>
          </a:xfrm>
          <a:prstGeom prst="straightConnector1">
            <a:avLst/>
          </a:prstGeom>
          <a:ln w="57150" cmpd="sng">
            <a:solidFill>
              <a:srgbClr val="FF0000"/>
            </a:solidFill>
            <a:tailEnd type="oval"/>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865044" y="3031062"/>
            <a:ext cx="1104900" cy="6350"/>
          </a:xfrm>
          <a:prstGeom prst="straightConnector1">
            <a:avLst/>
          </a:prstGeom>
          <a:ln w="57150" cmpd="sng">
            <a:solidFill>
              <a:srgbClr val="FF0000"/>
            </a:solidFill>
            <a:tailEnd type="oval"/>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70208" y="3031062"/>
            <a:ext cx="1104900" cy="6350"/>
          </a:xfrm>
          <a:prstGeom prst="straightConnector1">
            <a:avLst/>
          </a:prstGeom>
          <a:ln w="57150" cmpd="sng">
            <a:solidFill>
              <a:srgbClr val="FF0000"/>
            </a:solidFill>
            <a:tailEnd type="oval"/>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735664" y="1553630"/>
            <a:ext cx="1976969" cy="1117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None/>
            </a:pPr>
            <a:r>
              <a:rPr lang="en-US" sz="2800" b="0" i="0">
                <a:solidFill>
                  <a:srgbClr val="D20F30"/>
                </a:solidFill>
                <a:latin typeface="微软雅黑" pitchFamily="34" charset="-122"/>
                <a:ea typeface="微软雅黑" pitchFamily="34" charset="-122"/>
                <a:cs typeface="Calibri"/>
              </a:rPr>
              <a:t>80</a:t>
            </a:r>
            <a:r>
              <a:rPr lang="en-US" sz="2000" b="0" i="0">
                <a:solidFill>
                  <a:srgbClr val="004E78"/>
                </a:solidFill>
                <a:latin typeface="微软雅黑" pitchFamily="34" charset="-122"/>
                <a:ea typeface="微软雅黑" pitchFamily="34" charset="-122"/>
                <a:cs typeface="Calibri"/>
              </a:rPr>
              <a:t> 桩民事诉讼</a:t>
            </a:r>
          </a:p>
        </p:txBody>
      </p:sp>
      <p:sp>
        <p:nvSpPr>
          <p:cNvPr id="11" name="Rectangle 10"/>
          <p:cNvSpPr/>
          <p:nvPr/>
        </p:nvSpPr>
        <p:spPr>
          <a:xfrm>
            <a:off x="5037670" y="3352791"/>
            <a:ext cx="1600200" cy="1117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None/>
            </a:pPr>
            <a:r>
              <a:rPr lang="en-US" sz="2000" b="0" i="0">
                <a:solidFill>
                  <a:srgbClr val="004E78"/>
                </a:solidFill>
                <a:latin typeface="微软雅黑" pitchFamily="34" charset="-122"/>
                <a:ea typeface="微软雅黑" pitchFamily="34" charset="-122"/>
                <a:cs typeface="Calibri"/>
              </a:rPr>
              <a:t>3 月份，</a:t>
            </a:r>
            <a:br>
              <a:rPr lang="en-US" sz="2000" b="0" i="0">
                <a:solidFill>
                  <a:srgbClr val="004E78"/>
                </a:solidFill>
                <a:latin typeface="微软雅黑" pitchFamily="34" charset="-122"/>
                <a:ea typeface="微软雅黑" pitchFamily="34" charset="-122"/>
                <a:cs typeface="Calibri"/>
              </a:rPr>
            </a:br>
            <a:r>
              <a:rPr lang="en-US" sz="2400" b="0" i="0">
                <a:solidFill>
                  <a:srgbClr val="D20F30"/>
                </a:solidFill>
                <a:latin typeface="微软雅黑" pitchFamily="34" charset="-122"/>
                <a:ea typeface="微软雅黑" pitchFamily="34" charset="-122"/>
                <a:cs typeface="Calibri"/>
              </a:rPr>
              <a:t>首席信息官辞职</a:t>
            </a:r>
          </a:p>
        </p:txBody>
      </p:sp>
      <p:sp>
        <p:nvSpPr>
          <p:cNvPr id="12" name="Rectangle 11"/>
          <p:cNvSpPr/>
          <p:nvPr/>
        </p:nvSpPr>
        <p:spPr>
          <a:xfrm>
            <a:off x="5998635" y="1553630"/>
            <a:ext cx="1600200" cy="1117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None/>
            </a:pPr>
            <a:r>
              <a:rPr lang="en-US" sz="1800" b="0" i="0">
                <a:solidFill>
                  <a:srgbClr val="004E78"/>
                </a:solidFill>
                <a:latin typeface="微软雅黑" pitchFamily="34" charset="-122"/>
                <a:ea typeface="微软雅黑" pitchFamily="34" charset="-122"/>
                <a:cs typeface="Calibri"/>
              </a:rPr>
              <a:t>5 月份，经验丰富的</a:t>
            </a:r>
            <a:r>
              <a:rPr lang="en-US" sz="2000" b="0" i="0">
                <a:solidFill>
                  <a:srgbClr val="D20F30"/>
                </a:solidFill>
                <a:latin typeface="微软雅黑" pitchFamily="34" charset="-122"/>
                <a:ea typeface="微软雅黑" pitchFamily="34" charset="-122"/>
                <a:cs typeface="Calibri"/>
              </a:rPr>
              <a:t>首席执行官辞职</a:t>
            </a:r>
          </a:p>
        </p:txBody>
      </p:sp>
      <p:sp>
        <p:nvSpPr>
          <p:cNvPr id="13" name="Rectangle 12"/>
          <p:cNvSpPr/>
          <p:nvPr/>
        </p:nvSpPr>
        <p:spPr>
          <a:xfrm>
            <a:off x="7069669" y="3352791"/>
            <a:ext cx="1600200" cy="1117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None/>
            </a:pPr>
            <a:r>
              <a:rPr lang="en-US" sz="2400" b="0" i="0">
                <a:solidFill>
                  <a:srgbClr val="CD0920"/>
                </a:solidFill>
                <a:latin typeface="微软雅黑" pitchFamily="34" charset="-122"/>
                <a:ea typeface="微软雅黑" pitchFamily="34" charset="-122"/>
                <a:cs typeface="Calibri"/>
              </a:rPr>
              <a:t>7</a:t>
            </a:r>
            <a:r>
              <a:rPr lang="en-US" sz="2000" b="0" i="0">
                <a:solidFill>
                  <a:srgbClr val="CD0920"/>
                </a:solidFill>
                <a:latin typeface="微软雅黑" pitchFamily="34" charset="-122"/>
                <a:ea typeface="微软雅黑" pitchFamily="34" charset="-122"/>
                <a:cs typeface="Calibri"/>
              </a:rPr>
              <a:t> </a:t>
            </a:r>
            <a:r>
              <a:rPr lang="en-US" sz="2000" b="0" i="0">
                <a:solidFill>
                  <a:srgbClr val="004E78"/>
                </a:solidFill>
                <a:latin typeface="微软雅黑" pitchFamily="34" charset="-122"/>
                <a:ea typeface="微软雅黑" pitchFamily="34" charset="-122"/>
                <a:cs typeface="Calibri"/>
              </a:rPr>
              <a:t>名董事成员目前面临风险</a:t>
            </a:r>
          </a:p>
        </p:txBody>
      </p:sp>
      <p:sp>
        <p:nvSpPr>
          <p:cNvPr id="14" name="Rectangle 13"/>
          <p:cNvSpPr/>
          <p:nvPr/>
        </p:nvSpPr>
        <p:spPr>
          <a:xfrm>
            <a:off x="4051302" y="1553630"/>
            <a:ext cx="1600200" cy="1117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None/>
            </a:pPr>
            <a:r>
              <a:rPr lang="en-US" sz="2800" b="0" i="0" dirty="0">
                <a:solidFill>
                  <a:srgbClr val="D20F30"/>
                </a:solidFill>
                <a:latin typeface="微软雅黑" pitchFamily="34" charset="-122"/>
                <a:ea typeface="微软雅黑" pitchFamily="34" charset="-122"/>
                <a:cs typeface="Calibri"/>
              </a:rPr>
              <a:t> 42 </a:t>
            </a:r>
            <a:r>
              <a:rPr lang="en-US" sz="2800" b="0" i="0" dirty="0" smtClean="0">
                <a:solidFill>
                  <a:srgbClr val="D20F30"/>
                </a:solidFill>
                <a:latin typeface="微软雅黑" pitchFamily="34" charset="-122"/>
                <a:ea typeface="微软雅黑" pitchFamily="34" charset="-122"/>
                <a:cs typeface="Calibri"/>
              </a:rPr>
              <a:t>亿</a:t>
            </a:r>
            <a:br>
              <a:rPr lang="en-US" sz="2800" b="0" i="0" dirty="0" smtClean="0">
                <a:solidFill>
                  <a:srgbClr val="D20F30"/>
                </a:solidFill>
                <a:latin typeface="微软雅黑" pitchFamily="34" charset="-122"/>
                <a:ea typeface="微软雅黑" pitchFamily="34" charset="-122"/>
                <a:cs typeface="Calibri"/>
              </a:rPr>
            </a:br>
            <a:r>
              <a:rPr lang="en-US" sz="2800" b="0" i="0" dirty="0" err="1" smtClean="0">
                <a:solidFill>
                  <a:srgbClr val="D20F30"/>
                </a:solidFill>
                <a:latin typeface="微软雅黑" pitchFamily="34" charset="-122"/>
                <a:ea typeface="微软雅黑" pitchFamily="34" charset="-122"/>
                <a:cs typeface="Calibri"/>
              </a:rPr>
              <a:t>美元</a:t>
            </a:r>
            <a:endParaRPr lang="en-US" sz="2800" b="0" i="0" dirty="0">
              <a:solidFill>
                <a:srgbClr val="D20F30"/>
              </a:solidFill>
              <a:latin typeface="微软雅黑" pitchFamily="34" charset="-122"/>
              <a:ea typeface="微软雅黑" pitchFamily="34" charset="-122"/>
              <a:cs typeface="Calibri"/>
            </a:endParaRPr>
          </a:p>
        </p:txBody>
      </p:sp>
      <p:sp>
        <p:nvSpPr>
          <p:cNvPr id="15" name="Rectangle 14"/>
          <p:cNvSpPr/>
          <p:nvPr/>
        </p:nvSpPr>
        <p:spPr>
          <a:xfrm>
            <a:off x="3073403" y="3352791"/>
            <a:ext cx="1600200" cy="1117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None/>
            </a:pPr>
            <a:r>
              <a:rPr lang="en-US" sz="2000" b="0" i="0" dirty="0" err="1">
                <a:solidFill>
                  <a:srgbClr val="004E78"/>
                </a:solidFill>
                <a:latin typeface="微软雅黑" pitchFamily="34" charset="-122"/>
                <a:ea typeface="微软雅黑" pitchFamily="34" charset="-122"/>
                <a:cs typeface="Calibri"/>
              </a:rPr>
              <a:t>总成本达</a:t>
            </a:r>
            <a:r>
              <a:rPr lang="en-US" sz="2000" b="0" i="0" dirty="0">
                <a:solidFill>
                  <a:srgbClr val="004E78"/>
                </a:solidFill>
                <a:latin typeface="微软雅黑" pitchFamily="34" charset="-122"/>
                <a:ea typeface="微软雅黑" pitchFamily="34" charset="-122"/>
                <a:cs typeface="Calibri"/>
              </a:rPr>
              <a:t> </a:t>
            </a:r>
            <a:r>
              <a:rPr lang="en-US" sz="2800" b="0" i="0" dirty="0">
                <a:solidFill>
                  <a:srgbClr val="D20F30"/>
                </a:solidFill>
                <a:latin typeface="微软雅黑" pitchFamily="34" charset="-122"/>
                <a:ea typeface="微软雅黑" pitchFamily="34" charset="-122"/>
                <a:cs typeface="Calibri"/>
              </a:rPr>
              <a:t>10 </a:t>
            </a:r>
            <a:r>
              <a:rPr lang="en-US" sz="2800" b="0" i="0" dirty="0" smtClean="0">
                <a:solidFill>
                  <a:srgbClr val="D20F30"/>
                </a:solidFill>
                <a:latin typeface="微软雅黑" pitchFamily="34" charset="-122"/>
                <a:ea typeface="微软雅黑" pitchFamily="34" charset="-122"/>
                <a:cs typeface="Calibri"/>
              </a:rPr>
              <a:t>亿</a:t>
            </a:r>
            <a:br>
              <a:rPr lang="en-US" sz="2800" b="0" i="0" dirty="0" smtClean="0">
                <a:solidFill>
                  <a:srgbClr val="D20F30"/>
                </a:solidFill>
                <a:latin typeface="微软雅黑" pitchFamily="34" charset="-122"/>
                <a:ea typeface="微软雅黑" pitchFamily="34" charset="-122"/>
                <a:cs typeface="Calibri"/>
              </a:rPr>
            </a:br>
            <a:r>
              <a:rPr lang="en-US" sz="2800" b="0" i="0" dirty="0" err="1" smtClean="0">
                <a:solidFill>
                  <a:srgbClr val="D20F30"/>
                </a:solidFill>
                <a:latin typeface="微软雅黑" pitchFamily="34" charset="-122"/>
                <a:ea typeface="微软雅黑" pitchFamily="34" charset="-122"/>
                <a:cs typeface="Calibri"/>
              </a:rPr>
              <a:t>美元</a:t>
            </a:r>
            <a:endParaRPr lang="en-US" sz="2800" b="0" i="0" dirty="0">
              <a:solidFill>
                <a:srgbClr val="D20F30"/>
              </a:solidFill>
              <a:latin typeface="微软雅黑" pitchFamily="34" charset="-122"/>
              <a:ea typeface="微软雅黑" pitchFamily="34" charset="-122"/>
              <a:cs typeface="Calibri"/>
            </a:endParaRPr>
          </a:p>
        </p:txBody>
      </p:sp>
      <p:sp>
        <p:nvSpPr>
          <p:cNvPr id="16" name="Rectangle 15"/>
          <p:cNvSpPr/>
          <p:nvPr/>
        </p:nvSpPr>
        <p:spPr>
          <a:xfrm>
            <a:off x="1075269" y="3352791"/>
            <a:ext cx="1600200" cy="1117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None/>
            </a:pPr>
            <a:r>
              <a:rPr lang="en-US" sz="2000" b="0" i="0">
                <a:solidFill>
                  <a:srgbClr val="004E78"/>
                </a:solidFill>
                <a:latin typeface="微软雅黑" pitchFamily="34" charset="-122"/>
                <a:ea typeface="微软雅黑" pitchFamily="34" charset="-122"/>
                <a:cs typeface="Calibri"/>
              </a:rPr>
              <a:t>2013 年利润下降 </a:t>
            </a:r>
            <a:r>
              <a:rPr lang="en-US" sz="2800" b="0" i="0">
                <a:solidFill>
                  <a:srgbClr val="D20F30"/>
                </a:solidFill>
                <a:latin typeface="微软雅黑" pitchFamily="34" charset="-122"/>
                <a:ea typeface="微软雅黑" pitchFamily="34" charset="-122"/>
                <a:cs typeface="Calibri"/>
              </a:rPr>
              <a:t>34%</a:t>
            </a:r>
          </a:p>
        </p:txBody>
      </p:sp>
      <p:sp>
        <p:nvSpPr>
          <p:cNvPr id="17" name="Rectangle 16"/>
          <p:cNvSpPr/>
          <p:nvPr/>
        </p:nvSpPr>
        <p:spPr>
          <a:xfrm>
            <a:off x="135464" y="1553630"/>
            <a:ext cx="1600200" cy="1117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None/>
            </a:pPr>
            <a:r>
              <a:rPr lang="en-US" sz="1800" b="0" i="0" dirty="0">
                <a:solidFill>
                  <a:srgbClr val="004E78"/>
                </a:solidFill>
                <a:latin typeface="微软雅黑" pitchFamily="34" charset="-122"/>
                <a:ea typeface="微软雅黑" pitchFamily="34" charset="-122"/>
                <a:cs typeface="Calibri"/>
              </a:rPr>
              <a:t>有 </a:t>
            </a:r>
            <a:r>
              <a:rPr lang="en-US" sz="2400" b="0" i="0" dirty="0">
                <a:solidFill>
                  <a:srgbClr val="D20F30"/>
                </a:solidFill>
                <a:latin typeface="微软雅黑" pitchFamily="34" charset="-122"/>
                <a:ea typeface="微软雅黑" pitchFamily="34" charset="-122"/>
                <a:cs typeface="Calibri"/>
              </a:rPr>
              <a:t>1.1 </a:t>
            </a:r>
            <a:r>
              <a:rPr lang="en-US" sz="2400" b="0" i="0" dirty="0" err="1">
                <a:solidFill>
                  <a:srgbClr val="D20F30"/>
                </a:solidFill>
                <a:latin typeface="微软雅黑" pitchFamily="34" charset="-122"/>
                <a:ea typeface="微软雅黑" pitchFamily="34" charset="-122"/>
                <a:cs typeface="Calibri"/>
              </a:rPr>
              <a:t>亿条</a:t>
            </a:r>
            <a:r>
              <a:rPr lang="en-US" sz="1800" b="0" i="0" dirty="0" err="1">
                <a:solidFill>
                  <a:srgbClr val="004E78"/>
                </a:solidFill>
                <a:latin typeface="微软雅黑" pitchFamily="34" charset="-122"/>
                <a:ea typeface="微软雅黑" pitchFamily="34" charset="-122"/>
                <a:cs typeface="Calibri"/>
              </a:rPr>
              <a:t>记录泄露</a:t>
            </a:r>
            <a:endParaRPr lang="en-US" sz="1800" b="0" i="0" dirty="0">
              <a:solidFill>
                <a:srgbClr val="004E78"/>
              </a:solidFill>
              <a:latin typeface="微软雅黑" pitchFamily="34" charset="-122"/>
              <a:ea typeface="微软雅黑" pitchFamily="34" charset="-122"/>
              <a:cs typeface="Calibri"/>
            </a:endParaRPr>
          </a:p>
        </p:txBody>
      </p:sp>
      <p:cxnSp>
        <p:nvCxnSpPr>
          <p:cNvPr id="18" name="Straight Arrow Connector 17"/>
          <p:cNvCxnSpPr/>
          <p:nvPr/>
        </p:nvCxnSpPr>
        <p:spPr>
          <a:xfrm>
            <a:off x="1871138" y="3031062"/>
            <a:ext cx="1104900" cy="6350"/>
          </a:xfrm>
          <a:prstGeom prst="straightConnector1">
            <a:avLst/>
          </a:prstGeom>
          <a:ln w="57150" cmpd="sng">
            <a:solidFill>
              <a:srgbClr val="FF0000"/>
            </a:solidFill>
            <a:tailEnd type="oval"/>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855135" y="3031062"/>
            <a:ext cx="1104900" cy="6350"/>
          </a:xfrm>
          <a:prstGeom prst="straightConnector1">
            <a:avLst/>
          </a:prstGeom>
          <a:ln w="57150" cmpd="sng">
            <a:solidFill>
              <a:srgbClr val="FF0000"/>
            </a:solidFill>
            <a:tailEnd type="oval"/>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1171" y="3031062"/>
            <a:ext cx="969438" cy="0"/>
          </a:xfrm>
          <a:prstGeom prst="straightConnector1">
            <a:avLst/>
          </a:prstGeom>
          <a:ln w="57150" cmpd="sng">
            <a:solidFill>
              <a:srgbClr val="FF0000"/>
            </a:solidFill>
            <a:tailEnd type="oval"/>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895188" y="1553630"/>
            <a:ext cx="1248811" cy="111303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buClr>
                <a:schemeClr val="tx2"/>
              </a:buClr>
              <a:defRPr sz="2000">
                <a:solidFill>
                  <a:srgbClr val="004E78"/>
                </a:solidFill>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457200">
              <a:buNone/>
            </a:pPr>
            <a:endParaRPr lang="en-US" dirty="0" smtClean="0">
              <a:latin typeface="微软雅黑" pitchFamily="34" charset="-122"/>
              <a:ea typeface="微软雅黑" pitchFamily="34" charset="-122"/>
            </a:endParaRPr>
          </a:p>
          <a:p>
            <a:pPr algn="l" defTabSz="457200">
              <a:buNone/>
            </a:pPr>
            <a:r>
              <a:rPr lang="en-US" sz="1800" b="1" i="1">
                <a:solidFill>
                  <a:srgbClr val="D20F30"/>
                </a:solidFill>
                <a:latin typeface="微软雅黑" pitchFamily="34" charset="-122"/>
                <a:ea typeface="微软雅黑" pitchFamily="34" charset="-122"/>
                <a:cs typeface="+mn-cs"/>
              </a:rPr>
              <a:t>接下来</a:t>
            </a:r>
            <a:br>
              <a:rPr lang="en-US" sz="1800" b="1" i="1">
                <a:solidFill>
                  <a:srgbClr val="D20F30"/>
                </a:solidFill>
                <a:latin typeface="微软雅黑" pitchFamily="34" charset="-122"/>
                <a:ea typeface="微软雅黑" pitchFamily="34" charset="-122"/>
                <a:cs typeface="+mn-cs"/>
              </a:rPr>
            </a:br>
            <a:r>
              <a:rPr lang="en-US" sz="1800" b="1" i="1">
                <a:solidFill>
                  <a:srgbClr val="D20F30"/>
                </a:solidFill>
                <a:latin typeface="微软雅黑" pitchFamily="34" charset="-122"/>
                <a:ea typeface="微软雅黑" pitchFamily="34" charset="-122"/>
                <a:cs typeface="+mn-cs"/>
              </a:rPr>
              <a:t>还会发生什么？</a:t>
            </a:r>
          </a:p>
          <a:p>
            <a:pPr algn="l" defTabSz="457200">
              <a:buNone/>
            </a:pPr>
            <a:endParaRPr lang="en-US" dirty="0" smtClean="0">
              <a:latin typeface="微软雅黑" pitchFamily="34" charset="-122"/>
              <a:ea typeface="微软雅黑" pitchFamily="34" charset="-122"/>
            </a:endParaRPr>
          </a:p>
        </p:txBody>
      </p:sp>
    </p:spTree>
    <p:extLst>
      <p:ext uri="{BB962C8B-B14F-4D97-AF65-F5344CB8AC3E}">
        <p14:creationId xmlns:p14="http://schemas.microsoft.com/office/powerpoint/2010/main" val="61419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left)">
                                      <p:cBhvr>
                                        <p:cTn id="59" dur="500"/>
                                        <p:tgtEl>
                                          <p:spTgt spid="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5168637"/>
          </a:xfrm>
          <a:prstGeom prst="rect">
            <a:avLst/>
          </a:prstGeom>
        </p:spPr>
      </p:pic>
      <p:sp>
        <p:nvSpPr>
          <p:cNvPr id="35" name="Rectangle 34"/>
          <p:cNvSpPr/>
          <p:nvPr/>
        </p:nvSpPr>
        <p:spPr>
          <a:xfrm>
            <a:off x="190501" y="3437533"/>
            <a:ext cx="4381499" cy="907941"/>
          </a:xfrm>
          <a:prstGeom prst="rect">
            <a:avLst/>
          </a:prstGeom>
        </p:spPr>
        <p:txBody>
          <a:bodyPr wrap="square">
            <a:spAutoFit/>
          </a:bodyPr>
          <a:lstStyle/>
          <a:p>
            <a:pPr marL="347472" indent="-347472" algn="l" defTabSz="457200">
              <a:spcBef>
                <a:spcPts val="600"/>
              </a:spcBef>
              <a:spcAft>
                <a:spcPts val="0"/>
              </a:spcAft>
              <a:buClr>
                <a:srgbClr val="CCFFCC"/>
              </a:buClr>
              <a:buFont typeface="Wingdings"/>
              <a:buChar char="ü"/>
            </a:pPr>
            <a:r>
              <a:rPr lang="en-US" sz="2400" b="0" i="0" dirty="0" err="1">
                <a:solidFill>
                  <a:srgbClr val="FFFFFF"/>
                </a:solidFill>
                <a:latin typeface="微软雅黑" pitchFamily="34" charset="-122"/>
                <a:ea typeface="微软雅黑" pitchFamily="34" charset="-122"/>
                <a:cs typeface="Calibri"/>
              </a:rPr>
              <a:t>容易获得武器和高技能人员</a:t>
            </a:r>
            <a:endParaRPr lang="en-US" sz="2400" b="0" i="0" dirty="0">
              <a:solidFill>
                <a:srgbClr val="FFFFFF"/>
              </a:solidFill>
              <a:latin typeface="微软雅黑" pitchFamily="34" charset="-122"/>
              <a:ea typeface="微软雅黑" pitchFamily="34" charset="-122"/>
              <a:cs typeface="Calibri"/>
            </a:endParaRPr>
          </a:p>
          <a:p>
            <a:pPr marL="347472" indent="-347472" algn="l" defTabSz="457200">
              <a:spcBef>
                <a:spcPts val="600"/>
              </a:spcBef>
              <a:spcAft>
                <a:spcPts val="0"/>
              </a:spcAft>
              <a:buClr>
                <a:srgbClr val="CCFFCC"/>
              </a:buClr>
              <a:buFont typeface="Wingdings"/>
              <a:buChar char="ü"/>
            </a:pPr>
            <a:r>
              <a:rPr lang="zh-CN" altLang="en-US" sz="2400" dirty="0">
                <a:solidFill>
                  <a:srgbClr val="FFFFFF"/>
                </a:solidFill>
                <a:latin typeface="微软雅黑" pitchFamily="34" charset="-122"/>
                <a:ea typeface="微软雅黑" pitchFamily="34" charset="-122"/>
                <a:cs typeface="Calibri"/>
              </a:rPr>
              <a:t>入</a:t>
            </a:r>
            <a:r>
              <a:rPr lang="zh-CN" altLang="en-US" sz="2400" dirty="0" smtClean="0">
                <a:solidFill>
                  <a:srgbClr val="FFFFFF"/>
                </a:solidFill>
                <a:latin typeface="微软雅黑" pitchFamily="34" charset="-122"/>
                <a:ea typeface="微软雅黑" pitchFamily="34" charset="-122"/>
                <a:cs typeface="Calibri"/>
              </a:rPr>
              <a:t>门容易</a:t>
            </a:r>
            <a:endParaRPr lang="en-US" sz="2400" b="0" i="0" dirty="0">
              <a:solidFill>
                <a:srgbClr val="FFFFFF"/>
              </a:solidFill>
              <a:latin typeface="微软雅黑" pitchFamily="34" charset="-122"/>
              <a:ea typeface="微软雅黑" pitchFamily="34" charset="-122"/>
              <a:cs typeface="Calibri"/>
            </a:endParaRPr>
          </a:p>
        </p:txBody>
      </p:sp>
      <p:sp>
        <p:nvSpPr>
          <p:cNvPr id="36" name="Rectangle 35"/>
          <p:cNvSpPr/>
          <p:nvPr/>
        </p:nvSpPr>
        <p:spPr>
          <a:xfrm>
            <a:off x="4978400" y="3471399"/>
            <a:ext cx="3810000" cy="907941"/>
          </a:xfrm>
          <a:prstGeom prst="rect">
            <a:avLst/>
          </a:prstGeom>
        </p:spPr>
        <p:txBody>
          <a:bodyPr wrap="square">
            <a:spAutoFit/>
          </a:bodyPr>
          <a:lstStyle/>
          <a:p>
            <a:pPr marL="347472" indent="-347472" algn="l" defTabSz="457200">
              <a:spcBef>
                <a:spcPts val="600"/>
              </a:spcBef>
              <a:spcAft>
                <a:spcPts val="0"/>
              </a:spcAft>
              <a:buClr>
                <a:srgbClr val="CCFFCC"/>
              </a:buClr>
              <a:buFont typeface="Wingdings"/>
              <a:buChar char="ü"/>
            </a:pPr>
            <a:r>
              <a:rPr lang="en-US" sz="2400" b="0" i="0">
                <a:solidFill>
                  <a:srgbClr val="FFFFFF"/>
                </a:solidFill>
                <a:latin typeface="微软雅黑" pitchFamily="34" charset="-122"/>
                <a:ea typeface="微软雅黑" pitchFamily="34" charset="-122"/>
                <a:cs typeface="Calibri"/>
              </a:rPr>
              <a:t>专注于目标</a:t>
            </a:r>
          </a:p>
          <a:p>
            <a:pPr marL="347472" indent="-347472" algn="l" defTabSz="457200">
              <a:spcBef>
                <a:spcPts val="600"/>
              </a:spcBef>
              <a:spcAft>
                <a:spcPts val="0"/>
              </a:spcAft>
              <a:buClr>
                <a:srgbClr val="CCFFCC"/>
              </a:buClr>
              <a:buFont typeface="Wingdings"/>
              <a:buChar char="ü"/>
            </a:pPr>
            <a:r>
              <a:rPr lang="en-US" sz="2400" b="0" i="0">
                <a:solidFill>
                  <a:srgbClr val="FFFFFF"/>
                </a:solidFill>
                <a:latin typeface="微软雅黑" pitchFamily="34" charset="-122"/>
                <a:ea typeface="微软雅黑" pitchFamily="34" charset="-122"/>
                <a:cs typeface="Calibri"/>
              </a:rPr>
              <a:t>失败后代价轻微 </a:t>
            </a:r>
          </a:p>
        </p:txBody>
      </p:sp>
      <p:sp>
        <p:nvSpPr>
          <p:cNvPr id="37" name="Rectangle 36"/>
          <p:cNvSpPr/>
          <p:nvPr/>
        </p:nvSpPr>
        <p:spPr>
          <a:xfrm>
            <a:off x="1" y="1151447"/>
            <a:ext cx="9144000" cy="897467"/>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微软雅黑" pitchFamily="34" charset="-122"/>
              <a:ea typeface="微软雅黑" pitchFamily="34" charset="-122"/>
            </a:endParaRPr>
          </a:p>
        </p:txBody>
      </p:sp>
      <p:sp>
        <p:nvSpPr>
          <p:cNvPr id="32" name="Title 1"/>
          <p:cNvSpPr>
            <a:spLocks noGrp="1"/>
          </p:cNvSpPr>
          <p:nvPr>
            <p:ph type="title"/>
          </p:nvPr>
        </p:nvSpPr>
        <p:spPr>
          <a:xfrm>
            <a:off x="253996" y="1255827"/>
            <a:ext cx="8337553" cy="519676"/>
          </a:xfrm>
        </p:spPr>
        <p:txBody>
          <a:bodyPr/>
          <a:lstStyle/>
          <a:p>
            <a:pPr algn="l" defTabSz="457200">
              <a:spcBef>
                <a:spcPts val="0"/>
              </a:spcBef>
              <a:buNone/>
            </a:pPr>
            <a:r>
              <a:rPr lang="en-US" sz="3600" b="1" i="0">
                <a:solidFill>
                  <a:srgbClr val="FF0000"/>
                </a:solidFill>
                <a:latin typeface="微软雅黑" pitchFamily="34" charset="-122"/>
                <a:ea typeface="微软雅黑" pitchFamily="34" charset="-122"/>
              </a:rPr>
              <a:t>黑客优势力压白客！</a:t>
            </a:r>
          </a:p>
        </p:txBody>
      </p:sp>
    </p:spTree>
    <p:extLst>
      <p:ext uri="{BB962C8B-B14F-4D97-AF65-F5344CB8AC3E}">
        <p14:creationId xmlns:p14="http://schemas.microsoft.com/office/powerpoint/2010/main" val="426392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5168637"/>
          </a:xfrm>
          <a:prstGeom prst="rect">
            <a:avLst/>
          </a:prstGeom>
        </p:spPr>
      </p:pic>
      <p:sp>
        <p:nvSpPr>
          <p:cNvPr id="37" name="Rectangle 36"/>
          <p:cNvSpPr/>
          <p:nvPr/>
        </p:nvSpPr>
        <p:spPr>
          <a:xfrm>
            <a:off x="1" y="1151447"/>
            <a:ext cx="9144000" cy="897467"/>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a typeface="微软雅黑" pitchFamily="34" charset="-122"/>
              <a:cs typeface="Arial" pitchFamily="34" charset="0"/>
            </a:endParaRPr>
          </a:p>
        </p:txBody>
      </p:sp>
      <p:sp>
        <p:nvSpPr>
          <p:cNvPr id="32" name="Title 1"/>
          <p:cNvSpPr>
            <a:spLocks noGrp="1"/>
          </p:cNvSpPr>
          <p:nvPr>
            <p:ph type="title"/>
          </p:nvPr>
        </p:nvSpPr>
        <p:spPr>
          <a:xfrm>
            <a:off x="253997" y="1255827"/>
            <a:ext cx="8094136" cy="519676"/>
          </a:xfrm>
        </p:spPr>
        <p:txBody>
          <a:bodyPr/>
          <a:lstStyle/>
          <a:p>
            <a:pPr algn="l" defTabSz="457200">
              <a:spcBef>
                <a:spcPts val="0"/>
              </a:spcBef>
              <a:buNone/>
            </a:pPr>
            <a:r>
              <a:rPr lang="en-US" sz="3200" b="1" i="0">
                <a:solidFill>
                  <a:srgbClr val="FF0000"/>
                </a:solidFill>
                <a:latin typeface="Arial" pitchFamily="34" charset="0"/>
                <a:ea typeface="微软雅黑" pitchFamily="34" charset="-122"/>
                <a:cs typeface="Arial" pitchFamily="34" charset="0"/>
              </a:rPr>
              <a:t>黑客优势力压白客！</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97960" y="2119976"/>
            <a:ext cx="5198707" cy="282324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76201" y="4688594"/>
            <a:ext cx="1790699" cy="230832"/>
          </a:xfrm>
          <a:prstGeom prst="rect">
            <a:avLst/>
          </a:prstGeom>
          <a:noFill/>
        </p:spPr>
        <p:txBody>
          <a:bodyPr wrap="square" rtlCol="0">
            <a:spAutoFit/>
          </a:bodyPr>
          <a:lstStyle/>
          <a:p>
            <a:pPr algn="l" defTabSz="457200">
              <a:buNone/>
            </a:pPr>
            <a:r>
              <a:rPr lang="en-US" sz="900" b="0" i="0">
                <a:solidFill>
                  <a:srgbClr val="8E8F94">
                    <a:lumMod val="60000"/>
                    <a:lumOff val="40000"/>
                  </a:srgbClr>
                </a:solidFill>
                <a:latin typeface="Arial" pitchFamily="34" charset="0"/>
                <a:ea typeface="微软雅黑" pitchFamily="34" charset="-122"/>
                <a:cs typeface="Arial" pitchFamily="34" charset="0"/>
              </a:rPr>
              <a:t>来源：趋势科技前瞻性威胁研究</a:t>
            </a:r>
          </a:p>
        </p:txBody>
      </p:sp>
    </p:spTree>
    <p:extLst>
      <p:ext uri="{BB962C8B-B14F-4D97-AF65-F5344CB8AC3E}">
        <p14:creationId xmlns:p14="http://schemas.microsoft.com/office/powerpoint/2010/main" val="143466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127000" y="4504268"/>
            <a:ext cx="9160933" cy="523220"/>
          </a:xfrm>
          <a:prstGeom prst="rect">
            <a:avLst/>
          </a:prstGeom>
          <a:noFill/>
        </p:spPr>
        <p:txBody>
          <a:bodyPr wrap="square" rtlCol="0">
            <a:spAutoFit/>
          </a:bodyPr>
          <a:lstStyle/>
          <a:p>
            <a:pPr algn="ctr"/>
            <a:r>
              <a:rPr lang="en-US" sz="2800" dirty="0" smtClean="0">
                <a:solidFill>
                  <a:schemeClr val="bg1"/>
                </a:solidFill>
                <a:latin typeface="Calibri"/>
                <a:cs typeface="Calibri"/>
              </a:rPr>
              <a:t>Advanced methods can evade traditional defenses</a:t>
            </a:r>
            <a:endParaRPr lang="en-US" sz="2800" dirty="0">
              <a:solidFill>
                <a:schemeClr val="bg1"/>
              </a:solidFill>
              <a:latin typeface="Calibri"/>
              <a:cs typeface="Calibri"/>
            </a:endParaRPr>
          </a:p>
        </p:txBody>
      </p:sp>
      <p:sp>
        <p:nvSpPr>
          <p:cNvPr id="16" name="Rectangle 15"/>
          <p:cNvSpPr/>
          <p:nvPr/>
        </p:nvSpPr>
        <p:spPr bwMode="auto">
          <a:xfrm>
            <a:off x="4902200" y="1077118"/>
            <a:ext cx="1693863" cy="3215482"/>
          </a:xfrm>
          <a:prstGeom prst="rect">
            <a:avLst/>
          </a:prstGeom>
          <a:solidFill>
            <a:schemeClr val="accent1">
              <a:lumMod val="40000"/>
              <a:lumOff val="60000"/>
            </a:schemeClr>
          </a:solidFill>
          <a:ln w="6350" cap="flat" cmpd="sng" algn="ctr">
            <a:noFill/>
            <a:prstDash val="solid"/>
            <a:round/>
            <a:headEnd type="none" w="med" len="med"/>
            <a:tailEnd type="none" w="med" len="med"/>
          </a:ln>
          <a:effectLst/>
        </p:spPr>
        <p:txBody>
          <a:bodyPr anchor="ctr"/>
          <a:lstStyle/>
          <a:p>
            <a:pPr algn="ctr">
              <a:defRPr/>
            </a:pPr>
            <a:endParaRPr lang="en-US" sz="2000" b="1">
              <a:solidFill>
                <a:schemeClr val="tx1"/>
              </a:solidFill>
              <a:latin typeface="Arial" charset="0"/>
              <a:cs typeface="Arial" charset="0"/>
            </a:endParaRPr>
          </a:p>
        </p:txBody>
      </p:sp>
      <p:sp>
        <p:nvSpPr>
          <p:cNvPr id="17" name="Rectangle 62"/>
          <p:cNvSpPr>
            <a:spLocks noChangeArrowheads="1"/>
          </p:cNvSpPr>
          <p:nvPr/>
        </p:nvSpPr>
        <p:spPr bwMode="auto">
          <a:xfrm>
            <a:off x="4983912" y="1158217"/>
            <a:ext cx="1499909" cy="537799"/>
          </a:xfrm>
          <a:prstGeom prst="rect">
            <a:avLst/>
          </a:prstGeom>
          <a:solidFill>
            <a:schemeClr val="bg1"/>
          </a:solidFill>
          <a:ln w="6350" algn="ctr">
            <a:solidFill>
              <a:schemeClr val="tx1"/>
            </a:solidFill>
            <a:round/>
            <a:headEnd/>
            <a:tailEnd/>
          </a:ln>
        </p:spPr>
        <p:txBody>
          <a:bodyPr anchor="ctr"/>
          <a:lstStyle/>
          <a:p>
            <a:pPr algn="ctr"/>
            <a:r>
              <a:rPr lang="en-US" sz="1400" b="1" dirty="0" smtClean="0"/>
              <a:t>Next-gen Firewall</a:t>
            </a:r>
            <a:endParaRPr lang="en-US" sz="1400" b="1" dirty="0">
              <a:solidFill>
                <a:schemeClr val="tx1"/>
              </a:solidFill>
            </a:endParaRPr>
          </a:p>
        </p:txBody>
      </p:sp>
      <p:sp>
        <p:nvSpPr>
          <p:cNvPr id="18" name="Rectangle 29"/>
          <p:cNvSpPr>
            <a:spLocks noChangeArrowheads="1"/>
          </p:cNvSpPr>
          <p:nvPr/>
        </p:nvSpPr>
        <p:spPr bwMode="auto">
          <a:xfrm>
            <a:off x="4983912" y="1786246"/>
            <a:ext cx="1499909" cy="537799"/>
          </a:xfrm>
          <a:prstGeom prst="rect">
            <a:avLst/>
          </a:prstGeom>
          <a:solidFill>
            <a:schemeClr val="bg1"/>
          </a:solidFill>
          <a:ln w="6350" algn="ctr">
            <a:solidFill>
              <a:schemeClr val="tx1"/>
            </a:solidFill>
            <a:round/>
            <a:headEnd/>
            <a:tailEnd/>
          </a:ln>
        </p:spPr>
        <p:txBody>
          <a:bodyPr lIns="45720" rIns="45720" anchor="ctr"/>
          <a:lstStyle/>
          <a:p>
            <a:pPr algn="ctr"/>
            <a:r>
              <a:rPr lang="en-US" sz="1400" b="1" dirty="0" smtClean="0">
                <a:solidFill>
                  <a:schemeClr val="tx1"/>
                </a:solidFill>
              </a:rPr>
              <a:t>Intrusion Detection (IDS)</a:t>
            </a:r>
            <a:endParaRPr lang="en-US" sz="1400" b="1" dirty="0">
              <a:solidFill>
                <a:schemeClr val="tx1"/>
              </a:solidFill>
            </a:endParaRPr>
          </a:p>
        </p:txBody>
      </p:sp>
      <p:sp>
        <p:nvSpPr>
          <p:cNvPr id="19" name="Rectangle 31"/>
          <p:cNvSpPr>
            <a:spLocks noChangeArrowheads="1"/>
          </p:cNvSpPr>
          <p:nvPr/>
        </p:nvSpPr>
        <p:spPr bwMode="auto">
          <a:xfrm>
            <a:off x="4983912" y="2401574"/>
            <a:ext cx="1499909" cy="537799"/>
          </a:xfrm>
          <a:prstGeom prst="rect">
            <a:avLst/>
          </a:prstGeom>
          <a:solidFill>
            <a:schemeClr val="bg1"/>
          </a:solidFill>
          <a:ln w="6350" algn="ctr">
            <a:solidFill>
              <a:schemeClr val="tx1"/>
            </a:solidFill>
            <a:round/>
            <a:headEnd/>
            <a:tailEnd/>
          </a:ln>
        </p:spPr>
        <p:txBody>
          <a:bodyPr anchor="ctr"/>
          <a:lstStyle/>
          <a:p>
            <a:pPr algn="ctr"/>
            <a:r>
              <a:rPr lang="en-US" sz="1400" b="1" dirty="0" smtClean="0">
                <a:solidFill>
                  <a:schemeClr val="tx1"/>
                </a:solidFill>
              </a:rPr>
              <a:t>Intrusion Prevention (IPS)</a:t>
            </a:r>
            <a:endParaRPr lang="en-US" sz="1400" b="1" dirty="0">
              <a:solidFill>
                <a:schemeClr val="tx1"/>
              </a:solidFill>
            </a:endParaRPr>
          </a:p>
        </p:txBody>
      </p:sp>
      <p:sp>
        <p:nvSpPr>
          <p:cNvPr id="21" name="Rectangle 31"/>
          <p:cNvSpPr>
            <a:spLocks noChangeArrowheads="1"/>
          </p:cNvSpPr>
          <p:nvPr/>
        </p:nvSpPr>
        <p:spPr bwMode="auto">
          <a:xfrm>
            <a:off x="4983912" y="2998474"/>
            <a:ext cx="1499909" cy="537799"/>
          </a:xfrm>
          <a:prstGeom prst="rect">
            <a:avLst/>
          </a:prstGeom>
          <a:solidFill>
            <a:schemeClr val="bg1"/>
          </a:solidFill>
          <a:ln w="6350" algn="ctr">
            <a:solidFill>
              <a:schemeClr val="tx1"/>
            </a:solidFill>
            <a:round/>
            <a:headEnd/>
            <a:tailEnd/>
          </a:ln>
        </p:spPr>
        <p:txBody>
          <a:bodyPr anchor="ctr"/>
          <a:lstStyle/>
          <a:p>
            <a:pPr algn="ctr"/>
            <a:r>
              <a:rPr lang="en-US" sz="1400" b="1" dirty="0" smtClean="0"/>
              <a:t>Traditional</a:t>
            </a:r>
          </a:p>
          <a:p>
            <a:pPr algn="ctr"/>
            <a:r>
              <a:rPr lang="en-US" sz="1400" b="1" dirty="0" smtClean="0">
                <a:solidFill>
                  <a:schemeClr val="tx1"/>
                </a:solidFill>
              </a:rPr>
              <a:t>AV</a:t>
            </a:r>
            <a:endParaRPr lang="en-US" sz="1400" b="1" dirty="0">
              <a:solidFill>
                <a:schemeClr val="tx1"/>
              </a:solidFill>
            </a:endParaRPr>
          </a:p>
        </p:txBody>
      </p:sp>
      <p:sp>
        <p:nvSpPr>
          <p:cNvPr id="22" name="Rectangle 31"/>
          <p:cNvSpPr>
            <a:spLocks noChangeArrowheads="1"/>
          </p:cNvSpPr>
          <p:nvPr/>
        </p:nvSpPr>
        <p:spPr bwMode="auto">
          <a:xfrm>
            <a:off x="4996612" y="3620774"/>
            <a:ext cx="1499909" cy="537799"/>
          </a:xfrm>
          <a:prstGeom prst="rect">
            <a:avLst/>
          </a:prstGeom>
          <a:solidFill>
            <a:schemeClr val="bg1"/>
          </a:solidFill>
          <a:ln w="6350" algn="ctr">
            <a:solidFill>
              <a:schemeClr val="tx1"/>
            </a:solidFill>
            <a:round/>
            <a:headEnd/>
            <a:tailEnd/>
          </a:ln>
        </p:spPr>
        <p:txBody>
          <a:bodyPr anchor="ctr"/>
          <a:lstStyle/>
          <a:p>
            <a:pPr algn="ctr"/>
            <a:r>
              <a:rPr lang="en-US" sz="1400" b="1" dirty="0" smtClean="0"/>
              <a:t>Email /Web Gateways</a:t>
            </a:r>
            <a:endParaRPr lang="en-US" sz="1400" b="1" dirty="0">
              <a:solidFill>
                <a:schemeClr val="tx1"/>
              </a:solidFill>
            </a:endParaRPr>
          </a:p>
        </p:txBody>
      </p:sp>
      <p:sp>
        <p:nvSpPr>
          <p:cNvPr id="15" name="TextBox 14"/>
          <p:cNvSpPr txBox="1"/>
          <p:nvPr/>
        </p:nvSpPr>
        <p:spPr>
          <a:xfrm>
            <a:off x="529163" y="1418168"/>
            <a:ext cx="4080938" cy="2554545"/>
          </a:xfrm>
          <a:prstGeom prst="rect">
            <a:avLst/>
          </a:prstGeom>
          <a:solidFill>
            <a:schemeClr val="bg1">
              <a:alpha val="80000"/>
            </a:schemeClr>
          </a:solidFill>
          <a:ln w="57150" cmpd="sng">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marL="271463" indent="-271463">
              <a:buClr>
                <a:srgbClr val="FF0000"/>
              </a:buClr>
              <a:buFont typeface="Wingdings" charset="2"/>
              <a:buChar char="§"/>
            </a:pPr>
            <a:r>
              <a:rPr lang="en-US" sz="2000" dirty="0" smtClean="0">
                <a:solidFill>
                  <a:schemeClr val="tx1">
                    <a:lumMod val="75000"/>
                  </a:schemeClr>
                </a:solidFill>
                <a:latin typeface="Calibri"/>
                <a:cs typeface="Calibri"/>
              </a:rPr>
              <a:t>Advanced reconnaissance</a:t>
            </a:r>
          </a:p>
          <a:p>
            <a:pPr marL="271463" indent="-271463">
              <a:buClr>
                <a:srgbClr val="FF0000"/>
              </a:buClr>
              <a:buFont typeface="Wingdings" charset="2"/>
              <a:buChar char="§"/>
            </a:pPr>
            <a:r>
              <a:rPr lang="en-US" sz="2000" dirty="0" smtClean="0">
                <a:solidFill>
                  <a:schemeClr val="tx1">
                    <a:lumMod val="75000"/>
                  </a:schemeClr>
                </a:solidFill>
                <a:cs typeface="Calibri"/>
              </a:rPr>
              <a:t>Spear-phishing emails</a:t>
            </a:r>
          </a:p>
          <a:p>
            <a:pPr marL="271463" indent="-271463">
              <a:buClr>
                <a:srgbClr val="FF0000"/>
              </a:buClr>
              <a:buFont typeface="Wingdings" charset="2"/>
              <a:buChar char="§"/>
            </a:pPr>
            <a:r>
              <a:rPr lang="en-US" sz="2000" dirty="0" smtClean="0">
                <a:solidFill>
                  <a:schemeClr val="tx1">
                    <a:lumMod val="75000"/>
                  </a:schemeClr>
                </a:solidFill>
                <a:cs typeface="Calibri"/>
              </a:rPr>
              <a:t>Embedded payloads</a:t>
            </a:r>
            <a:endParaRPr lang="en-US" sz="2000" dirty="0" smtClean="0">
              <a:solidFill>
                <a:schemeClr val="tx1">
                  <a:lumMod val="75000"/>
                </a:schemeClr>
              </a:solidFill>
              <a:latin typeface="Calibri"/>
              <a:cs typeface="Calibri"/>
            </a:endParaRPr>
          </a:p>
          <a:p>
            <a:pPr marL="271463" indent="-271463">
              <a:buClr>
                <a:srgbClr val="FF0000"/>
              </a:buClr>
              <a:buFont typeface="Wingdings" charset="2"/>
              <a:buChar char="§"/>
            </a:pPr>
            <a:r>
              <a:rPr lang="en-US" sz="2000" dirty="0" smtClean="0">
                <a:solidFill>
                  <a:schemeClr val="tx1">
                    <a:lumMod val="75000"/>
                  </a:schemeClr>
                </a:solidFill>
                <a:latin typeface="Calibri"/>
                <a:cs typeface="Calibri"/>
              </a:rPr>
              <a:t>Unknown malware &amp; exploits</a:t>
            </a:r>
          </a:p>
          <a:p>
            <a:pPr marL="271463" indent="-271463">
              <a:buClr>
                <a:srgbClr val="FF0000"/>
              </a:buClr>
              <a:buFont typeface="Wingdings" charset="2"/>
              <a:buChar char="§"/>
            </a:pPr>
            <a:r>
              <a:rPr lang="en-US" sz="2000" dirty="0" smtClean="0">
                <a:solidFill>
                  <a:schemeClr val="tx1">
                    <a:lumMod val="75000"/>
                  </a:schemeClr>
                </a:solidFill>
                <a:latin typeface="Calibri"/>
                <a:cs typeface="Calibri"/>
              </a:rPr>
              <a:t>Dynamic command and control (C&amp;C) servers</a:t>
            </a:r>
          </a:p>
          <a:p>
            <a:pPr marL="271463" indent="-271463">
              <a:buClr>
                <a:srgbClr val="FF0000"/>
              </a:buClr>
              <a:buFont typeface="Wingdings" charset="2"/>
              <a:buChar char="§"/>
            </a:pPr>
            <a:r>
              <a:rPr lang="en-US" sz="2000" dirty="0" smtClean="0">
                <a:solidFill>
                  <a:schemeClr val="tx1">
                    <a:lumMod val="75000"/>
                  </a:schemeClr>
                </a:solidFill>
                <a:latin typeface="Calibri"/>
                <a:cs typeface="Calibri"/>
              </a:rPr>
              <a:t>BYOD and remote employees create a broad attack surface</a:t>
            </a:r>
          </a:p>
        </p:txBody>
      </p:sp>
      <p:sp>
        <p:nvSpPr>
          <p:cNvPr id="23" name="Freeform 6"/>
          <p:cNvSpPr>
            <a:spLocks/>
          </p:cNvSpPr>
          <p:nvPr/>
        </p:nvSpPr>
        <p:spPr bwMode="auto">
          <a:xfrm rot="7347708" flipV="1">
            <a:off x="4556836" y="1064598"/>
            <a:ext cx="3086266" cy="1790280"/>
          </a:xfrm>
          <a:custGeom>
            <a:avLst/>
            <a:gdLst>
              <a:gd name="T0" fmla="*/ 3150 w 3554"/>
              <a:gd name="T1" fmla="*/ 1200 h 1920"/>
              <a:gd name="T2" fmla="*/ 3222 w 3554"/>
              <a:gd name="T3" fmla="*/ 1054 h 1920"/>
              <a:gd name="T4" fmla="*/ 3288 w 3554"/>
              <a:gd name="T5" fmla="*/ 906 h 1920"/>
              <a:gd name="T6" fmla="*/ 3348 w 3554"/>
              <a:gd name="T7" fmla="*/ 756 h 1920"/>
              <a:gd name="T8" fmla="*/ 3402 w 3554"/>
              <a:gd name="T9" fmla="*/ 606 h 1920"/>
              <a:gd name="T10" fmla="*/ 3450 w 3554"/>
              <a:gd name="T11" fmla="*/ 454 h 1920"/>
              <a:gd name="T12" fmla="*/ 3490 w 3554"/>
              <a:gd name="T13" fmla="*/ 304 h 1920"/>
              <a:gd name="T14" fmla="*/ 3526 w 3554"/>
              <a:gd name="T15" fmla="*/ 152 h 1920"/>
              <a:gd name="T16" fmla="*/ 3554 w 3554"/>
              <a:gd name="T17" fmla="*/ 0 h 1920"/>
              <a:gd name="T18" fmla="*/ 3496 w 3554"/>
              <a:gd name="T19" fmla="*/ 48 h 1920"/>
              <a:gd name="T20" fmla="*/ 3376 w 3554"/>
              <a:gd name="T21" fmla="*/ 138 h 1920"/>
              <a:gd name="T22" fmla="*/ 3254 w 3554"/>
              <a:gd name="T23" fmla="*/ 220 h 1920"/>
              <a:gd name="T24" fmla="*/ 3132 w 3554"/>
              <a:gd name="T25" fmla="*/ 296 h 1920"/>
              <a:gd name="T26" fmla="*/ 3008 w 3554"/>
              <a:gd name="T27" fmla="*/ 368 h 1920"/>
              <a:gd name="T28" fmla="*/ 2882 w 3554"/>
              <a:gd name="T29" fmla="*/ 432 h 1920"/>
              <a:gd name="T30" fmla="*/ 2756 w 3554"/>
              <a:gd name="T31" fmla="*/ 490 h 1920"/>
              <a:gd name="T32" fmla="*/ 2630 w 3554"/>
              <a:gd name="T33" fmla="*/ 542 h 1920"/>
              <a:gd name="T34" fmla="*/ 2568 w 3554"/>
              <a:gd name="T35" fmla="*/ 566 h 1920"/>
              <a:gd name="T36" fmla="*/ 2666 w 3554"/>
              <a:gd name="T37" fmla="*/ 674 h 1920"/>
              <a:gd name="T38" fmla="*/ 2540 w 3554"/>
              <a:gd name="T39" fmla="*/ 804 h 1920"/>
              <a:gd name="T40" fmla="*/ 2406 w 3554"/>
              <a:gd name="T41" fmla="*/ 928 h 1920"/>
              <a:gd name="T42" fmla="*/ 2266 w 3554"/>
              <a:gd name="T43" fmla="*/ 1046 h 1920"/>
              <a:gd name="T44" fmla="*/ 2120 w 3554"/>
              <a:gd name="T45" fmla="*/ 1156 h 1920"/>
              <a:gd name="T46" fmla="*/ 1970 w 3554"/>
              <a:gd name="T47" fmla="*/ 1260 h 1920"/>
              <a:gd name="T48" fmla="*/ 1812 w 3554"/>
              <a:gd name="T49" fmla="*/ 1358 h 1920"/>
              <a:gd name="T50" fmla="*/ 1650 w 3554"/>
              <a:gd name="T51" fmla="*/ 1448 h 1920"/>
              <a:gd name="T52" fmla="*/ 1484 w 3554"/>
              <a:gd name="T53" fmla="*/ 1530 h 1920"/>
              <a:gd name="T54" fmla="*/ 1312 w 3554"/>
              <a:gd name="T55" fmla="*/ 1604 h 1920"/>
              <a:gd name="T56" fmla="*/ 1136 w 3554"/>
              <a:gd name="T57" fmla="*/ 1668 h 1920"/>
              <a:gd name="T58" fmla="*/ 954 w 3554"/>
              <a:gd name="T59" fmla="*/ 1726 h 1920"/>
              <a:gd name="T60" fmla="*/ 770 w 3554"/>
              <a:gd name="T61" fmla="*/ 1774 h 1920"/>
              <a:gd name="T62" fmla="*/ 582 w 3554"/>
              <a:gd name="T63" fmla="*/ 1814 h 1920"/>
              <a:gd name="T64" fmla="*/ 392 w 3554"/>
              <a:gd name="T65" fmla="*/ 1844 h 1920"/>
              <a:gd name="T66" fmla="*/ 196 w 3554"/>
              <a:gd name="T67" fmla="*/ 1866 h 1920"/>
              <a:gd name="T68" fmla="*/ 0 w 3554"/>
              <a:gd name="T69" fmla="*/ 1876 h 1920"/>
              <a:gd name="T70" fmla="*/ 98 w 3554"/>
              <a:gd name="T71" fmla="*/ 1890 h 1920"/>
              <a:gd name="T72" fmla="*/ 296 w 3554"/>
              <a:gd name="T73" fmla="*/ 1910 h 1920"/>
              <a:gd name="T74" fmla="*/ 494 w 3554"/>
              <a:gd name="T75" fmla="*/ 1920 h 1920"/>
              <a:gd name="T76" fmla="*/ 694 w 3554"/>
              <a:gd name="T77" fmla="*/ 1918 h 1920"/>
              <a:gd name="T78" fmla="*/ 892 w 3554"/>
              <a:gd name="T79" fmla="*/ 1908 h 1920"/>
              <a:gd name="T80" fmla="*/ 1090 w 3554"/>
              <a:gd name="T81" fmla="*/ 1888 h 1920"/>
              <a:gd name="T82" fmla="*/ 1288 w 3554"/>
              <a:gd name="T83" fmla="*/ 1858 h 1920"/>
              <a:gd name="T84" fmla="*/ 1484 w 3554"/>
              <a:gd name="T85" fmla="*/ 1818 h 1920"/>
              <a:gd name="T86" fmla="*/ 1678 w 3554"/>
              <a:gd name="T87" fmla="*/ 1770 h 1920"/>
              <a:gd name="T88" fmla="*/ 1872 w 3554"/>
              <a:gd name="T89" fmla="*/ 1710 h 1920"/>
              <a:gd name="T90" fmla="*/ 2062 w 3554"/>
              <a:gd name="T91" fmla="*/ 1642 h 1920"/>
              <a:gd name="T92" fmla="*/ 2250 w 3554"/>
              <a:gd name="T93" fmla="*/ 1564 h 1920"/>
              <a:gd name="T94" fmla="*/ 2434 w 3554"/>
              <a:gd name="T95" fmla="*/ 1476 h 1920"/>
              <a:gd name="T96" fmla="*/ 2616 w 3554"/>
              <a:gd name="T97" fmla="*/ 1378 h 1920"/>
              <a:gd name="T98" fmla="*/ 2792 w 3554"/>
              <a:gd name="T99" fmla="*/ 1270 h 1920"/>
              <a:gd name="T100" fmla="*/ 2966 w 3554"/>
              <a:gd name="T101" fmla="*/ 1154 h 1920"/>
              <a:gd name="T102" fmla="*/ 3050 w 3554"/>
              <a:gd name="T103" fmla="*/ 1092 h 1920"/>
              <a:gd name="T104" fmla="*/ 3150 w 3554"/>
              <a:gd name="T105" fmla="*/ 1200 h 19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54" h="1920">
                <a:moveTo>
                  <a:pt x="3150" y="1200"/>
                </a:moveTo>
                <a:lnTo>
                  <a:pt x="3150" y="1200"/>
                </a:lnTo>
                <a:lnTo>
                  <a:pt x="3186" y="1126"/>
                </a:lnTo>
                <a:lnTo>
                  <a:pt x="3222" y="1054"/>
                </a:lnTo>
                <a:lnTo>
                  <a:pt x="3256" y="980"/>
                </a:lnTo>
                <a:lnTo>
                  <a:pt x="3288" y="906"/>
                </a:lnTo>
                <a:lnTo>
                  <a:pt x="3318" y="830"/>
                </a:lnTo>
                <a:lnTo>
                  <a:pt x="3348" y="756"/>
                </a:lnTo>
                <a:lnTo>
                  <a:pt x="3376" y="680"/>
                </a:lnTo>
                <a:lnTo>
                  <a:pt x="3402" y="606"/>
                </a:lnTo>
                <a:lnTo>
                  <a:pt x="3426" y="530"/>
                </a:lnTo>
                <a:lnTo>
                  <a:pt x="3450" y="454"/>
                </a:lnTo>
                <a:lnTo>
                  <a:pt x="3470" y="380"/>
                </a:lnTo>
                <a:lnTo>
                  <a:pt x="3490" y="304"/>
                </a:lnTo>
                <a:lnTo>
                  <a:pt x="3508" y="228"/>
                </a:lnTo>
                <a:lnTo>
                  <a:pt x="3526" y="152"/>
                </a:lnTo>
                <a:lnTo>
                  <a:pt x="3540" y="76"/>
                </a:lnTo>
                <a:lnTo>
                  <a:pt x="3554" y="0"/>
                </a:lnTo>
                <a:lnTo>
                  <a:pt x="3496" y="48"/>
                </a:lnTo>
                <a:lnTo>
                  <a:pt x="3436" y="94"/>
                </a:lnTo>
                <a:lnTo>
                  <a:pt x="3376" y="138"/>
                </a:lnTo>
                <a:lnTo>
                  <a:pt x="3314" y="180"/>
                </a:lnTo>
                <a:lnTo>
                  <a:pt x="3254" y="220"/>
                </a:lnTo>
                <a:lnTo>
                  <a:pt x="3192" y="260"/>
                </a:lnTo>
                <a:lnTo>
                  <a:pt x="3132" y="296"/>
                </a:lnTo>
                <a:lnTo>
                  <a:pt x="3070" y="332"/>
                </a:lnTo>
                <a:lnTo>
                  <a:pt x="3008" y="368"/>
                </a:lnTo>
                <a:lnTo>
                  <a:pt x="2944" y="400"/>
                </a:lnTo>
                <a:lnTo>
                  <a:pt x="2882" y="432"/>
                </a:lnTo>
                <a:lnTo>
                  <a:pt x="2820" y="462"/>
                </a:lnTo>
                <a:lnTo>
                  <a:pt x="2756" y="490"/>
                </a:lnTo>
                <a:lnTo>
                  <a:pt x="2694" y="516"/>
                </a:lnTo>
                <a:lnTo>
                  <a:pt x="2630" y="542"/>
                </a:lnTo>
                <a:lnTo>
                  <a:pt x="2568" y="566"/>
                </a:lnTo>
                <a:lnTo>
                  <a:pt x="2666" y="674"/>
                </a:lnTo>
                <a:lnTo>
                  <a:pt x="2604" y="740"/>
                </a:lnTo>
                <a:lnTo>
                  <a:pt x="2540" y="804"/>
                </a:lnTo>
                <a:lnTo>
                  <a:pt x="2474" y="866"/>
                </a:lnTo>
                <a:lnTo>
                  <a:pt x="2406" y="928"/>
                </a:lnTo>
                <a:lnTo>
                  <a:pt x="2338" y="988"/>
                </a:lnTo>
                <a:lnTo>
                  <a:pt x="2266" y="1046"/>
                </a:lnTo>
                <a:lnTo>
                  <a:pt x="2194" y="1102"/>
                </a:lnTo>
                <a:lnTo>
                  <a:pt x="2120" y="1156"/>
                </a:lnTo>
                <a:lnTo>
                  <a:pt x="2046" y="1210"/>
                </a:lnTo>
                <a:lnTo>
                  <a:pt x="1970" y="1260"/>
                </a:lnTo>
                <a:lnTo>
                  <a:pt x="1892" y="1310"/>
                </a:lnTo>
                <a:lnTo>
                  <a:pt x="1812" y="1358"/>
                </a:lnTo>
                <a:lnTo>
                  <a:pt x="1732" y="1404"/>
                </a:lnTo>
                <a:lnTo>
                  <a:pt x="1650" y="1448"/>
                </a:lnTo>
                <a:lnTo>
                  <a:pt x="1568" y="1490"/>
                </a:lnTo>
                <a:lnTo>
                  <a:pt x="1484" y="1530"/>
                </a:lnTo>
                <a:lnTo>
                  <a:pt x="1398" y="1568"/>
                </a:lnTo>
                <a:lnTo>
                  <a:pt x="1312" y="1604"/>
                </a:lnTo>
                <a:lnTo>
                  <a:pt x="1224" y="1636"/>
                </a:lnTo>
                <a:lnTo>
                  <a:pt x="1136" y="1668"/>
                </a:lnTo>
                <a:lnTo>
                  <a:pt x="1046" y="1698"/>
                </a:lnTo>
                <a:lnTo>
                  <a:pt x="954" y="1726"/>
                </a:lnTo>
                <a:lnTo>
                  <a:pt x="864" y="1752"/>
                </a:lnTo>
                <a:lnTo>
                  <a:pt x="770" y="1774"/>
                </a:lnTo>
                <a:lnTo>
                  <a:pt x="676" y="1796"/>
                </a:lnTo>
                <a:lnTo>
                  <a:pt x="582" y="1814"/>
                </a:lnTo>
                <a:lnTo>
                  <a:pt x="488" y="1830"/>
                </a:lnTo>
                <a:lnTo>
                  <a:pt x="392" y="1844"/>
                </a:lnTo>
                <a:lnTo>
                  <a:pt x="294" y="1856"/>
                </a:lnTo>
                <a:lnTo>
                  <a:pt x="196" y="1866"/>
                </a:lnTo>
                <a:lnTo>
                  <a:pt x="98" y="1872"/>
                </a:lnTo>
                <a:lnTo>
                  <a:pt x="0" y="1876"/>
                </a:lnTo>
                <a:lnTo>
                  <a:pt x="98" y="1890"/>
                </a:lnTo>
                <a:lnTo>
                  <a:pt x="196" y="1902"/>
                </a:lnTo>
                <a:lnTo>
                  <a:pt x="296" y="1910"/>
                </a:lnTo>
                <a:lnTo>
                  <a:pt x="394" y="1916"/>
                </a:lnTo>
                <a:lnTo>
                  <a:pt x="494" y="1920"/>
                </a:lnTo>
                <a:lnTo>
                  <a:pt x="594" y="1920"/>
                </a:lnTo>
                <a:lnTo>
                  <a:pt x="694" y="1918"/>
                </a:lnTo>
                <a:lnTo>
                  <a:pt x="792" y="1914"/>
                </a:lnTo>
                <a:lnTo>
                  <a:pt x="892" y="1908"/>
                </a:lnTo>
                <a:lnTo>
                  <a:pt x="992" y="1900"/>
                </a:lnTo>
                <a:lnTo>
                  <a:pt x="1090" y="1888"/>
                </a:lnTo>
                <a:lnTo>
                  <a:pt x="1188" y="1874"/>
                </a:lnTo>
                <a:lnTo>
                  <a:pt x="1288" y="1858"/>
                </a:lnTo>
                <a:lnTo>
                  <a:pt x="1386" y="1840"/>
                </a:lnTo>
                <a:lnTo>
                  <a:pt x="1484" y="1818"/>
                </a:lnTo>
                <a:lnTo>
                  <a:pt x="1582" y="1796"/>
                </a:lnTo>
                <a:lnTo>
                  <a:pt x="1678" y="1770"/>
                </a:lnTo>
                <a:lnTo>
                  <a:pt x="1776" y="1742"/>
                </a:lnTo>
                <a:lnTo>
                  <a:pt x="1872" y="1710"/>
                </a:lnTo>
                <a:lnTo>
                  <a:pt x="1966" y="1678"/>
                </a:lnTo>
                <a:lnTo>
                  <a:pt x="2062" y="1642"/>
                </a:lnTo>
                <a:lnTo>
                  <a:pt x="2156" y="1604"/>
                </a:lnTo>
                <a:lnTo>
                  <a:pt x="2250" y="1564"/>
                </a:lnTo>
                <a:lnTo>
                  <a:pt x="2342" y="1520"/>
                </a:lnTo>
                <a:lnTo>
                  <a:pt x="2434" y="1476"/>
                </a:lnTo>
                <a:lnTo>
                  <a:pt x="2524" y="1428"/>
                </a:lnTo>
                <a:lnTo>
                  <a:pt x="2616" y="1378"/>
                </a:lnTo>
                <a:lnTo>
                  <a:pt x="2704" y="1326"/>
                </a:lnTo>
                <a:lnTo>
                  <a:pt x="2792" y="1270"/>
                </a:lnTo>
                <a:lnTo>
                  <a:pt x="2880" y="1214"/>
                </a:lnTo>
                <a:lnTo>
                  <a:pt x="2966" y="1154"/>
                </a:lnTo>
                <a:lnTo>
                  <a:pt x="3050" y="1092"/>
                </a:lnTo>
                <a:lnTo>
                  <a:pt x="3150" y="1200"/>
                </a:lnTo>
                <a:close/>
              </a:path>
            </a:pathLst>
          </a:custGeom>
          <a:gradFill flip="none" rotWithShape="1">
            <a:gsLst>
              <a:gs pos="0">
                <a:srgbClr val="AA0F1F">
                  <a:alpha val="50000"/>
                </a:srgbClr>
              </a:gs>
              <a:gs pos="100000">
                <a:srgbClr val="FF0000">
                  <a:alpha val="50000"/>
                </a:srgbClr>
              </a:gs>
            </a:gsLst>
            <a:lin ang="0" scaled="1"/>
            <a:tileRect/>
          </a:gradFill>
          <a:ln>
            <a:noFill/>
          </a:ln>
          <a:effectLst>
            <a:outerShdw blurRad="63500" sx="102000" sy="102000" algn="ctr" rotWithShape="0">
              <a:srgbClr val="000000">
                <a:alpha val="39999"/>
              </a:srgbClr>
            </a:outerShdw>
          </a:effectLst>
          <a:extLst/>
        </p:spPr>
        <p:txBody>
          <a:bodyPr/>
          <a:lstStyle/>
          <a:p>
            <a:pPr>
              <a:defRPr/>
            </a:pPr>
            <a:endParaRPr lang="en-US">
              <a:latin typeface="Calibri"/>
              <a:cs typeface="Calibri"/>
            </a:endParaRPr>
          </a:p>
        </p:txBody>
      </p:sp>
      <p:pic>
        <p:nvPicPr>
          <p:cNvPr id="2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60233" y="1499128"/>
            <a:ext cx="956205" cy="956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sz="2800" b="1" dirty="0">
                <a:solidFill>
                  <a:srgbClr val="FF0000"/>
                </a:solidFill>
                <a:latin typeface="微软雅黑" panose="020B0503020204020204" pitchFamily="34" charset="-122"/>
                <a:ea typeface="微软雅黑" panose="020B0503020204020204" pitchFamily="34" charset="-122"/>
              </a:rPr>
              <a:t>标</a:t>
            </a:r>
            <a:r>
              <a:rPr lang="zh-CN" altLang="en-US" sz="2800" b="1" dirty="0" smtClean="0">
                <a:solidFill>
                  <a:srgbClr val="FF0000"/>
                </a:solidFill>
                <a:latin typeface="微软雅黑" panose="020B0503020204020204" pitchFamily="34" charset="-122"/>
                <a:ea typeface="微软雅黑" panose="020B0503020204020204" pitchFamily="34" charset="-122"/>
              </a:rPr>
              <a:t>准的防御不再好用</a:t>
            </a:r>
            <a:endParaRPr lang="en-US" sz="2800" b="1" dirty="0">
              <a:latin typeface="微软雅黑" panose="020B0503020204020204" pitchFamily="34" charset="-122"/>
              <a:ea typeface="微软雅黑" panose="020B0503020204020204" pitchFamily="34" charset="-122"/>
            </a:endParaRPr>
          </a:p>
        </p:txBody>
      </p:sp>
      <p:sp>
        <p:nvSpPr>
          <p:cNvPr id="50" name="Slide Number Placeholder 3"/>
          <p:cNvSpPr>
            <a:spLocks noGrp="1"/>
          </p:cNvSpPr>
          <p:nvPr>
            <p:ph type="sldNum" sz="quarter" idx="12"/>
          </p:nvPr>
        </p:nvSpPr>
        <p:spPr/>
        <p:txBody>
          <a:bodyPr/>
          <a:lstStyle/>
          <a:p>
            <a:fld id="{1E6B01BB-509F-ED41-827A-0A250126612E}" type="slidenum">
              <a:rPr lang="en-US" smtClean="0"/>
              <a:t>13</a:t>
            </a:fld>
            <a:endParaRPr lang="en-US"/>
          </a:p>
        </p:txBody>
      </p:sp>
      <p:pic>
        <p:nvPicPr>
          <p:cNvPr id="88" name="Picture 27" descr="ICON_Cloud_Q308"/>
          <p:cNvPicPr>
            <a:picLocks noChangeAspect="1" noChangeArrowheads="1"/>
          </p:cNvPicPr>
          <p:nvPr/>
        </p:nvPicPr>
        <p:blipFill>
          <a:blip r:embed="rId4"/>
          <a:srcRect/>
          <a:stretch>
            <a:fillRect/>
          </a:stretch>
        </p:blipFill>
        <p:spPr bwMode="auto">
          <a:xfrm>
            <a:off x="6850062" y="553441"/>
            <a:ext cx="2128838" cy="1047353"/>
          </a:xfrm>
          <a:prstGeom prst="rect">
            <a:avLst/>
          </a:prstGeom>
          <a:noFill/>
          <a:ln w="9525">
            <a:noFill/>
            <a:miter lim="800000"/>
            <a:headEnd/>
            <a:tailEnd/>
          </a:ln>
        </p:spPr>
      </p:pic>
      <p:grpSp>
        <p:nvGrpSpPr>
          <p:cNvPr id="41" name="Group 40"/>
          <p:cNvGrpSpPr/>
          <p:nvPr/>
        </p:nvGrpSpPr>
        <p:grpSpPr>
          <a:xfrm>
            <a:off x="8048757" y="690625"/>
            <a:ext cx="687634" cy="846667"/>
            <a:chOff x="3329192" y="0"/>
            <a:chExt cx="2427030" cy="2988339"/>
          </a:xfrm>
        </p:grpSpPr>
        <p:grpSp>
          <p:nvGrpSpPr>
            <p:cNvPr id="42" name="Group 41"/>
            <p:cNvGrpSpPr/>
            <p:nvPr/>
          </p:nvGrpSpPr>
          <p:grpSpPr>
            <a:xfrm>
              <a:off x="3329192" y="0"/>
              <a:ext cx="2427030" cy="2427031"/>
              <a:chOff x="782453" y="2263531"/>
              <a:chExt cx="2427030" cy="2427031"/>
            </a:xfrm>
          </p:grpSpPr>
          <p:sp>
            <p:nvSpPr>
              <p:cNvPr id="46" name="Oval 45"/>
              <p:cNvSpPr/>
              <p:nvPr/>
            </p:nvSpPr>
            <p:spPr bwMode="auto">
              <a:xfrm>
                <a:off x="782453" y="2263531"/>
                <a:ext cx="2427030" cy="2427031"/>
              </a:xfrm>
              <a:prstGeom prst="ellipse">
                <a:avLst/>
              </a:prstGeom>
              <a:gradFill>
                <a:gsLst>
                  <a:gs pos="0">
                    <a:schemeClr val="bg1"/>
                  </a:gs>
                  <a:gs pos="100000">
                    <a:schemeClr val="bg1">
                      <a:lumMod val="75000"/>
                    </a:schemeClr>
                  </a:gs>
                </a:gsLst>
                <a:lin ang="5400000" scaled="0"/>
              </a:grad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charset="0"/>
                  <a:cs typeface="Arial" charset="0"/>
                </a:endParaRPr>
              </a:p>
            </p:txBody>
          </p:sp>
          <p:sp>
            <p:nvSpPr>
              <p:cNvPr id="47" name="Oval 46"/>
              <p:cNvSpPr/>
              <p:nvPr/>
            </p:nvSpPr>
            <p:spPr bwMode="auto">
              <a:xfrm>
                <a:off x="885731" y="2366809"/>
                <a:ext cx="2220471" cy="2220472"/>
              </a:xfrm>
              <a:prstGeom prst="ellipse">
                <a:avLst/>
              </a:prstGeom>
              <a:gradFill>
                <a:gsLst>
                  <a:gs pos="0">
                    <a:schemeClr val="tx2">
                      <a:lumMod val="72000"/>
                    </a:schemeClr>
                  </a:gs>
                  <a:gs pos="49000">
                    <a:schemeClr val="tx2"/>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charset="0"/>
                  <a:cs typeface="Arial" charset="0"/>
                </a:endParaRPr>
              </a:p>
            </p:txBody>
          </p:sp>
          <p:sp>
            <p:nvSpPr>
              <p:cNvPr id="48" name="Oval 47"/>
              <p:cNvSpPr/>
              <p:nvPr/>
            </p:nvSpPr>
            <p:spPr bwMode="auto">
              <a:xfrm>
                <a:off x="963840" y="2444918"/>
                <a:ext cx="2064255" cy="2064256"/>
              </a:xfrm>
              <a:prstGeom prst="ellipse">
                <a:avLst/>
              </a:prstGeom>
              <a:blipFill dpi="0" rotWithShape="1">
                <a:blip r:embed="rId5" cstate="print">
                  <a:extLst>
                    <a:ext uri="{28A0092B-C50C-407E-A947-70E740481C1C}">
                      <a14:useLocalDpi xmlns:a14="http://schemas.microsoft.com/office/drawing/2010/main"/>
                    </a:ext>
                  </a:extLst>
                </a:blip>
                <a:srcRect/>
                <a:stretch>
                  <a:fillRect/>
                </a:stretch>
              </a:blipFill>
              <a:ln w="6350" cap="flat" cmpd="sng" algn="ctr">
                <a:noFill/>
                <a:prstDash val="solid"/>
                <a:round/>
                <a:headEnd type="none" w="med" len="med"/>
                <a:tailEnd type="none" w="med" len="med"/>
              </a:ln>
              <a:effectLst>
                <a:innerShdw blurRad="381000">
                  <a:prstClr val="black">
                    <a:alpha val="65000"/>
                  </a:prstClr>
                </a:inn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charset="0"/>
                  <a:cs typeface="Arial" charset="0"/>
                </a:endParaRPr>
              </a:p>
            </p:txBody>
          </p:sp>
        </p:grpSp>
        <p:grpSp>
          <p:nvGrpSpPr>
            <p:cNvPr id="43" name="Group 42"/>
            <p:cNvGrpSpPr/>
            <p:nvPr/>
          </p:nvGrpSpPr>
          <p:grpSpPr>
            <a:xfrm>
              <a:off x="3762959" y="2101852"/>
              <a:ext cx="1590478" cy="886487"/>
              <a:chOff x="1216220" y="4365383"/>
              <a:chExt cx="1590478" cy="886487"/>
            </a:xfrm>
          </p:grpSpPr>
          <p:sp>
            <p:nvSpPr>
              <p:cNvPr id="44" name="Oval 43"/>
              <p:cNvSpPr/>
              <p:nvPr/>
            </p:nvSpPr>
            <p:spPr bwMode="auto">
              <a:xfrm>
                <a:off x="1216220" y="4704497"/>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charset="0"/>
                  <a:cs typeface="Arial" charset="0"/>
                </a:endParaRPr>
              </a:p>
            </p:txBody>
          </p:sp>
          <p:sp>
            <p:nvSpPr>
              <p:cNvPr id="45" name="Oval 44"/>
              <p:cNvSpPr/>
              <p:nvPr/>
            </p:nvSpPr>
            <p:spPr bwMode="auto">
              <a:xfrm>
                <a:off x="1216220" y="4365383"/>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charset="0"/>
                  <a:cs typeface="Arial" charset="0"/>
                </a:endParaRPr>
              </a:p>
            </p:txBody>
          </p:sp>
        </p:grpSp>
      </p:grpSp>
      <p:sp>
        <p:nvSpPr>
          <p:cNvPr id="26" name="Footer Placeholder 2"/>
          <p:cNvSpPr>
            <a:spLocks noGrp="1"/>
          </p:cNvSpPr>
          <p:nvPr>
            <p:ph type="ftr" sz="quarter" idx="11"/>
          </p:nvPr>
        </p:nvSpPr>
        <p:spPr>
          <a:xfrm>
            <a:off x="2036310" y="4865228"/>
            <a:ext cx="5071381" cy="273844"/>
          </a:xfrm>
        </p:spPr>
        <p:txBody>
          <a:bodyPr/>
          <a:lstStyle/>
          <a:p>
            <a:r>
              <a:rPr lang="en-US" altLang="zh-CN" dirty="0"/>
              <a:t>Confidential | Copyright 2014 Trend Micro Inc.</a:t>
            </a:r>
          </a:p>
        </p:txBody>
      </p:sp>
    </p:spTree>
    <p:extLst>
      <p:ext uri="{BB962C8B-B14F-4D97-AF65-F5344CB8AC3E}">
        <p14:creationId xmlns:p14="http://schemas.microsoft.com/office/powerpoint/2010/main" val="37720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0" presetClass="path" presetSubtype="0" accel="50000" decel="50000" fill="hold" nodeType="withEffect">
                                  <p:stCondLst>
                                    <p:cond delay="0"/>
                                  </p:stCondLst>
                                  <p:childTnLst>
                                    <p:animMotion origin="layout" path="M 0.44444 -0.26327 C 0.38541 -0.12284 0.32639 0.0179 0.26111 0.07994 C 0.19583 0.14197 0.09635 0.12284 0.05277 0.10957 C 0.0092 0.0963 0.00451 0.04846 3.33333E-6 0.00093 " pathEditMode="relative" ptsTypes="aaaA">
                                      <p:cBhvr>
                                        <p:cTn id="15" dur="2000" fill="hold"/>
                                        <p:tgtEl>
                                          <p:spTgt spid="25"/>
                                        </p:tgtEl>
                                        <p:attrNameLst>
                                          <p:attrName>ppt_x</p:attrName>
                                          <p:attrName>ppt_y</p:attrName>
                                        </p:attrNameLst>
                                      </p:cBhvr>
                                    </p:animMotion>
                                  </p:childTnLst>
                                </p:cTn>
                              </p:par>
                            </p:childTnLst>
                          </p:cTn>
                        </p:par>
                        <p:par>
                          <p:cTn id="16" fill="hold">
                            <p:stCondLst>
                              <p:cond delay="2500"/>
                            </p:stCondLst>
                            <p:childTnLst>
                              <p:par>
                                <p:cTn id="17" presetID="53" presetClass="entr" presetSubtype="16"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vert="horz" lIns="91440" tIns="45720" rIns="91440" bIns="45720" rtlCol="0" anchor="ctr">
            <a:noAutofit/>
          </a:bodyPr>
          <a:lstStyle/>
          <a:p>
            <a:r>
              <a:rPr lang="zh-CN" altLang="en-US" sz="2800" b="1" dirty="0" smtClean="0">
                <a:latin typeface="微软雅黑" panose="020B0503020204020204" pitchFamily="34" charset="-122"/>
                <a:ea typeface="微软雅黑" panose="020B0503020204020204" pitchFamily="34" charset="-122"/>
              </a:rPr>
              <a:t>黑客一直在不断试探找出您的安全漏洞</a:t>
            </a:r>
            <a:endParaRPr lang="en-US" sz="2800" b="1" dirty="0">
              <a:latin typeface="微软雅黑" panose="020B0503020204020204" pitchFamily="34" charset="-122"/>
              <a:ea typeface="微软雅黑" panose="020B0503020204020204" pitchFamily="34" charset="-122"/>
            </a:endParaRPr>
          </a:p>
        </p:txBody>
      </p:sp>
      <p:sp>
        <p:nvSpPr>
          <p:cNvPr id="3" name="Footer Placeholder 2"/>
          <p:cNvSpPr>
            <a:spLocks noGrp="1"/>
          </p:cNvSpPr>
          <p:nvPr>
            <p:ph type="ftr" sz="quarter" idx="11"/>
          </p:nvPr>
        </p:nvSpPr>
        <p:spPr>
          <a:prstGeom prst="rect">
            <a:avLst/>
          </a:prstGeom>
        </p:spPr>
        <p:txBody>
          <a:bodyPr/>
          <a:lstStyle/>
          <a:p>
            <a:r>
              <a:rPr lang="en-US" altLang="zh-CN" dirty="0"/>
              <a:t>Confidential | Copyright 2014 Trend Micro Inc.</a:t>
            </a:r>
          </a:p>
        </p:txBody>
      </p:sp>
      <p:sp>
        <p:nvSpPr>
          <p:cNvPr id="4" name="Slide Number Placeholder 3"/>
          <p:cNvSpPr>
            <a:spLocks noGrp="1"/>
          </p:cNvSpPr>
          <p:nvPr>
            <p:ph type="sldNum" sz="quarter" idx="12"/>
          </p:nvPr>
        </p:nvSpPr>
        <p:spPr>
          <a:prstGeom prst="rect">
            <a:avLst/>
          </a:prstGeom>
        </p:spPr>
        <p:txBody>
          <a:bodyPr/>
          <a:lstStyle/>
          <a:p>
            <a:fld id="{1E6B01BB-509F-ED41-827A-0A250126612E}" type="slidenum">
              <a:rPr lang="en-US" smtClean="0"/>
              <a:pPr/>
              <a:t>14</a:t>
            </a:fld>
            <a:endParaRPr lang="en-US"/>
          </a:p>
        </p:txBody>
      </p:sp>
      <p:sp>
        <p:nvSpPr>
          <p:cNvPr id="9" name="Content Placeholder 6"/>
          <p:cNvSpPr txBox="1">
            <a:spLocks/>
          </p:cNvSpPr>
          <p:nvPr/>
        </p:nvSpPr>
        <p:spPr>
          <a:xfrm>
            <a:off x="533400" y="1422400"/>
            <a:ext cx="4775200" cy="2904067"/>
          </a:xfrm>
          <a:prstGeom prst="rect">
            <a:avLst/>
          </a:prstGeom>
          <a:noFill/>
        </p:spPr>
        <p:txBody>
          <a:bodyPr/>
          <a:lstStyle>
            <a:lvl1pPr marL="231775" indent="-231775" algn="l" rtl="0" eaLnBrk="1" fontAlgn="base" hangingPunct="1">
              <a:lnSpc>
                <a:spcPct val="90000"/>
              </a:lnSpc>
              <a:spcBef>
                <a:spcPct val="50000"/>
              </a:spcBef>
              <a:spcAft>
                <a:spcPct val="0"/>
              </a:spcAft>
              <a:buClr>
                <a:schemeClr val="tx2"/>
              </a:buClr>
              <a:buChar char="•"/>
              <a:defRPr sz="2400">
                <a:solidFill>
                  <a:schemeClr val="tx1"/>
                </a:solidFill>
                <a:latin typeface="+mn-lt"/>
                <a:ea typeface="+mn-ea"/>
                <a:cs typeface="+mn-cs"/>
              </a:defRPr>
            </a:lvl1pPr>
            <a:lvl2pPr marL="574675" indent="-228600" algn="l" rtl="0" eaLnBrk="1" fontAlgn="base" hangingPunct="1">
              <a:lnSpc>
                <a:spcPct val="90000"/>
              </a:lnSpc>
              <a:spcBef>
                <a:spcPct val="25000"/>
              </a:spcBef>
              <a:spcAft>
                <a:spcPct val="0"/>
              </a:spcAft>
              <a:buClr>
                <a:schemeClr val="tx2"/>
              </a:buClr>
              <a:buChar char="–"/>
              <a:defRPr sz="2000">
                <a:solidFill>
                  <a:schemeClr val="tx1"/>
                </a:solidFill>
                <a:latin typeface="+mn-lt"/>
                <a:cs typeface="+mn-cs"/>
              </a:defRPr>
            </a:lvl2pPr>
            <a:lvl3pPr marL="860425" indent="-171450" algn="l" rtl="0" eaLnBrk="1" fontAlgn="base" hangingPunct="1">
              <a:lnSpc>
                <a:spcPct val="90000"/>
              </a:lnSpc>
              <a:spcBef>
                <a:spcPct val="25000"/>
              </a:spcBef>
              <a:spcAft>
                <a:spcPct val="0"/>
              </a:spcAft>
              <a:buClr>
                <a:schemeClr val="tx2"/>
              </a:buClr>
              <a:buChar char="•"/>
              <a:defRPr>
                <a:solidFill>
                  <a:schemeClr val="tx1"/>
                </a:solidFill>
                <a:latin typeface="+mn-lt"/>
                <a:cs typeface="+mn-cs"/>
              </a:defRPr>
            </a:lvl3pPr>
            <a:lvl4pPr marL="114617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4pPr>
            <a:lvl5pPr marL="143192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5pPr>
            <a:lvl6pPr marL="188912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6pPr>
            <a:lvl7pPr marL="234632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7pPr>
            <a:lvl8pPr marL="280352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8pPr>
            <a:lvl9pPr marL="326072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9pPr>
          </a:lstStyle>
          <a:p>
            <a:pPr>
              <a:lnSpc>
                <a:spcPct val="80000"/>
              </a:lnSpc>
              <a:buClr>
                <a:srgbClr val="FF0000"/>
              </a:buClr>
              <a:buFont typeface="Wingdings" charset="2"/>
              <a:buChar char="§"/>
            </a:pPr>
            <a:r>
              <a:rPr lang="en-US" sz="2000" b="0" dirty="0">
                <a:solidFill>
                  <a:srgbClr val="636466"/>
                </a:solidFill>
                <a:cs typeface="Calibri"/>
              </a:rPr>
              <a:t>Limitations in device/OS/file coverage</a:t>
            </a:r>
          </a:p>
          <a:p>
            <a:pPr>
              <a:lnSpc>
                <a:spcPct val="80000"/>
              </a:lnSpc>
              <a:buClr>
                <a:srgbClr val="FF0000"/>
              </a:buClr>
              <a:buFont typeface="Wingdings" charset="2"/>
              <a:buChar char="§"/>
            </a:pPr>
            <a:r>
              <a:rPr lang="en-US" sz="2000" b="0" dirty="0" smtClean="0">
                <a:solidFill>
                  <a:srgbClr val="636466"/>
                </a:solidFill>
                <a:latin typeface="Calibri"/>
                <a:cs typeface="Calibri"/>
              </a:rPr>
              <a:t>Unmonitored ports and protocols</a:t>
            </a:r>
          </a:p>
          <a:p>
            <a:pPr>
              <a:lnSpc>
                <a:spcPct val="80000"/>
              </a:lnSpc>
              <a:buClr>
                <a:srgbClr val="FF0000"/>
              </a:buClr>
              <a:buFont typeface="Wingdings" charset="2"/>
              <a:buChar char="§"/>
            </a:pPr>
            <a:r>
              <a:rPr lang="en-US" sz="2000" b="0" dirty="0" smtClean="0">
                <a:solidFill>
                  <a:srgbClr val="636466"/>
                </a:solidFill>
                <a:latin typeface="Calibri"/>
                <a:cs typeface="Calibri"/>
              </a:rPr>
              <a:t>Generic sandbox </a:t>
            </a:r>
            <a:r>
              <a:rPr lang="en-US" sz="2000" b="0" dirty="0">
                <a:solidFill>
                  <a:srgbClr val="636466"/>
                </a:solidFill>
                <a:latin typeface="Calibri"/>
                <a:cs typeface="Calibri"/>
              </a:rPr>
              <a:t>e</a:t>
            </a:r>
            <a:r>
              <a:rPr lang="en-US" sz="2000" b="0" dirty="0" smtClean="0">
                <a:solidFill>
                  <a:srgbClr val="636466"/>
                </a:solidFill>
                <a:latin typeface="Calibri"/>
                <a:cs typeface="Calibri"/>
              </a:rPr>
              <a:t>nvironments </a:t>
            </a:r>
          </a:p>
          <a:p>
            <a:pPr>
              <a:lnSpc>
                <a:spcPct val="80000"/>
              </a:lnSpc>
              <a:buClr>
                <a:srgbClr val="FF0000"/>
              </a:buClr>
              <a:buFont typeface="Wingdings" charset="2"/>
              <a:buChar char="§"/>
            </a:pPr>
            <a:r>
              <a:rPr lang="en-US" sz="2000" b="0" dirty="0" smtClean="0">
                <a:solidFill>
                  <a:srgbClr val="636466"/>
                </a:solidFill>
                <a:latin typeface="Calibri"/>
                <a:cs typeface="Calibri"/>
              </a:rPr>
              <a:t>Limited insight on </a:t>
            </a:r>
            <a:r>
              <a:rPr lang="en-US" sz="2000" b="0" u="sng" dirty="0" smtClean="0">
                <a:solidFill>
                  <a:srgbClr val="636466"/>
                </a:solidFill>
                <a:latin typeface="Calibri"/>
                <a:cs typeface="Calibri"/>
              </a:rPr>
              <a:t>known</a:t>
            </a:r>
            <a:r>
              <a:rPr lang="en-US" sz="2000" b="0" dirty="0" smtClean="0">
                <a:solidFill>
                  <a:srgbClr val="636466"/>
                </a:solidFill>
                <a:latin typeface="Calibri"/>
                <a:cs typeface="Calibri"/>
              </a:rPr>
              <a:t> and </a:t>
            </a:r>
            <a:br>
              <a:rPr lang="en-US" sz="2000" b="0" dirty="0" smtClean="0">
                <a:solidFill>
                  <a:srgbClr val="636466"/>
                </a:solidFill>
                <a:latin typeface="Calibri"/>
                <a:cs typeface="Calibri"/>
              </a:rPr>
            </a:br>
            <a:r>
              <a:rPr lang="en-US" sz="2000" b="0" u="sng" dirty="0" smtClean="0">
                <a:solidFill>
                  <a:srgbClr val="636466"/>
                </a:solidFill>
                <a:latin typeface="Calibri"/>
                <a:cs typeface="Calibri"/>
              </a:rPr>
              <a:t>zero-day </a:t>
            </a:r>
            <a:r>
              <a:rPr lang="en-US" sz="2000" b="0" dirty="0" smtClean="0">
                <a:solidFill>
                  <a:srgbClr val="636466"/>
                </a:solidFill>
                <a:latin typeface="Calibri"/>
                <a:cs typeface="Calibri"/>
              </a:rPr>
              <a:t>attacks</a:t>
            </a:r>
          </a:p>
          <a:p>
            <a:pPr>
              <a:lnSpc>
                <a:spcPct val="80000"/>
              </a:lnSpc>
              <a:buClr>
                <a:srgbClr val="FF0000"/>
              </a:buClr>
              <a:buFont typeface="Wingdings" charset="2"/>
              <a:buChar char="§"/>
            </a:pPr>
            <a:r>
              <a:rPr lang="en-US" sz="2000" b="0" dirty="0" smtClean="0">
                <a:solidFill>
                  <a:srgbClr val="636466"/>
                </a:solidFill>
                <a:latin typeface="Calibri"/>
                <a:cs typeface="Calibri"/>
              </a:rPr>
              <a:t>Lack of visibility into attack evolution &amp; polymorphic malware</a:t>
            </a:r>
          </a:p>
        </p:txBody>
      </p:sp>
      <p:sp>
        <p:nvSpPr>
          <p:cNvPr id="2" name="Oval 1"/>
          <p:cNvSpPr/>
          <p:nvPr/>
        </p:nvSpPr>
        <p:spPr>
          <a:xfrm>
            <a:off x="5511800" y="1479550"/>
            <a:ext cx="2635250" cy="2635250"/>
          </a:xfrm>
          <a:prstGeom prst="ellipse">
            <a:avLst/>
          </a:prstGeom>
          <a:solidFill>
            <a:schemeClr val="bg1"/>
          </a:solidFill>
          <a:ln w="152400" cmpd="sng">
            <a:solidFill>
              <a:srgbClr val="CD092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b="0">
              <a:solidFill>
                <a:srgbClr val="FFFFFF"/>
              </a:solidFill>
              <a:latin typeface="Calibri"/>
            </a:endParaRPr>
          </a:p>
        </p:txBody>
      </p:sp>
      <p:grpSp>
        <p:nvGrpSpPr>
          <p:cNvPr id="104" name="Group 92"/>
          <p:cNvGrpSpPr>
            <a:grpSpLocks/>
          </p:cNvGrpSpPr>
          <p:nvPr/>
        </p:nvGrpSpPr>
        <p:grpSpPr bwMode="auto">
          <a:xfrm>
            <a:off x="5624513" y="1879600"/>
            <a:ext cx="2493165" cy="1736725"/>
            <a:chOff x="2594725" y="1774194"/>
            <a:chExt cx="4475250" cy="3119112"/>
          </a:xfrm>
        </p:grpSpPr>
        <p:grpSp>
          <p:nvGrpSpPr>
            <p:cNvPr id="105" name="Group 93"/>
            <p:cNvGrpSpPr>
              <a:grpSpLocks/>
            </p:cNvGrpSpPr>
            <p:nvPr/>
          </p:nvGrpSpPr>
          <p:grpSpPr bwMode="auto">
            <a:xfrm>
              <a:off x="2594725" y="1774194"/>
              <a:ext cx="4475250" cy="3119112"/>
              <a:chOff x="2594725" y="1774194"/>
              <a:chExt cx="4475250" cy="3119112"/>
            </a:xfrm>
          </p:grpSpPr>
          <p:grpSp>
            <p:nvGrpSpPr>
              <p:cNvPr id="109" name="Group 97"/>
              <p:cNvGrpSpPr>
                <a:grpSpLocks/>
              </p:cNvGrpSpPr>
              <p:nvPr/>
            </p:nvGrpSpPr>
            <p:grpSpPr bwMode="auto">
              <a:xfrm>
                <a:off x="2594725" y="1774194"/>
                <a:ext cx="4475250" cy="3119112"/>
                <a:chOff x="2594725" y="1774194"/>
                <a:chExt cx="4475250" cy="3119112"/>
              </a:xfrm>
            </p:grpSpPr>
            <p:grpSp>
              <p:nvGrpSpPr>
                <p:cNvPr id="111" name="Group 102"/>
                <p:cNvGrpSpPr>
                  <a:grpSpLocks/>
                </p:cNvGrpSpPr>
                <p:nvPr/>
              </p:nvGrpSpPr>
              <p:grpSpPr bwMode="auto">
                <a:xfrm>
                  <a:off x="2594725" y="1774194"/>
                  <a:ext cx="4475250" cy="3119112"/>
                  <a:chOff x="2594725" y="1774194"/>
                  <a:chExt cx="4475250" cy="3119112"/>
                </a:xfrm>
              </p:grpSpPr>
              <p:pic>
                <p:nvPicPr>
                  <p:cNvPr id="133" name="Picture 15" descr="officenocirlce.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4725" y="1774194"/>
                    <a:ext cx="4475250" cy="31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Hexagon 138"/>
                  <p:cNvSpPr>
                    <a:spLocks noChangeArrowheads="1"/>
                  </p:cNvSpPr>
                  <p:nvPr/>
                </p:nvSpPr>
                <p:spPr bwMode="auto">
                  <a:xfrm>
                    <a:off x="4445000" y="2895600"/>
                    <a:ext cx="1079500" cy="844550"/>
                  </a:xfrm>
                  <a:prstGeom prst="hexagon">
                    <a:avLst>
                      <a:gd name="adj" fmla="val 34020"/>
                      <a:gd name="vf" fmla="val 115470"/>
                    </a:avLst>
                  </a:prstGeom>
                  <a:solidFill>
                    <a:srgbClr val="FFFFFF"/>
                  </a:solidFill>
                  <a:ln w="6350">
                    <a:solidFill>
                      <a:srgbClr val="FFFFFF"/>
                    </a:solidFill>
                    <a:round/>
                    <a:headEnd/>
                    <a:tailEnd/>
                  </a:ln>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grpSp>
            <p:cxnSp>
              <p:nvCxnSpPr>
                <p:cNvPr id="112" name="Straight Connector 103"/>
                <p:cNvCxnSpPr>
                  <a:cxnSpLocks noChangeShapeType="1"/>
                </p:cNvCxnSpPr>
                <p:nvPr/>
              </p:nvCxnSpPr>
              <p:spPr bwMode="auto">
                <a:xfrm flipV="1">
                  <a:off x="4489450" y="3086100"/>
                  <a:ext cx="946150" cy="533400"/>
                </a:xfrm>
                <a:prstGeom prst="line">
                  <a:avLst/>
                </a:prstGeom>
                <a:noFill/>
                <a:ln w="38100">
                  <a:solidFill>
                    <a:srgbClr val="636466"/>
                  </a:solidFill>
                  <a:round/>
                  <a:headEnd/>
                  <a:tailEnd/>
                </a:ln>
                <a:extLst>
                  <a:ext uri="{909E8E84-426E-40DD-AFC4-6F175D3DCCD1}">
                    <a14:hiddenFill xmlns:a14="http://schemas.microsoft.com/office/drawing/2010/main">
                      <a:noFill/>
                    </a14:hiddenFill>
                  </a:ext>
                </a:extLst>
              </p:spPr>
            </p:cxnSp>
            <p:cxnSp>
              <p:nvCxnSpPr>
                <p:cNvPr id="113" name="Straight Connector 104"/>
                <p:cNvCxnSpPr>
                  <a:cxnSpLocks noChangeShapeType="1"/>
                </p:cNvCxnSpPr>
                <p:nvPr/>
              </p:nvCxnSpPr>
              <p:spPr bwMode="auto">
                <a:xfrm>
                  <a:off x="4476750" y="3155950"/>
                  <a:ext cx="419100" cy="234950"/>
                </a:xfrm>
                <a:prstGeom prst="line">
                  <a:avLst/>
                </a:prstGeom>
                <a:noFill/>
                <a:ln w="38100">
                  <a:solidFill>
                    <a:srgbClr val="636466"/>
                  </a:solidFill>
                  <a:round/>
                  <a:headEnd/>
                  <a:tailEnd/>
                </a:ln>
                <a:extLst>
                  <a:ext uri="{909E8E84-426E-40DD-AFC4-6F175D3DCCD1}">
                    <a14:hiddenFill xmlns:a14="http://schemas.microsoft.com/office/drawing/2010/main">
                      <a:noFill/>
                    </a14:hiddenFill>
                  </a:ext>
                </a:extLst>
              </p:spPr>
            </p:cxnSp>
            <p:sp>
              <p:nvSpPr>
                <p:cNvPr id="114" name="Parallelogram 113"/>
                <p:cNvSpPr/>
                <p:nvPr/>
              </p:nvSpPr>
              <p:spPr bwMode="auto">
                <a:xfrm>
                  <a:off x="5917678" y="3239021"/>
                  <a:ext cx="191665" cy="298049"/>
                </a:xfrm>
                <a:prstGeom prst="parallelogram">
                  <a:avLst>
                    <a:gd name="adj" fmla="val 0"/>
                  </a:avLst>
                </a:prstGeom>
                <a:gradFill flip="none" rotWithShape="1">
                  <a:gsLst>
                    <a:gs pos="68000">
                      <a:srgbClr val="767779">
                        <a:lumMod val="60000"/>
                        <a:lumOff val="40000"/>
                      </a:srgbClr>
                    </a:gs>
                    <a:gs pos="100000">
                      <a:srgbClr val="FFFFFF"/>
                    </a:gs>
                  </a:gsLst>
                  <a:lin ang="18360000" scaled="0"/>
                  <a:tileRect/>
                </a:gradFill>
                <a:ln w="6350" cap="flat" cmpd="sng" algn="ctr">
                  <a:noFill/>
                  <a:prstDash val="solid"/>
                  <a:round/>
                  <a:headEnd type="none" w="med" len="med"/>
                  <a:tailEnd type="none" w="med" len="med"/>
                </a:ln>
                <a:effectLst/>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sp>
              <p:nvSpPr>
                <p:cNvPr id="115" name="Right Triangle 119"/>
                <p:cNvSpPr>
                  <a:spLocks noChangeArrowheads="1"/>
                </p:cNvSpPr>
                <p:nvPr/>
              </p:nvSpPr>
              <p:spPr bwMode="auto">
                <a:xfrm flipH="1">
                  <a:off x="5353050" y="2959100"/>
                  <a:ext cx="552450" cy="584200"/>
                </a:xfrm>
                <a:prstGeom prst="rtTriangle">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cxnSp>
              <p:nvCxnSpPr>
                <p:cNvPr id="116" name="Straight Connector 120"/>
                <p:cNvCxnSpPr>
                  <a:cxnSpLocks noChangeShapeType="1"/>
                </p:cNvCxnSpPr>
                <p:nvPr/>
              </p:nvCxnSpPr>
              <p:spPr bwMode="auto">
                <a:xfrm>
                  <a:off x="4975510" y="2890410"/>
                  <a:ext cx="920750" cy="539750"/>
                </a:xfrm>
                <a:prstGeom prst="line">
                  <a:avLst/>
                </a:prstGeom>
                <a:noFill/>
                <a:ln w="6350">
                  <a:solidFill>
                    <a:srgbClr val="F6AE2F"/>
                  </a:solidFill>
                  <a:round/>
                  <a:headEnd/>
                  <a:tailEnd/>
                </a:ln>
                <a:extLst>
                  <a:ext uri="{909E8E84-426E-40DD-AFC4-6F175D3DCCD1}">
                    <a14:hiddenFill xmlns:a14="http://schemas.microsoft.com/office/drawing/2010/main">
                      <a:noFill/>
                    </a14:hiddenFill>
                  </a:ext>
                </a:extLst>
              </p:spPr>
            </p:cxnSp>
            <p:cxnSp>
              <p:nvCxnSpPr>
                <p:cNvPr id="117" name="Straight Connector 121"/>
                <p:cNvCxnSpPr>
                  <a:cxnSpLocks noChangeShapeType="1"/>
                </p:cNvCxnSpPr>
                <p:nvPr/>
              </p:nvCxnSpPr>
              <p:spPr bwMode="auto">
                <a:xfrm flipV="1">
                  <a:off x="4521200" y="3060700"/>
                  <a:ext cx="762000" cy="425450"/>
                </a:xfrm>
                <a:prstGeom prst="line">
                  <a:avLst/>
                </a:prstGeom>
                <a:noFill/>
                <a:ln w="6350">
                  <a:solidFill>
                    <a:srgbClr val="F6AE2F"/>
                  </a:solidFill>
                  <a:round/>
                  <a:headEnd/>
                  <a:tailEnd/>
                </a:ln>
                <a:extLst>
                  <a:ext uri="{909E8E84-426E-40DD-AFC4-6F175D3DCCD1}">
                    <a14:hiddenFill xmlns:a14="http://schemas.microsoft.com/office/drawing/2010/main">
                      <a:noFill/>
                    </a14:hiddenFill>
                  </a:ext>
                </a:extLst>
              </p:spPr>
            </p:cxnSp>
            <p:cxnSp>
              <p:nvCxnSpPr>
                <p:cNvPr id="118" name="Straight Connector 123"/>
                <p:cNvCxnSpPr>
                  <a:cxnSpLocks noChangeShapeType="1"/>
                </p:cNvCxnSpPr>
                <p:nvPr/>
              </p:nvCxnSpPr>
              <p:spPr bwMode="auto">
                <a:xfrm flipV="1">
                  <a:off x="4572000" y="3079750"/>
                  <a:ext cx="762000" cy="425450"/>
                </a:xfrm>
                <a:prstGeom prst="line">
                  <a:avLst/>
                </a:prstGeom>
                <a:noFill/>
                <a:ln w="6350">
                  <a:solidFill>
                    <a:srgbClr val="B1C181"/>
                  </a:solidFill>
                  <a:round/>
                  <a:headEnd/>
                  <a:tailEnd/>
                </a:ln>
                <a:extLst>
                  <a:ext uri="{909E8E84-426E-40DD-AFC4-6F175D3DCCD1}">
                    <a14:hiddenFill xmlns:a14="http://schemas.microsoft.com/office/drawing/2010/main">
                      <a:noFill/>
                    </a14:hiddenFill>
                  </a:ext>
                </a:extLst>
              </p:spPr>
            </p:cxnSp>
            <p:cxnSp>
              <p:nvCxnSpPr>
                <p:cNvPr id="119" name="Straight Connector 124"/>
                <p:cNvCxnSpPr>
                  <a:cxnSpLocks noChangeShapeType="1"/>
                </p:cNvCxnSpPr>
                <p:nvPr/>
              </p:nvCxnSpPr>
              <p:spPr bwMode="auto">
                <a:xfrm>
                  <a:off x="5251450" y="3117850"/>
                  <a:ext cx="654050" cy="374650"/>
                </a:xfrm>
                <a:prstGeom prst="line">
                  <a:avLst/>
                </a:prstGeom>
                <a:noFill/>
                <a:ln w="6350">
                  <a:solidFill>
                    <a:srgbClr val="B1C181"/>
                  </a:solidFill>
                  <a:round/>
                  <a:headEnd/>
                  <a:tailEnd/>
                </a:ln>
                <a:extLst>
                  <a:ext uri="{909E8E84-426E-40DD-AFC4-6F175D3DCCD1}">
                    <a14:hiddenFill xmlns:a14="http://schemas.microsoft.com/office/drawing/2010/main">
                      <a:noFill/>
                    </a14:hiddenFill>
                  </a:ext>
                </a:extLst>
              </p:spPr>
            </p:cxnSp>
            <p:cxnSp>
              <p:nvCxnSpPr>
                <p:cNvPr id="120" name="Straight Connector 125"/>
                <p:cNvCxnSpPr>
                  <a:cxnSpLocks noChangeShapeType="1"/>
                </p:cNvCxnSpPr>
                <p:nvPr/>
              </p:nvCxnSpPr>
              <p:spPr bwMode="auto">
                <a:xfrm>
                  <a:off x="5238750" y="3067050"/>
                  <a:ext cx="666750" cy="387350"/>
                </a:xfrm>
                <a:prstGeom prst="line">
                  <a:avLst/>
                </a:prstGeom>
                <a:noFill/>
                <a:ln w="6350">
                  <a:solidFill>
                    <a:srgbClr val="F6AE2F"/>
                  </a:solidFill>
                  <a:round/>
                  <a:headEnd/>
                  <a:tailEnd/>
                </a:ln>
                <a:extLst>
                  <a:ext uri="{909E8E84-426E-40DD-AFC4-6F175D3DCCD1}">
                    <a14:hiddenFill xmlns:a14="http://schemas.microsoft.com/office/drawing/2010/main">
                      <a:noFill/>
                    </a14:hiddenFill>
                  </a:ext>
                </a:extLst>
              </p:spPr>
            </p:cxnSp>
            <p:sp>
              <p:nvSpPr>
                <p:cNvPr id="121" name="Oval 126"/>
                <p:cNvSpPr>
                  <a:spLocks noChangeArrowheads="1"/>
                </p:cNvSpPr>
                <p:nvPr/>
              </p:nvSpPr>
              <p:spPr bwMode="auto">
                <a:xfrm>
                  <a:off x="3416300" y="3162300"/>
                  <a:ext cx="222250" cy="273050"/>
                </a:xfrm>
                <a:prstGeom prst="ellipse">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sp>
              <p:nvSpPr>
                <p:cNvPr id="122" name="Arc 121"/>
                <p:cNvSpPr/>
                <p:nvPr/>
              </p:nvSpPr>
              <p:spPr bwMode="auto">
                <a:xfrm rot="15570958">
                  <a:off x="3524121" y="3240242"/>
                  <a:ext cx="228734" cy="240158"/>
                </a:xfrm>
                <a:prstGeom prst="arc">
                  <a:avLst>
                    <a:gd name="adj1" fmla="val 13061588"/>
                    <a:gd name="adj2" fmla="val 0"/>
                  </a:avLst>
                </a:prstGeom>
                <a:solidFill>
                  <a:srgbClr val="FFFFFF"/>
                </a:solidFill>
                <a:ln w="9525" cap="flat" cmpd="sng" algn="ctr">
                  <a:solidFill>
                    <a:srgbClr val="F6AE2F"/>
                  </a:solidFill>
                  <a:prstDash val="solid"/>
                  <a:round/>
                  <a:headEnd type="none" w="med" len="med"/>
                  <a:tailEnd type="none" w="med" len="med"/>
                </a:ln>
                <a:effectLst/>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cxnSp>
              <p:nvCxnSpPr>
                <p:cNvPr id="123" name="Straight Connector 128"/>
                <p:cNvCxnSpPr>
                  <a:cxnSpLocks noChangeShapeType="1"/>
                </p:cNvCxnSpPr>
                <p:nvPr/>
              </p:nvCxnSpPr>
              <p:spPr bwMode="auto">
                <a:xfrm flipV="1">
                  <a:off x="4902200" y="3321050"/>
                  <a:ext cx="825500" cy="431800"/>
                </a:xfrm>
                <a:prstGeom prst="line">
                  <a:avLst/>
                </a:prstGeom>
                <a:noFill/>
                <a:ln w="6350">
                  <a:solidFill>
                    <a:srgbClr val="F6AE2F"/>
                  </a:solidFill>
                  <a:round/>
                  <a:headEnd/>
                  <a:tailEnd/>
                </a:ln>
                <a:extLst>
                  <a:ext uri="{909E8E84-426E-40DD-AFC4-6F175D3DCCD1}">
                    <a14:hiddenFill xmlns:a14="http://schemas.microsoft.com/office/drawing/2010/main">
                      <a:noFill/>
                    </a14:hiddenFill>
                  </a:ext>
                </a:extLst>
              </p:spPr>
            </p:cxnSp>
            <p:sp>
              <p:nvSpPr>
                <p:cNvPr id="124" name="Rounded Rectangle 129"/>
                <p:cNvSpPr>
                  <a:spLocks noChangeArrowheads="1"/>
                </p:cNvSpPr>
                <p:nvPr/>
              </p:nvSpPr>
              <p:spPr bwMode="auto">
                <a:xfrm>
                  <a:off x="5115213" y="2250226"/>
                  <a:ext cx="190499" cy="193675"/>
                </a:xfrm>
                <a:prstGeom prst="roundRect">
                  <a:avLst>
                    <a:gd name="adj" fmla="val 23810"/>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cxnSp>
              <p:nvCxnSpPr>
                <p:cNvPr id="125" name="Straight Connector 124"/>
                <p:cNvCxnSpPr/>
                <p:nvPr/>
              </p:nvCxnSpPr>
              <p:spPr bwMode="auto">
                <a:xfrm>
                  <a:off x="5118691" y="2342566"/>
                  <a:ext cx="0" cy="90108"/>
                </a:xfrm>
                <a:prstGeom prst="line">
                  <a:avLst/>
                </a:prstGeom>
                <a:solidFill>
                  <a:srgbClr val="FFFFFF"/>
                </a:solidFill>
                <a:ln w="19050" cap="flat" cmpd="sng" algn="ctr">
                  <a:solidFill>
                    <a:srgbClr val="636466">
                      <a:lumMod val="75000"/>
                    </a:srgbClr>
                  </a:solidFill>
                  <a:prstDash val="solid"/>
                  <a:round/>
                  <a:headEnd type="none" w="med" len="med"/>
                  <a:tailEnd type="none" w="med" len="med"/>
                </a:ln>
                <a:effectLst/>
              </p:spPr>
            </p:cxnSp>
            <p:cxnSp>
              <p:nvCxnSpPr>
                <p:cNvPr id="126" name="Straight Connector 125"/>
                <p:cNvCxnSpPr/>
                <p:nvPr/>
              </p:nvCxnSpPr>
              <p:spPr bwMode="auto">
                <a:xfrm>
                  <a:off x="5130238" y="2434984"/>
                  <a:ext cx="76203" cy="6932"/>
                </a:xfrm>
                <a:prstGeom prst="line">
                  <a:avLst/>
                </a:prstGeom>
                <a:solidFill>
                  <a:srgbClr val="FFFFFF"/>
                </a:solidFill>
                <a:ln w="12700" cap="flat" cmpd="sng" algn="ctr">
                  <a:solidFill>
                    <a:srgbClr val="636466">
                      <a:lumMod val="75000"/>
                    </a:srgbClr>
                  </a:solidFill>
                  <a:prstDash val="solid"/>
                  <a:round/>
                  <a:headEnd type="none" w="med" len="med"/>
                  <a:tailEnd type="none" w="med" len="med"/>
                </a:ln>
                <a:effectLst/>
              </p:spPr>
            </p:cxnSp>
            <p:sp>
              <p:nvSpPr>
                <p:cNvPr id="127" name="Rectangle 132"/>
                <p:cNvSpPr>
                  <a:spLocks noChangeArrowheads="1"/>
                </p:cNvSpPr>
                <p:nvPr/>
              </p:nvSpPr>
              <p:spPr bwMode="auto">
                <a:xfrm rot="19780354" flipV="1">
                  <a:off x="4068037" y="4226177"/>
                  <a:ext cx="143983" cy="95898"/>
                </a:xfrm>
                <a:prstGeom prst="rect">
                  <a:avLst/>
                </a:prstGeom>
                <a:solidFill>
                  <a:srgbClr val="FFFFFF"/>
                </a:solidFill>
                <a:ln w="6350">
                  <a:solidFill>
                    <a:srgbClr val="FFFFFF"/>
                  </a:solidFill>
                  <a:round/>
                  <a:headEnd/>
                  <a:tailEnd/>
                </a:ln>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sp>
              <p:nvSpPr>
                <p:cNvPr id="128" name="Parallelogram 127"/>
                <p:cNvSpPr/>
                <p:nvPr/>
              </p:nvSpPr>
              <p:spPr bwMode="auto">
                <a:xfrm rot="19883021" flipH="1">
                  <a:off x="4031054" y="4329555"/>
                  <a:ext cx="265558" cy="106281"/>
                </a:xfrm>
                <a:prstGeom prst="parallelogram">
                  <a:avLst>
                    <a:gd name="adj" fmla="val 48030"/>
                  </a:avLst>
                </a:prstGeom>
                <a:solidFill>
                  <a:srgbClr val="636466">
                    <a:lumMod val="75000"/>
                  </a:srgbClr>
                </a:solidFill>
                <a:ln w="6350" cap="flat" cmpd="sng" algn="ctr">
                  <a:noFill/>
                  <a:prstDash val="solid"/>
                  <a:round/>
                  <a:headEnd type="none" w="med" len="med"/>
                  <a:tailEnd type="none" w="med" len="med"/>
                </a:ln>
                <a:effectLst/>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sp>
              <p:nvSpPr>
                <p:cNvPr id="129" name="Parallelogram 134"/>
                <p:cNvSpPr>
                  <a:spLocks noChangeArrowheads="1"/>
                </p:cNvSpPr>
                <p:nvPr/>
              </p:nvSpPr>
              <p:spPr bwMode="auto">
                <a:xfrm rot="19883021" flipH="1">
                  <a:off x="5167063" y="3853829"/>
                  <a:ext cx="267188" cy="104662"/>
                </a:xfrm>
                <a:prstGeom prst="parallelogram">
                  <a:avLst>
                    <a:gd name="adj" fmla="val 48032"/>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sp>
              <p:nvSpPr>
                <p:cNvPr id="130" name="Parallelogram 135"/>
                <p:cNvSpPr>
                  <a:spLocks noChangeArrowheads="1"/>
                </p:cNvSpPr>
                <p:nvPr/>
              </p:nvSpPr>
              <p:spPr bwMode="auto">
                <a:xfrm rot="19883021" flipH="1">
                  <a:off x="5078163" y="3980829"/>
                  <a:ext cx="267188" cy="104662"/>
                </a:xfrm>
                <a:prstGeom prst="parallelogram">
                  <a:avLst>
                    <a:gd name="adj" fmla="val 48032"/>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sp>
              <p:nvSpPr>
                <p:cNvPr id="131" name="Parallelogram 136"/>
                <p:cNvSpPr>
                  <a:spLocks noChangeArrowheads="1"/>
                </p:cNvSpPr>
                <p:nvPr/>
              </p:nvSpPr>
              <p:spPr bwMode="auto">
                <a:xfrm rot="-1030219">
                  <a:off x="5303515" y="3931901"/>
                  <a:ext cx="201358" cy="137769"/>
                </a:xfrm>
                <a:prstGeom prst="parallelogram">
                  <a:avLst>
                    <a:gd name="adj" fmla="val 32026"/>
                  </a:avLst>
                </a:prstGeom>
                <a:solidFill>
                  <a:srgbClr val="A7C147"/>
                </a:solidFill>
                <a:ln w="28575">
                  <a:solidFill>
                    <a:srgbClr val="636466"/>
                  </a:solidFill>
                  <a:round/>
                  <a:headEnd/>
                  <a:tailEnd/>
                </a:ln>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cxnSp>
              <p:nvCxnSpPr>
                <p:cNvPr id="132" name="Straight Connector 118"/>
                <p:cNvCxnSpPr>
                  <a:cxnSpLocks noChangeShapeType="1"/>
                </p:cNvCxnSpPr>
                <p:nvPr/>
              </p:nvCxnSpPr>
              <p:spPr bwMode="auto">
                <a:xfrm>
                  <a:off x="5890480" y="2832100"/>
                  <a:ext cx="0" cy="819150"/>
                </a:xfrm>
                <a:prstGeom prst="line">
                  <a:avLst/>
                </a:prstGeom>
                <a:noFill/>
                <a:ln w="19050">
                  <a:solidFill>
                    <a:srgbClr val="636466"/>
                  </a:solidFill>
                  <a:round/>
                  <a:headEnd/>
                  <a:tailEnd/>
                </a:ln>
                <a:extLst>
                  <a:ext uri="{909E8E84-426E-40DD-AFC4-6F175D3DCCD1}">
                    <a14:hiddenFill xmlns:a14="http://schemas.microsoft.com/office/drawing/2010/main">
                      <a:noFill/>
                    </a14:hiddenFill>
                  </a:ext>
                </a:extLst>
              </p:spPr>
            </p:cxnSp>
          </p:grpSp>
          <p:cxnSp>
            <p:nvCxnSpPr>
              <p:cNvPr id="110" name="Straight Connector 98"/>
              <p:cNvCxnSpPr>
                <a:cxnSpLocks noChangeShapeType="1"/>
              </p:cNvCxnSpPr>
              <p:nvPr/>
            </p:nvCxnSpPr>
            <p:spPr bwMode="auto">
              <a:xfrm flipV="1">
                <a:off x="5194300" y="4032250"/>
                <a:ext cx="139700" cy="69850"/>
              </a:xfrm>
              <a:prstGeom prst="line">
                <a:avLst/>
              </a:prstGeom>
              <a:noFill/>
              <a:ln w="19050">
                <a:solidFill>
                  <a:srgbClr val="636466"/>
                </a:solidFill>
                <a:round/>
                <a:headEnd/>
                <a:tailEnd/>
              </a:ln>
              <a:extLst>
                <a:ext uri="{909E8E84-426E-40DD-AFC4-6F175D3DCCD1}">
                  <a14:hiddenFill xmlns:a14="http://schemas.microsoft.com/office/drawing/2010/main">
                    <a:noFill/>
                  </a14:hiddenFill>
                </a:ext>
              </a:extLst>
            </p:spPr>
          </p:cxnSp>
        </p:grpSp>
        <p:cxnSp>
          <p:nvCxnSpPr>
            <p:cNvPr id="106" name="Straight Arrow Connector 94"/>
            <p:cNvCxnSpPr>
              <a:cxnSpLocks noChangeShapeType="1"/>
            </p:cNvCxnSpPr>
            <p:nvPr/>
          </p:nvCxnSpPr>
          <p:spPr bwMode="auto">
            <a:xfrm>
              <a:off x="4204087" y="1986207"/>
              <a:ext cx="29632" cy="80433"/>
            </a:xfrm>
            <a:prstGeom prst="straightConnector1">
              <a:avLst/>
            </a:prstGeom>
            <a:noFill/>
            <a:ln w="12700">
              <a:solidFill>
                <a:srgbClr val="F6AE2F"/>
              </a:solidFill>
              <a:round/>
              <a:headEnd/>
              <a:tailEnd/>
            </a:ln>
            <a:extLst>
              <a:ext uri="{909E8E84-426E-40DD-AFC4-6F175D3DCCD1}">
                <a14:hiddenFill xmlns:a14="http://schemas.microsoft.com/office/drawing/2010/main">
                  <a:noFill/>
                </a14:hiddenFill>
              </a:ext>
            </a:extLst>
          </p:spPr>
        </p:cxnSp>
        <p:sp>
          <p:nvSpPr>
            <p:cNvPr id="107" name="Isosceles Triangle 95"/>
            <p:cNvSpPr>
              <a:spLocks noChangeArrowheads="1"/>
            </p:cNvSpPr>
            <p:nvPr/>
          </p:nvSpPr>
          <p:spPr bwMode="auto">
            <a:xfrm rot="1999009">
              <a:off x="4215365" y="2044816"/>
              <a:ext cx="53351" cy="53351"/>
            </a:xfrm>
            <a:prstGeom prst="triangle">
              <a:avLst>
                <a:gd name="adj" fmla="val 50000"/>
              </a:avLst>
            </a:prstGeom>
            <a:solidFill>
              <a:srgbClr val="F6AE2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algn="ctr" fontAlgn="auto">
                <a:spcBef>
                  <a:spcPts val="0"/>
                </a:spcBef>
                <a:spcAft>
                  <a:spcPts val="0"/>
                </a:spcAft>
                <a:defRPr/>
              </a:pPr>
              <a:endParaRPr lang="en-US" sz="1600" b="0" kern="0">
                <a:solidFill>
                  <a:sysClr val="windowText" lastClr="000000"/>
                </a:solidFill>
                <a:latin typeface="Calibri"/>
                <a:ea typeface="+mn-ea"/>
                <a:cs typeface="Arial" charset="0"/>
              </a:endParaRPr>
            </a:p>
          </p:txBody>
        </p:sp>
        <p:cxnSp>
          <p:nvCxnSpPr>
            <p:cNvPr id="108" name="Straight Arrow Connector 96"/>
            <p:cNvCxnSpPr>
              <a:cxnSpLocks noChangeShapeType="1"/>
            </p:cNvCxnSpPr>
            <p:nvPr/>
          </p:nvCxnSpPr>
          <p:spPr bwMode="auto">
            <a:xfrm>
              <a:off x="4115960" y="1950324"/>
              <a:ext cx="60326" cy="123825"/>
            </a:xfrm>
            <a:prstGeom prst="straightConnector1">
              <a:avLst/>
            </a:prstGeom>
            <a:noFill/>
            <a:ln w="12700">
              <a:solidFill>
                <a:srgbClr val="F6AE2F"/>
              </a:solidFill>
              <a:round/>
              <a:headEnd/>
              <a:tailEnd/>
            </a:ln>
            <a:extLst>
              <a:ext uri="{909E8E84-426E-40DD-AFC4-6F175D3DCCD1}">
                <a14:hiddenFill xmlns:a14="http://schemas.microsoft.com/office/drawing/2010/main">
                  <a:noFill/>
                </a14:hiddenFill>
              </a:ext>
            </a:extLst>
          </p:spPr>
        </p:cxnSp>
      </p:grpSp>
      <p:grpSp>
        <p:nvGrpSpPr>
          <p:cNvPr id="135" name="Group 157"/>
          <p:cNvGrpSpPr>
            <a:grpSpLocks/>
          </p:cNvGrpSpPr>
          <p:nvPr/>
        </p:nvGrpSpPr>
        <p:grpSpPr bwMode="auto">
          <a:xfrm>
            <a:off x="6678613" y="2681288"/>
            <a:ext cx="307975" cy="307975"/>
            <a:chOff x="3289300" y="3521075"/>
            <a:chExt cx="1168400" cy="1168400"/>
          </a:xfrm>
        </p:grpSpPr>
        <p:sp>
          <p:nvSpPr>
            <p:cNvPr id="136" name="Oval 135"/>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endParaRPr lang="en-US" sz="1600" b="0" kern="0">
                <a:solidFill>
                  <a:srgbClr val="636466"/>
                </a:solidFill>
                <a:ea typeface="+mn-ea"/>
                <a:cs typeface="Arial" charset="0"/>
              </a:endParaRPr>
            </a:p>
          </p:txBody>
        </p:sp>
        <p:pic>
          <p:nvPicPr>
            <p:cNvPr id="137" name="Picture 159"/>
            <p:cNvPicPr>
              <a:picLocks noChangeAspect="1"/>
            </p:cNvPicPr>
            <p:nvPr/>
          </p:nvPicPr>
          <p:blipFill>
            <a:blip r:embed="rId4" cstate="screen">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1" name="Group 157"/>
          <p:cNvGrpSpPr>
            <a:grpSpLocks/>
          </p:cNvGrpSpPr>
          <p:nvPr/>
        </p:nvGrpSpPr>
        <p:grpSpPr bwMode="auto">
          <a:xfrm>
            <a:off x="6678613" y="2681288"/>
            <a:ext cx="307975" cy="307975"/>
            <a:chOff x="3289300" y="3521075"/>
            <a:chExt cx="1168400" cy="1168400"/>
          </a:xfrm>
        </p:grpSpPr>
        <p:sp>
          <p:nvSpPr>
            <p:cNvPr id="142" name="Oval 141"/>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endParaRPr lang="en-US" sz="1600" b="0" kern="0">
                <a:solidFill>
                  <a:srgbClr val="636466"/>
                </a:solidFill>
                <a:ea typeface="+mn-ea"/>
                <a:cs typeface="Arial" charset="0"/>
              </a:endParaRPr>
            </a:p>
          </p:txBody>
        </p:sp>
        <p:pic>
          <p:nvPicPr>
            <p:cNvPr id="143" name="Picture 159"/>
            <p:cNvPicPr>
              <a:picLocks noChangeAspect="1"/>
            </p:cNvPicPr>
            <p:nvPr/>
          </p:nvPicPr>
          <p:blipFill>
            <a:blip r:embed="rId4" cstate="screen">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4" name="Group 157"/>
          <p:cNvGrpSpPr>
            <a:grpSpLocks/>
          </p:cNvGrpSpPr>
          <p:nvPr/>
        </p:nvGrpSpPr>
        <p:grpSpPr bwMode="auto">
          <a:xfrm>
            <a:off x="6665913" y="2693988"/>
            <a:ext cx="307975" cy="307975"/>
            <a:chOff x="3289300" y="3521075"/>
            <a:chExt cx="1168400" cy="1168400"/>
          </a:xfrm>
        </p:grpSpPr>
        <p:sp>
          <p:nvSpPr>
            <p:cNvPr id="145" name="Oval 144"/>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endParaRPr lang="en-US" sz="1600" b="0" kern="0">
                <a:solidFill>
                  <a:srgbClr val="636466"/>
                </a:solidFill>
                <a:ea typeface="+mn-ea"/>
                <a:cs typeface="Arial" charset="0"/>
              </a:endParaRPr>
            </a:p>
          </p:txBody>
        </p:sp>
        <p:pic>
          <p:nvPicPr>
            <p:cNvPr id="146" name="Picture 159"/>
            <p:cNvPicPr>
              <a:picLocks noChangeAspect="1"/>
            </p:cNvPicPr>
            <p:nvPr/>
          </p:nvPicPr>
          <p:blipFill>
            <a:blip r:embed="rId4" cstate="screen">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7" name="Group 157"/>
          <p:cNvGrpSpPr>
            <a:grpSpLocks/>
          </p:cNvGrpSpPr>
          <p:nvPr/>
        </p:nvGrpSpPr>
        <p:grpSpPr bwMode="auto">
          <a:xfrm>
            <a:off x="6678613" y="2681288"/>
            <a:ext cx="307975" cy="307975"/>
            <a:chOff x="3289300" y="3521075"/>
            <a:chExt cx="1168400" cy="1168400"/>
          </a:xfrm>
        </p:grpSpPr>
        <p:sp>
          <p:nvSpPr>
            <p:cNvPr id="148" name="Oval 147"/>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endParaRPr lang="en-US" sz="1600" b="0" kern="0">
                <a:solidFill>
                  <a:srgbClr val="636466"/>
                </a:solidFill>
                <a:ea typeface="+mn-ea"/>
                <a:cs typeface="Arial" charset="0"/>
              </a:endParaRPr>
            </a:p>
          </p:txBody>
        </p:sp>
        <p:pic>
          <p:nvPicPr>
            <p:cNvPr id="149" name="Picture 159"/>
            <p:cNvPicPr>
              <a:picLocks noChangeAspect="1"/>
            </p:cNvPicPr>
            <p:nvPr/>
          </p:nvPicPr>
          <p:blipFill>
            <a:blip r:embed="rId4" cstate="screen">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0" name="Group 157"/>
          <p:cNvGrpSpPr>
            <a:grpSpLocks/>
          </p:cNvGrpSpPr>
          <p:nvPr/>
        </p:nvGrpSpPr>
        <p:grpSpPr bwMode="auto">
          <a:xfrm>
            <a:off x="6665913" y="2693988"/>
            <a:ext cx="307975" cy="307975"/>
            <a:chOff x="3289300" y="3521075"/>
            <a:chExt cx="1168400" cy="1168400"/>
          </a:xfrm>
        </p:grpSpPr>
        <p:sp>
          <p:nvSpPr>
            <p:cNvPr id="151" name="Oval 150"/>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endParaRPr lang="en-US" sz="1600" b="0" kern="0">
                <a:solidFill>
                  <a:srgbClr val="636466"/>
                </a:solidFill>
                <a:ea typeface="+mn-ea"/>
                <a:cs typeface="Arial" charset="0"/>
              </a:endParaRPr>
            </a:p>
          </p:txBody>
        </p:sp>
        <p:pic>
          <p:nvPicPr>
            <p:cNvPr id="152" name="Picture 159"/>
            <p:cNvPicPr>
              <a:picLocks noChangeAspect="1"/>
            </p:cNvPicPr>
            <p:nvPr/>
          </p:nvPicPr>
          <p:blipFill>
            <a:blip r:embed="rId4" cstate="screen">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 name="Group 157"/>
          <p:cNvGrpSpPr>
            <a:grpSpLocks/>
          </p:cNvGrpSpPr>
          <p:nvPr/>
        </p:nvGrpSpPr>
        <p:grpSpPr bwMode="auto">
          <a:xfrm>
            <a:off x="6665913" y="2681288"/>
            <a:ext cx="307975" cy="307975"/>
            <a:chOff x="3289300" y="3521075"/>
            <a:chExt cx="1168400" cy="1168400"/>
          </a:xfrm>
        </p:grpSpPr>
        <p:sp>
          <p:nvSpPr>
            <p:cNvPr id="154" name="Oval 153"/>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endParaRPr lang="en-US" sz="1600" b="0" kern="0">
                <a:solidFill>
                  <a:srgbClr val="636466"/>
                </a:solidFill>
                <a:ea typeface="+mn-ea"/>
                <a:cs typeface="Arial" charset="0"/>
              </a:endParaRPr>
            </a:p>
          </p:txBody>
        </p:sp>
        <p:pic>
          <p:nvPicPr>
            <p:cNvPr id="155" name="Picture 159"/>
            <p:cNvPicPr>
              <a:picLocks noChangeAspect="1"/>
            </p:cNvPicPr>
            <p:nvPr/>
          </p:nvPicPr>
          <p:blipFill>
            <a:blip r:embed="rId4" cstate="screen">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 name="Group 157"/>
          <p:cNvGrpSpPr>
            <a:grpSpLocks/>
          </p:cNvGrpSpPr>
          <p:nvPr/>
        </p:nvGrpSpPr>
        <p:grpSpPr bwMode="auto">
          <a:xfrm>
            <a:off x="6665913" y="2681288"/>
            <a:ext cx="307975" cy="307975"/>
            <a:chOff x="3289300" y="3521075"/>
            <a:chExt cx="1168400" cy="1168400"/>
          </a:xfrm>
        </p:grpSpPr>
        <p:sp>
          <p:nvSpPr>
            <p:cNvPr id="157" name="Oval 156"/>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endParaRPr lang="en-US" sz="1600" b="0" kern="0">
                <a:solidFill>
                  <a:srgbClr val="636466"/>
                </a:solidFill>
                <a:ea typeface="+mn-ea"/>
                <a:cs typeface="Arial" charset="0"/>
              </a:endParaRPr>
            </a:p>
          </p:txBody>
        </p:sp>
        <p:pic>
          <p:nvPicPr>
            <p:cNvPr id="158" name="Picture 159"/>
            <p:cNvPicPr>
              <a:picLocks noChangeAspect="1"/>
            </p:cNvPicPr>
            <p:nvPr/>
          </p:nvPicPr>
          <p:blipFill>
            <a:blip r:embed="rId4" cstate="screen">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9" name="Group 157"/>
          <p:cNvGrpSpPr>
            <a:grpSpLocks/>
          </p:cNvGrpSpPr>
          <p:nvPr/>
        </p:nvGrpSpPr>
        <p:grpSpPr bwMode="auto">
          <a:xfrm>
            <a:off x="6665913" y="2681288"/>
            <a:ext cx="307975" cy="307975"/>
            <a:chOff x="3289300" y="3521075"/>
            <a:chExt cx="1168400" cy="1168400"/>
          </a:xfrm>
        </p:grpSpPr>
        <p:sp>
          <p:nvSpPr>
            <p:cNvPr id="160" name="Oval 159"/>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endParaRPr lang="en-US" sz="1600" b="0" kern="0">
                <a:solidFill>
                  <a:srgbClr val="636466"/>
                </a:solidFill>
                <a:ea typeface="+mn-ea"/>
                <a:cs typeface="Arial" charset="0"/>
              </a:endParaRPr>
            </a:p>
          </p:txBody>
        </p:sp>
        <p:pic>
          <p:nvPicPr>
            <p:cNvPr id="161" name="Picture 159"/>
            <p:cNvPicPr>
              <a:picLocks noChangeAspect="1"/>
            </p:cNvPicPr>
            <p:nvPr/>
          </p:nvPicPr>
          <p:blipFill>
            <a:blip r:embed="rId4" cstate="screen">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2" name="Picture 161" descr="caution-sign.jp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340474" y="2241550"/>
            <a:ext cx="1000126" cy="90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3"/>
          <p:cNvPicPr>
            <a:picLocks noChangeAspect="1"/>
          </p:cNvPicPr>
          <p:nvPr/>
        </p:nvPicPr>
        <p:blipFill>
          <a:blip r:embed="rId6" cstate="print">
            <a:duotone>
              <a:schemeClr val="accent3">
                <a:shade val="45000"/>
                <a:satMod val="135000"/>
              </a:schemeClr>
              <a:prstClr val="white"/>
            </a:duotone>
            <a:extLst>
              <a:ext uri="{BEBA8EAE-BF5A-486C-A8C5-ECC9F3942E4B}">
                <a14:imgProps xmlns:a14="http://schemas.microsoft.com/office/drawing/2010/main">
                  <a14:imgLayer r:embed="rId7">
                    <a14:imgEffect>
                      <a14:backgroundRemoval t="0" b="100000" l="988" r="98025">
                        <a14:foregroundMark x1="40000" y1="36111" x2="40000" y2="36111"/>
                        <a14:foregroundMark x1="43457" y1="37963" x2="43457" y2="37963"/>
                        <a14:foregroundMark x1="51111" y1="35185" x2="51111" y2="35185"/>
                        <a14:foregroundMark x1="59259" y1="39352" x2="59259" y2="39352"/>
                        <a14:foregroundMark x1="14568" y1="63426" x2="14568" y2="63426"/>
                        <a14:foregroundMark x1="20000" y1="67130" x2="20000" y2="67130"/>
                        <a14:foregroundMark x1="23951" y1="57407" x2="23951" y2="57407"/>
                        <a14:foregroundMark x1="29136" y1="60185" x2="29136" y2="60185"/>
                        <a14:foregroundMark x1="36296" y1="59259" x2="36296" y2="59259"/>
                        <a14:foregroundMark x1="42963" y1="60185" x2="42963" y2="60185"/>
                        <a14:foregroundMark x1="48642" y1="60185" x2="48642" y2="60185"/>
                        <a14:foregroundMark x1="56296" y1="56481" x2="56296" y2="56481"/>
                        <a14:foregroundMark x1="61728" y1="56019" x2="61728" y2="56019"/>
                        <a14:foregroundMark x1="64938" y1="57870" x2="64938" y2="57870"/>
                        <a14:foregroundMark x1="69136" y1="55093" x2="69136" y2="55093"/>
                        <a14:foregroundMark x1="76790" y1="53704" x2="76790" y2="53704"/>
                        <a14:foregroundMark x1="81235" y1="49537" x2="81235" y2="49537"/>
                        <a14:foregroundMark x1="81728" y1="57870" x2="81728" y2="57870"/>
                        <a14:foregroundMark x1="45926" y1="63426" x2="45926" y2="63426"/>
                        <a14:foregroundMark x1="45679" y1="54167" x2="45679" y2="54167"/>
                      </a14:backgroundRemoval>
                    </a14:imgEffect>
                  </a14:imgLayer>
                </a14:imgProps>
              </a:ext>
              <a:ext uri="{28A0092B-C50C-407E-A947-70E740481C1C}">
                <a14:useLocalDpi xmlns:a14="http://schemas.microsoft.com/office/drawing/2010/main"/>
              </a:ext>
            </a:extLst>
          </a:blip>
          <a:srcRect/>
          <a:stretch>
            <a:fillRect/>
          </a:stretch>
        </p:blipFill>
        <p:spPr bwMode="auto">
          <a:xfrm rot="1088142">
            <a:off x="7322499" y="368741"/>
            <a:ext cx="1313809" cy="7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61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33333E-6 -4.44444E-6 L -0.17361 -0.22963 " pathEditMode="relative" ptsTypes="AA">
                                      <p:cBhvr>
                                        <p:cTn id="8" dur="2000" fill="hold"/>
                                        <p:tgtEl>
                                          <p:spTgt spid="13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3.33333E-6 7.40741E-7 L -0.02639 -0.34074 " pathEditMode="relative" rAng="0" ptsTypes="AA">
                                      <p:cBhvr>
                                        <p:cTn id="10" dur="2000" fill="hold"/>
                                        <p:tgtEl>
                                          <p:spTgt spid="141"/>
                                        </p:tgtEl>
                                        <p:attrNameLst>
                                          <p:attrName>ppt_x</p:attrName>
                                          <p:attrName>ppt_y</p:attrName>
                                        </p:attrNameLst>
                                      </p:cBhvr>
                                      <p:rCtr x="-1319" y="-17037"/>
                                    </p:animMotion>
                                  </p:childTnLst>
                                </p:cTn>
                              </p:par>
                              <p:par>
                                <p:cTn id="11" presetID="0" presetClass="path" presetSubtype="0" accel="50000" decel="50000" fill="hold" nodeType="withEffect">
                                  <p:stCondLst>
                                    <p:cond delay="0"/>
                                  </p:stCondLst>
                                  <p:childTnLst>
                                    <p:animMotion origin="layout" path="M -4.44444E-6 1.60494E-6 L 0.18473 -0.03457 " pathEditMode="relative" rAng="0" ptsTypes="AA">
                                      <p:cBhvr>
                                        <p:cTn id="12" dur="2000" fill="hold"/>
                                        <p:tgtEl>
                                          <p:spTgt spid="144"/>
                                        </p:tgtEl>
                                        <p:attrNameLst>
                                          <p:attrName>ppt_x</p:attrName>
                                          <p:attrName>ppt_y</p:attrName>
                                        </p:attrNameLst>
                                      </p:cBhvr>
                                      <p:rCtr x="9236" y="-1728"/>
                                    </p:animMotion>
                                  </p:childTnLst>
                                </p:cTn>
                              </p:par>
                              <p:par>
                                <p:cTn id="13" presetID="0" presetClass="path" presetSubtype="0" accel="50000" decel="50000" fill="hold" nodeType="withEffect">
                                  <p:stCondLst>
                                    <p:cond delay="0"/>
                                  </p:stCondLst>
                                  <p:childTnLst>
                                    <p:animMotion origin="layout" path="M -4.44444E-6 1.60494E-6 L 0.12084 -0.27654 " pathEditMode="relative" rAng="0" ptsTypes="AA">
                                      <p:cBhvr>
                                        <p:cTn id="14" dur="2000" fill="hold"/>
                                        <p:tgtEl>
                                          <p:spTgt spid="147"/>
                                        </p:tgtEl>
                                        <p:attrNameLst>
                                          <p:attrName>ppt_x</p:attrName>
                                          <p:attrName>ppt_y</p:attrName>
                                        </p:attrNameLst>
                                      </p:cBhvr>
                                      <p:rCtr x="6042" y="-13827"/>
                                    </p:animMotion>
                                  </p:childTnLst>
                                </p:cTn>
                              </p:par>
                              <p:par>
                                <p:cTn id="15" presetID="0" presetClass="path" presetSubtype="0" accel="50000" decel="50000" fill="hold" nodeType="withEffect">
                                  <p:stCondLst>
                                    <p:cond delay="0"/>
                                  </p:stCondLst>
                                  <p:childTnLst>
                                    <p:animMotion origin="layout" path="M -4.44444E-6 1.60494E-6 L 0.14306 0.21975 " pathEditMode="relative" rAng="0" ptsTypes="AA">
                                      <p:cBhvr>
                                        <p:cTn id="16" dur="2000" fill="hold"/>
                                        <p:tgtEl>
                                          <p:spTgt spid="150"/>
                                        </p:tgtEl>
                                        <p:attrNameLst>
                                          <p:attrName>ppt_x</p:attrName>
                                          <p:attrName>ppt_y</p:attrName>
                                        </p:attrNameLst>
                                      </p:cBhvr>
                                      <p:rCtr x="7153" y="10988"/>
                                    </p:animMotion>
                                  </p:childTnLst>
                                </p:cTn>
                              </p:par>
                              <p:par>
                                <p:cTn id="17" presetID="0" presetClass="path" presetSubtype="0" accel="50000" decel="50000" fill="hold" nodeType="withEffect">
                                  <p:stCondLst>
                                    <p:cond delay="0"/>
                                  </p:stCondLst>
                                  <p:childTnLst>
                                    <p:animMotion origin="layout" path="M -4.44444E-6 7.40741E-7 L 0.00278 0.29074 " pathEditMode="relative" rAng="0" ptsTypes="AA">
                                      <p:cBhvr>
                                        <p:cTn id="18" dur="2000" fill="hold"/>
                                        <p:tgtEl>
                                          <p:spTgt spid="153"/>
                                        </p:tgtEl>
                                        <p:attrNameLst>
                                          <p:attrName>ppt_x</p:attrName>
                                          <p:attrName>ppt_y</p:attrName>
                                        </p:attrNameLst>
                                      </p:cBhvr>
                                      <p:rCtr x="139" y="14537"/>
                                    </p:animMotion>
                                  </p:childTnLst>
                                </p:cTn>
                              </p:par>
                              <p:par>
                                <p:cTn id="19" presetID="0" presetClass="path" presetSubtype="0" accel="50000" decel="50000" fill="hold" nodeType="withEffect">
                                  <p:stCondLst>
                                    <p:cond delay="0"/>
                                  </p:stCondLst>
                                  <p:childTnLst>
                                    <p:animMotion origin="layout" path="M -4.44444E-6 7.40741E-7 L -0.12916 0.21914 " pathEditMode="relative" rAng="0" ptsTypes="AA">
                                      <p:cBhvr>
                                        <p:cTn id="20" dur="2000" fill="hold"/>
                                        <p:tgtEl>
                                          <p:spTgt spid="156"/>
                                        </p:tgtEl>
                                        <p:attrNameLst>
                                          <p:attrName>ppt_x</p:attrName>
                                          <p:attrName>ppt_y</p:attrName>
                                        </p:attrNameLst>
                                      </p:cBhvr>
                                      <p:rCtr x="-6458" y="10957"/>
                                    </p:animMotion>
                                  </p:childTnLst>
                                </p:cTn>
                              </p:par>
                              <p:par>
                                <p:cTn id="21" presetID="0" presetClass="path" presetSubtype="0" accel="50000" decel="50000" fill="hold" nodeType="withEffect">
                                  <p:stCondLst>
                                    <p:cond delay="0"/>
                                  </p:stCondLst>
                                  <p:childTnLst>
                                    <p:animMotion origin="layout" path="M -4.44444E-6 7.40741E-7 L -0.19583 0.01667 " pathEditMode="relative" rAng="0" ptsTypes="AA">
                                      <p:cBhvr>
                                        <p:cTn id="22" dur="2000" fill="hold"/>
                                        <p:tgtEl>
                                          <p:spTgt spid="159"/>
                                        </p:tgtEl>
                                        <p:attrNameLst>
                                          <p:attrName>ppt_x</p:attrName>
                                          <p:attrName>ppt_y</p:attrName>
                                        </p:attrNameLst>
                                      </p:cBhvr>
                                      <p:rCtr x="-9792" y="833"/>
                                    </p:animMotion>
                                  </p:childTnLst>
                                </p:cTn>
                              </p:par>
                              <p:par>
                                <p:cTn id="23" presetID="53" presetClass="entr" presetSubtype="16" fill="hold" nodeType="withEffect">
                                  <p:stCondLst>
                                    <p:cond delay="0"/>
                                  </p:stCondLst>
                                  <p:childTnLst>
                                    <p:set>
                                      <p:cBhvr>
                                        <p:cTn id="24" dur="1" fill="hold">
                                          <p:stCondLst>
                                            <p:cond delay="0"/>
                                          </p:stCondLst>
                                        </p:cTn>
                                        <p:tgtEl>
                                          <p:spTgt spid="162"/>
                                        </p:tgtEl>
                                        <p:attrNameLst>
                                          <p:attrName>style.visibility</p:attrName>
                                        </p:attrNameLst>
                                      </p:cBhvr>
                                      <p:to>
                                        <p:strVal val="visible"/>
                                      </p:to>
                                    </p:set>
                                    <p:anim calcmode="lin" valueType="num">
                                      <p:cBhvr>
                                        <p:cTn id="25" dur="500" fill="hold"/>
                                        <p:tgtEl>
                                          <p:spTgt spid="162"/>
                                        </p:tgtEl>
                                        <p:attrNameLst>
                                          <p:attrName>ppt_w</p:attrName>
                                        </p:attrNameLst>
                                      </p:cBhvr>
                                      <p:tavLst>
                                        <p:tav tm="0">
                                          <p:val>
                                            <p:fltVal val="0"/>
                                          </p:val>
                                        </p:tav>
                                        <p:tav tm="100000">
                                          <p:val>
                                            <p:strVal val="#ppt_w"/>
                                          </p:val>
                                        </p:tav>
                                      </p:tavLst>
                                    </p:anim>
                                    <p:anim calcmode="lin" valueType="num">
                                      <p:cBhvr>
                                        <p:cTn id="26" dur="500" fill="hold"/>
                                        <p:tgtEl>
                                          <p:spTgt spid="162"/>
                                        </p:tgtEl>
                                        <p:attrNameLst>
                                          <p:attrName>ppt_h</p:attrName>
                                        </p:attrNameLst>
                                      </p:cBhvr>
                                      <p:tavLst>
                                        <p:tav tm="0">
                                          <p:val>
                                            <p:fltVal val="0"/>
                                          </p:val>
                                        </p:tav>
                                        <p:tav tm="100000">
                                          <p:val>
                                            <p:strVal val="#ppt_h"/>
                                          </p:val>
                                        </p:tav>
                                      </p:tavLst>
                                    </p:anim>
                                    <p:animEffect transition="in" filter="fade">
                                      <p:cBhvr>
                                        <p:cTn id="27" dur="500"/>
                                        <p:tgtEl>
                                          <p:spTgt spid="162"/>
                                        </p:tgtEl>
                                      </p:cBhvr>
                                    </p:animEffect>
                                  </p:childTnLst>
                                </p:cTn>
                              </p:par>
                            </p:childTnLst>
                          </p:cTn>
                        </p:par>
                        <p:par>
                          <p:cTn id="28" fill="hold">
                            <p:stCondLst>
                              <p:cond delay="2000"/>
                            </p:stCondLst>
                            <p:childTnLst>
                              <p:par>
                                <p:cTn id="29" presetID="52"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Scale>
                                      <p:cBhvr>
                                        <p:cTn id="31" dur="1000" decel="50000" fill="hold">
                                          <p:stCondLst>
                                            <p:cond delay="0"/>
                                          </p:stCondLst>
                                        </p:cTn>
                                        <p:tgtEl>
                                          <p:spTgt spid="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64"/>
                                        </p:tgtEl>
                                        <p:attrNameLst>
                                          <p:attrName>ppt_x</p:attrName>
                                          <p:attrName>ppt_y</p:attrName>
                                        </p:attrNameLst>
                                      </p:cBhvr>
                                    </p:animMotion>
                                    <p:animEffect transition="in" filter="fade">
                                      <p:cBhvr>
                                        <p:cTn id="33"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黑</a:t>
            </a:r>
            <a:r>
              <a:rPr lang="zh-CN" altLang="en-US" sz="2800" b="1" dirty="0" smtClean="0">
                <a:solidFill>
                  <a:srgbClr val="FF0000"/>
                </a:solidFill>
                <a:latin typeface="微软雅黑" panose="020B0503020204020204" pitchFamily="34" charset="-122"/>
                <a:ea typeface="微软雅黑" panose="020B0503020204020204" pitchFamily="34" charset="-122"/>
              </a:rPr>
              <a:t>客采用定制以及定向的攻击来逃避您的防御</a:t>
            </a:r>
            <a:endParaRPr lang="en-US" sz="2800" b="1" dirty="0">
              <a:solidFill>
                <a:srgbClr val="FF0000"/>
              </a:solidFill>
              <a:latin typeface="微软雅黑" panose="020B0503020204020204" pitchFamily="34" charset="-122"/>
              <a:ea typeface="微软雅黑" panose="020B0503020204020204" pitchFamily="34" charset="-122"/>
            </a:endParaRPr>
          </a:p>
        </p:txBody>
      </p:sp>
      <p:pic>
        <p:nvPicPr>
          <p:cNvPr id="31" name="Picture 30"/>
          <p:cNvPicPr>
            <a:picLocks noChangeAspect="1"/>
          </p:cNvPicPr>
          <p:nvPr/>
        </p:nvPicPr>
        <p:blipFill>
          <a:blip r:embed="rId3"/>
          <a:stretch>
            <a:fillRect/>
          </a:stretch>
        </p:blipFill>
        <p:spPr>
          <a:xfrm>
            <a:off x="1641306" y="4719643"/>
            <a:ext cx="1114594" cy="439273"/>
          </a:xfrm>
          <a:prstGeom prst="rect">
            <a:avLst/>
          </a:prstGeom>
        </p:spPr>
      </p:pic>
      <p:grpSp>
        <p:nvGrpSpPr>
          <p:cNvPr id="22" name="Group 21"/>
          <p:cNvGrpSpPr/>
          <p:nvPr/>
        </p:nvGrpSpPr>
        <p:grpSpPr>
          <a:xfrm>
            <a:off x="241298" y="2491313"/>
            <a:ext cx="3627967" cy="2059520"/>
            <a:chOff x="203200" y="782740"/>
            <a:chExt cx="4091774" cy="2322813"/>
          </a:xfrm>
        </p:grpSpPr>
        <p:grpSp>
          <p:nvGrpSpPr>
            <p:cNvPr id="5" name="Group 4"/>
            <p:cNvGrpSpPr/>
            <p:nvPr/>
          </p:nvGrpSpPr>
          <p:grpSpPr>
            <a:xfrm>
              <a:off x="203200" y="782740"/>
              <a:ext cx="4091774" cy="2322813"/>
              <a:chOff x="4769840" y="615455"/>
              <a:chExt cx="4331826" cy="2227864"/>
            </a:xfrm>
          </p:grpSpPr>
          <p:sp>
            <p:nvSpPr>
              <p:cNvPr id="35" name="Rounded Rectangle 34"/>
              <p:cNvSpPr/>
              <p:nvPr/>
            </p:nvSpPr>
            <p:spPr bwMode="auto">
              <a:xfrm>
                <a:off x="4769840" y="615455"/>
                <a:ext cx="4331826" cy="2227864"/>
              </a:xfrm>
              <a:prstGeom prst="roundRect">
                <a:avLst>
                  <a:gd name="adj" fmla="val 8238"/>
                </a:avLst>
              </a:prstGeom>
              <a:solidFill>
                <a:srgbClr val="FFFFFF"/>
              </a:solidFill>
              <a:ln>
                <a:solidFill>
                  <a:srgbClr val="A6A6A6"/>
                </a:solidFill>
                <a:headEnd type="none" w="med" len="med"/>
                <a:tailEnd type="none" w="med" len="med"/>
              </a:ln>
              <a:effectLst>
                <a:outerShdw blurRad="50800" dist="38100" dir="5400000" algn="tl" rotWithShape="0">
                  <a:srgbClr val="000000">
                    <a:alpha val="43000"/>
                  </a:srgbClr>
                </a:outerShdw>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grpSp>
            <p:nvGrpSpPr>
              <p:cNvPr id="33" name="Group 32"/>
              <p:cNvGrpSpPr/>
              <p:nvPr/>
            </p:nvGrpSpPr>
            <p:grpSpPr>
              <a:xfrm>
                <a:off x="4872831" y="870196"/>
                <a:ext cx="4163431" cy="1918173"/>
                <a:chOff x="1292917" y="4522205"/>
                <a:chExt cx="4303955" cy="2673434"/>
              </a:xfrm>
            </p:grpSpPr>
            <p:pic>
              <p:nvPicPr>
                <p:cNvPr id="6" name="Picture 7" descr="C:\Users\bernadettei\Documents\My Received Files\Regularly Used Ports.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86121" y="4522205"/>
                  <a:ext cx="3110751" cy="267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292917" y="6729018"/>
                  <a:ext cx="1065617" cy="411426"/>
                </a:xfrm>
                <a:prstGeom prst="rect">
                  <a:avLst/>
                </a:prstGeom>
                <a:noFill/>
              </p:spPr>
              <p:txBody>
                <a:bodyPr wrap="none" rtlCol="0">
                  <a:spAutoFit/>
                </a:bodyPr>
                <a:lstStyle/>
                <a:p>
                  <a:r>
                    <a:rPr lang="en-US" sz="1400" i="1" dirty="0" smtClean="0"/>
                    <a:t>Poison Ivy</a:t>
                  </a:r>
                  <a:endParaRPr lang="en-US" sz="1400" i="1" dirty="0"/>
                </a:p>
              </p:txBody>
            </p:sp>
          </p:grpSp>
        </p:grpSp>
        <p:sp>
          <p:nvSpPr>
            <p:cNvPr id="21" name="TextBox 20"/>
            <p:cNvSpPr txBox="1"/>
            <p:nvPr/>
          </p:nvSpPr>
          <p:spPr>
            <a:xfrm>
              <a:off x="247616" y="799429"/>
              <a:ext cx="1828184" cy="347124"/>
            </a:xfrm>
            <a:prstGeom prst="rect">
              <a:avLst/>
            </a:prstGeom>
            <a:noFill/>
          </p:spPr>
          <p:txBody>
            <a:bodyPr wrap="none" rtlCol="0">
              <a:spAutoFit/>
            </a:bodyPr>
            <a:lstStyle/>
            <a:p>
              <a:r>
                <a:rPr lang="zh-CN" altLang="en-US" sz="1400" b="1" dirty="0" smtClean="0">
                  <a:solidFill>
                    <a:srgbClr val="ED1C24"/>
                  </a:solidFill>
                  <a:latin typeface="微软雅黑" panose="020B0503020204020204" pitchFamily="34" charset="-122"/>
                  <a:ea typeface="微软雅黑" panose="020B0503020204020204" pitchFamily="34" charset="-122"/>
                  <a:cs typeface="Calibri"/>
                </a:rPr>
                <a:t>使用多种传输端口</a:t>
              </a:r>
              <a:endParaRPr lang="en-US" sz="1400" b="1" dirty="0">
                <a:solidFill>
                  <a:srgbClr val="ED1C24"/>
                </a:solidFill>
                <a:latin typeface="微软雅黑" panose="020B0503020204020204" pitchFamily="34" charset="-122"/>
                <a:ea typeface="微软雅黑" panose="020B0503020204020204" pitchFamily="34" charset="-122"/>
                <a:cs typeface="Calibri"/>
              </a:endParaRPr>
            </a:p>
          </p:txBody>
        </p:sp>
      </p:grpSp>
      <p:grpSp>
        <p:nvGrpSpPr>
          <p:cNvPr id="26" name="Group 25"/>
          <p:cNvGrpSpPr/>
          <p:nvPr/>
        </p:nvGrpSpPr>
        <p:grpSpPr>
          <a:xfrm>
            <a:off x="4206009" y="791631"/>
            <a:ext cx="4693974" cy="1464731"/>
            <a:chOff x="453870" y="3434172"/>
            <a:chExt cx="4693974" cy="1464731"/>
          </a:xfrm>
        </p:grpSpPr>
        <p:grpSp>
          <p:nvGrpSpPr>
            <p:cNvPr id="4" name="Group 3"/>
            <p:cNvGrpSpPr/>
            <p:nvPr/>
          </p:nvGrpSpPr>
          <p:grpSpPr>
            <a:xfrm>
              <a:off x="453870" y="3434172"/>
              <a:ext cx="4693974" cy="1464731"/>
              <a:chOff x="545031" y="3299964"/>
              <a:chExt cx="5178494" cy="1412168"/>
            </a:xfrm>
          </p:grpSpPr>
          <p:sp>
            <p:nvSpPr>
              <p:cNvPr id="7" name="Rounded Rectangle 6"/>
              <p:cNvSpPr/>
              <p:nvPr/>
            </p:nvSpPr>
            <p:spPr bwMode="auto">
              <a:xfrm>
                <a:off x="545031" y="3299964"/>
                <a:ext cx="5178494" cy="1412168"/>
              </a:xfrm>
              <a:prstGeom prst="roundRect">
                <a:avLst>
                  <a:gd name="adj" fmla="val 7280"/>
                </a:avLst>
              </a:prstGeom>
              <a:ln>
                <a:solidFill>
                  <a:schemeClr val="bg1">
                    <a:lumMod val="65000"/>
                  </a:schemeClr>
                </a:solidFill>
                <a:headEnd type="none" w="med" len="med"/>
                <a:tailEnd type="none" w="med" len="med"/>
              </a:ln>
              <a:effectLst>
                <a:outerShdw blurRad="50800" dist="38100" dir="5400000" algn="tl" rotWithShape="0">
                  <a:srgbClr val="000000">
                    <a:alpha val="43000"/>
                  </a:srgbClr>
                </a:outerShdw>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grpSp>
            <p:nvGrpSpPr>
              <p:cNvPr id="32" name="Group 31"/>
              <p:cNvGrpSpPr/>
              <p:nvPr/>
            </p:nvGrpSpPr>
            <p:grpSpPr>
              <a:xfrm>
                <a:off x="651267" y="3404637"/>
                <a:ext cx="4837070" cy="1268913"/>
                <a:chOff x="506855" y="3039438"/>
                <a:chExt cx="5337081" cy="1916480"/>
              </a:xfrm>
            </p:grpSpPr>
            <p:pic>
              <p:nvPicPr>
                <p:cNvPr id="9"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31968" y="3424591"/>
                  <a:ext cx="513566" cy="704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70768" y="3894555"/>
                  <a:ext cx="601019" cy="577655"/>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83761" y="3064781"/>
                  <a:ext cx="496709" cy="604628"/>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16367" y="3039438"/>
                  <a:ext cx="509821" cy="597239"/>
                </a:xfrm>
                <a:prstGeom prst="rect">
                  <a:avLst/>
                </a:prstGeom>
              </p:spPr>
            </p:pic>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89152" y="3378825"/>
                  <a:ext cx="516261" cy="529543"/>
                </a:xfrm>
                <a:prstGeom prst="rect">
                  <a:avLst/>
                </a:prstGeom>
              </p:spPr>
            </p:pic>
            <p:pic>
              <p:nvPicPr>
                <p:cNvPr id="15"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24166" y="4286701"/>
                  <a:ext cx="562493" cy="540624"/>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84995" y="3763651"/>
                  <a:ext cx="597531" cy="574302"/>
                </a:xfrm>
                <a:prstGeom prst="rect">
                  <a:avLst/>
                </a:prstGeom>
              </p:spPr>
            </p:pic>
            <p:pic>
              <p:nvPicPr>
                <p:cNvPr id="17" name="Picture 1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14461" y="4008098"/>
                  <a:ext cx="728459" cy="747198"/>
                </a:xfrm>
                <a:prstGeom prst="rect">
                  <a:avLst/>
                </a:prstGeom>
              </p:spPr>
            </p:pic>
            <p:sp>
              <p:nvSpPr>
                <p:cNvPr id="27" name="TextBox 26"/>
                <p:cNvSpPr txBox="1"/>
                <p:nvPr/>
              </p:nvSpPr>
              <p:spPr>
                <a:xfrm>
                  <a:off x="506855" y="4408613"/>
                  <a:ext cx="1996545" cy="448164"/>
                </a:xfrm>
                <a:prstGeom prst="rect">
                  <a:avLst/>
                </a:prstGeom>
                <a:noFill/>
              </p:spPr>
              <p:txBody>
                <a:bodyPr wrap="none" rtlCol="0">
                  <a:spAutoFit/>
                </a:bodyPr>
                <a:lstStyle/>
                <a:p>
                  <a:r>
                    <a:rPr lang="en-US" altLang="zh-CN" sz="1400" dirty="0" err="1">
                      <a:solidFill>
                        <a:schemeClr val="accent1">
                          <a:lumMod val="50000"/>
                        </a:schemeClr>
                      </a:solidFill>
                      <a:latin typeface="Arial" pitchFamily="34" charset="0"/>
                      <a:ea typeface="微软雅黑" pitchFamily="34" charset="-122"/>
                      <a:cs typeface="Arial" pitchFamily="34" charset="0"/>
                    </a:rPr>
                    <a:t>EvilGrab</a:t>
                  </a:r>
                  <a:r>
                    <a:rPr lang="en-US" altLang="zh-CN" sz="1400" dirty="0">
                      <a:solidFill>
                        <a:schemeClr val="accent1">
                          <a:lumMod val="50000"/>
                        </a:schemeClr>
                      </a:solidFill>
                      <a:latin typeface="Arial" pitchFamily="34" charset="0"/>
                      <a:ea typeface="微软雅黑" pitchFamily="34" charset="-122"/>
                      <a:cs typeface="Arial" pitchFamily="34" charset="0"/>
                    </a:rPr>
                    <a:t> </a:t>
                  </a:r>
                  <a:r>
                    <a:rPr lang="en-US" altLang="zh-CN" sz="1400" dirty="0" err="1">
                      <a:solidFill>
                        <a:schemeClr val="accent1">
                          <a:lumMod val="50000"/>
                        </a:schemeClr>
                      </a:solidFill>
                      <a:latin typeface="Arial" pitchFamily="34" charset="0"/>
                      <a:ea typeface="微软雅黑" pitchFamily="34" charset="-122"/>
                      <a:cs typeface="Arial" pitchFamily="34" charset="0"/>
                    </a:rPr>
                    <a:t>恶意软件</a:t>
                  </a:r>
                  <a:endParaRPr lang="en-US" altLang="zh-CN" sz="1400" dirty="0">
                    <a:solidFill>
                      <a:schemeClr val="accent1">
                        <a:lumMod val="50000"/>
                      </a:schemeClr>
                    </a:solidFill>
                    <a:latin typeface="Arial" pitchFamily="34" charset="0"/>
                    <a:ea typeface="微软雅黑" pitchFamily="34" charset="-122"/>
                    <a:cs typeface="Arial" pitchFamily="34" charset="0"/>
                  </a:endParaRPr>
                </a:p>
              </p:txBody>
            </p:sp>
            <p:pic>
              <p:nvPicPr>
                <p:cNvPr id="10" name="Picture 2"/>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280470" y="4183383"/>
                  <a:ext cx="563466" cy="77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5" name="TextBox 24"/>
            <p:cNvSpPr txBox="1"/>
            <p:nvPr/>
          </p:nvSpPr>
          <p:spPr>
            <a:xfrm>
              <a:off x="491481" y="3454932"/>
              <a:ext cx="1261884" cy="307777"/>
            </a:xfrm>
            <a:prstGeom prst="rect">
              <a:avLst/>
            </a:prstGeom>
            <a:noFill/>
          </p:spPr>
          <p:txBody>
            <a:bodyPr wrap="none" rtlCol="0">
              <a:spAutoFit/>
            </a:bodyPr>
            <a:lstStyle/>
            <a:p>
              <a:r>
                <a:rPr lang="zh-CN" altLang="en-US" sz="1400" b="1" dirty="0" smtClean="0">
                  <a:solidFill>
                    <a:srgbClr val="ED1C24"/>
                  </a:solidFill>
                  <a:latin typeface="微软雅黑" panose="020B0503020204020204" pitchFamily="34" charset="-122"/>
                  <a:ea typeface="微软雅黑" panose="020B0503020204020204" pitchFamily="34" charset="-122"/>
                  <a:cs typeface="Calibri"/>
                </a:rPr>
                <a:t>使用多种协议</a:t>
              </a:r>
              <a:endParaRPr lang="en-US" sz="1400" b="1" dirty="0">
                <a:solidFill>
                  <a:srgbClr val="ED1C24"/>
                </a:solidFill>
                <a:latin typeface="微软雅黑" panose="020B0503020204020204" pitchFamily="34" charset="-122"/>
                <a:ea typeface="微软雅黑" panose="020B0503020204020204" pitchFamily="34" charset="-122"/>
                <a:cs typeface="Calibri"/>
              </a:endParaRPr>
            </a:p>
          </p:txBody>
        </p:sp>
      </p:grpSp>
      <p:grpSp>
        <p:nvGrpSpPr>
          <p:cNvPr id="36" name="Group 35"/>
          <p:cNvGrpSpPr/>
          <p:nvPr/>
        </p:nvGrpSpPr>
        <p:grpSpPr>
          <a:xfrm>
            <a:off x="4211023" y="2492952"/>
            <a:ext cx="4688960" cy="2095980"/>
            <a:chOff x="4422694" y="2486254"/>
            <a:chExt cx="4688960" cy="2095980"/>
          </a:xfrm>
        </p:grpSpPr>
        <p:grpSp>
          <p:nvGrpSpPr>
            <p:cNvPr id="20" name="Group 19"/>
            <p:cNvGrpSpPr/>
            <p:nvPr/>
          </p:nvGrpSpPr>
          <p:grpSpPr>
            <a:xfrm>
              <a:off x="4422694" y="2486733"/>
              <a:ext cx="4688960" cy="2095501"/>
              <a:chOff x="4801128" y="2980066"/>
              <a:chExt cx="4331826" cy="1654518"/>
            </a:xfrm>
          </p:grpSpPr>
          <p:sp>
            <p:nvSpPr>
              <p:cNvPr id="30" name="Rounded Rectangle 29"/>
              <p:cNvSpPr/>
              <p:nvPr/>
            </p:nvSpPr>
            <p:spPr bwMode="auto">
              <a:xfrm>
                <a:off x="4801128" y="2980066"/>
                <a:ext cx="4331826" cy="1654518"/>
              </a:xfrm>
              <a:prstGeom prst="roundRect">
                <a:avLst>
                  <a:gd name="adj" fmla="val 6071"/>
                </a:avLst>
              </a:prstGeom>
              <a:solidFill>
                <a:srgbClr val="FFFFFF"/>
              </a:solidFill>
              <a:ln>
                <a:solidFill>
                  <a:srgbClr val="A6A6A6"/>
                </a:solidFill>
                <a:headEnd type="none" w="med" len="med"/>
                <a:tailEnd type="none" w="med" len="med"/>
              </a:ln>
              <a:effectLst>
                <a:outerShdw blurRad="50800" dist="38100" dir="5400000" algn="tl" rotWithShape="0">
                  <a:srgbClr val="000000">
                    <a:alpha val="43000"/>
                  </a:srgbClr>
                </a:outerShdw>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grpSp>
            <p:nvGrpSpPr>
              <p:cNvPr id="8" name="Group 7"/>
              <p:cNvGrpSpPr/>
              <p:nvPr/>
            </p:nvGrpSpPr>
            <p:grpSpPr>
              <a:xfrm>
                <a:off x="4837379" y="3047845"/>
                <a:ext cx="4255725" cy="1539844"/>
                <a:chOff x="4837379" y="3047845"/>
                <a:chExt cx="4255725" cy="1539844"/>
              </a:xfrm>
            </p:grpSpPr>
            <p:pic>
              <p:nvPicPr>
                <p:cNvPr id="18" name="Picture 1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229588" y="3457973"/>
                  <a:ext cx="1711519" cy="1119789"/>
                </a:xfrm>
                <a:prstGeom prst="rect">
                  <a:avLst/>
                </a:prstGeom>
              </p:spPr>
            </p:pic>
            <p:pic>
              <p:nvPicPr>
                <p:cNvPr id="23" name="Picture 22"/>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877175" y="3254149"/>
                  <a:ext cx="1411756" cy="836776"/>
                </a:xfrm>
                <a:prstGeom prst="rect">
                  <a:avLst/>
                </a:prstGeom>
              </p:spPr>
            </p:pic>
            <p:sp>
              <p:nvSpPr>
                <p:cNvPr id="29" name="TextBox 28"/>
                <p:cNvSpPr txBox="1"/>
                <p:nvPr/>
              </p:nvSpPr>
              <p:spPr>
                <a:xfrm>
                  <a:off x="4837379" y="4344682"/>
                  <a:ext cx="1392281" cy="243007"/>
                </a:xfrm>
                <a:prstGeom prst="rect">
                  <a:avLst/>
                </a:prstGeom>
                <a:noFill/>
              </p:spPr>
              <p:txBody>
                <a:bodyPr wrap="square" rtlCol="0">
                  <a:spAutoFit/>
                </a:bodyPr>
                <a:lstStyle/>
                <a:p>
                  <a:pPr algn="ctr"/>
                  <a:r>
                    <a:rPr lang="en-US" sz="1400" dirty="0">
                      <a:solidFill>
                        <a:srgbClr val="636466"/>
                      </a:solidFill>
                    </a:rPr>
                    <a:t>IXESHE </a:t>
                  </a:r>
                  <a:r>
                    <a:rPr lang="en-US" sz="1400" dirty="0" smtClean="0">
                      <a:solidFill>
                        <a:srgbClr val="636466"/>
                      </a:solidFill>
                    </a:rPr>
                    <a:t>MW</a:t>
                  </a:r>
                  <a:endParaRPr lang="en-US" sz="1400" dirty="0">
                    <a:solidFill>
                      <a:srgbClr val="636466"/>
                    </a:solidFill>
                    <a:latin typeface="Calibri"/>
                    <a:cs typeface="Calibri"/>
                  </a:endParaRPr>
                </a:p>
              </p:txBody>
            </p:sp>
            <p:pic>
              <p:nvPicPr>
                <p:cNvPr id="19" name="Picture 1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590658" y="3047845"/>
                  <a:ext cx="1502446" cy="1205249"/>
                </a:xfrm>
                <a:prstGeom prst="rect">
                  <a:avLst/>
                </a:prstGeom>
              </p:spPr>
            </p:pic>
          </p:grpSp>
        </p:grpSp>
        <p:sp>
          <p:nvSpPr>
            <p:cNvPr id="34" name="TextBox 33"/>
            <p:cNvSpPr txBox="1"/>
            <p:nvPr/>
          </p:nvSpPr>
          <p:spPr>
            <a:xfrm>
              <a:off x="4518657" y="2486254"/>
              <a:ext cx="1980029" cy="307777"/>
            </a:xfrm>
            <a:prstGeom prst="rect">
              <a:avLst/>
            </a:prstGeom>
            <a:noFill/>
          </p:spPr>
          <p:txBody>
            <a:bodyPr wrap="none" rtlCol="0">
              <a:spAutoFit/>
            </a:bodyPr>
            <a:lstStyle/>
            <a:p>
              <a:r>
                <a:rPr lang="zh-CN" altLang="en-US" sz="1400" b="1" dirty="0" smtClean="0">
                  <a:solidFill>
                    <a:srgbClr val="ED1C24"/>
                  </a:solidFill>
                  <a:latin typeface="微软雅黑" panose="020B0503020204020204" pitchFamily="34" charset="-122"/>
                  <a:ea typeface="微软雅黑" panose="020B0503020204020204" pitchFamily="34" charset="-122"/>
                  <a:cs typeface="Calibri"/>
                </a:rPr>
                <a:t>攻击随着时间不断演化</a:t>
              </a:r>
              <a:endParaRPr lang="en-US" sz="1400" b="1" dirty="0">
                <a:solidFill>
                  <a:srgbClr val="ED1C24"/>
                </a:solidFill>
                <a:latin typeface="微软雅黑" panose="020B0503020204020204" pitchFamily="34" charset="-122"/>
                <a:ea typeface="微软雅黑" panose="020B0503020204020204" pitchFamily="34" charset="-122"/>
                <a:cs typeface="Calibri"/>
              </a:endParaRPr>
            </a:p>
          </p:txBody>
        </p:sp>
      </p:grpSp>
      <p:sp>
        <p:nvSpPr>
          <p:cNvPr id="38" name="Footer Placeholder 2"/>
          <p:cNvSpPr txBox="1">
            <a:spLocks/>
          </p:cNvSpPr>
          <p:nvPr/>
        </p:nvSpPr>
        <p:spPr>
          <a:xfrm>
            <a:off x="2036310" y="4852528"/>
            <a:ext cx="5071381" cy="273844"/>
          </a:xfrm>
          <a:prstGeom prst="rect">
            <a:avLst/>
          </a:prstGeom>
        </p:spPr>
        <p:txBody>
          <a:bodyPr vert="horz" lIns="91440" tIns="45720" rIns="91440" bIns="45720" rtlCol="0" anchor="ctr"/>
          <a:lstStyle>
            <a:defPPr>
              <a:defRPr lang="en-US"/>
            </a:defPPr>
            <a:lvl1pPr marL="0" marR="0" indent="0" algn="l" defTabSz="457200" rtl="0" eaLnBrk="1" fontAlgn="auto" latinLnBrk="0" hangingPunct="1">
              <a:lnSpc>
                <a:spcPct val="100000"/>
              </a:lnSpc>
              <a:spcBef>
                <a:spcPts val="0"/>
              </a:spcBef>
              <a:spcAft>
                <a:spcPts val="0"/>
              </a:spcAft>
              <a:buClrTx/>
              <a:buSzTx/>
              <a:buFontTx/>
              <a:buNone/>
              <a:tabLst/>
              <a:defRPr sz="800" b="0" kern="1200">
                <a:solidFill>
                  <a:srgbClr val="BCBEC0"/>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dirty="0"/>
              <a:t>Confidential | Copyright 2014 Trend Micro Inc.</a:t>
            </a:r>
          </a:p>
        </p:txBody>
      </p:sp>
      <p:grpSp>
        <p:nvGrpSpPr>
          <p:cNvPr id="37" name="Group 36"/>
          <p:cNvGrpSpPr/>
          <p:nvPr/>
        </p:nvGrpSpPr>
        <p:grpSpPr>
          <a:xfrm>
            <a:off x="228596" y="804333"/>
            <a:ext cx="3649137" cy="1443566"/>
            <a:chOff x="245529" y="918635"/>
            <a:chExt cx="3649137" cy="1443566"/>
          </a:xfrm>
        </p:grpSpPr>
        <p:grpSp>
          <p:nvGrpSpPr>
            <p:cNvPr id="40" name="Group 39"/>
            <p:cNvGrpSpPr/>
            <p:nvPr/>
          </p:nvGrpSpPr>
          <p:grpSpPr>
            <a:xfrm>
              <a:off x="253999" y="918635"/>
              <a:ext cx="3640667" cy="1443566"/>
              <a:chOff x="4317999" y="508001"/>
              <a:chExt cx="3640667" cy="1443566"/>
            </a:xfrm>
          </p:grpSpPr>
          <p:sp>
            <p:nvSpPr>
              <p:cNvPr id="41" name="Rounded Rectangle 40"/>
              <p:cNvSpPr/>
              <p:nvPr/>
            </p:nvSpPr>
            <p:spPr>
              <a:xfrm>
                <a:off x="4317999" y="508001"/>
                <a:ext cx="3640667" cy="1443566"/>
              </a:xfrm>
              <a:prstGeom prst="roundRect">
                <a:avLst>
                  <a:gd name="adj" fmla="val 7429"/>
                </a:avLst>
              </a:prstGeom>
              <a:solidFill>
                <a:srgbClr val="FFFFFF"/>
              </a:solidFill>
              <a:ln w="19050" cmpd="sng">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2" name="Rectangle 41"/>
              <p:cNvSpPr/>
              <p:nvPr/>
            </p:nvSpPr>
            <p:spPr>
              <a:xfrm>
                <a:off x="4402667" y="788026"/>
                <a:ext cx="2277533" cy="861774"/>
              </a:xfrm>
              <a:prstGeom prst="rect">
                <a:avLst/>
              </a:prstGeom>
            </p:spPr>
            <p:txBody>
              <a:bodyPr wrap="square">
                <a:spAutoFit/>
              </a:bodyPr>
              <a:lstStyle/>
              <a:p>
                <a:r>
                  <a:rPr lang="en-US" sz="3200" dirty="0">
                    <a:solidFill>
                      <a:srgbClr val="FF0000"/>
                    </a:solidFill>
                    <a:latin typeface="+mn-lt"/>
                    <a:cs typeface="Arial"/>
                  </a:rPr>
                  <a:t>91% </a:t>
                </a:r>
                <a:r>
                  <a:rPr lang="zh-CN" altLang="en-US" dirty="0">
                    <a:solidFill>
                      <a:schemeClr val="accent1">
                        <a:lumMod val="50000"/>
                      </a:schemeClr>
                    </a:solidFill>
                    <a:cs typeface="Arial"/>
                  </a:rPr>
                  <a:t>针</a:t>
                </a:r>
                <a:r>
                  <a:rPr lang="zh-CN" altLang="en-US" dirty="0" smtClean="0">
                    <a:solidFill>
                      <a:schemeClr val="accent1">
                        <a:lumMod val="50000"/>
                      </a:schemeClr>
                    </a:solidFill>
                    <a:cs typeface="Arial"/>
                  </a:rPr>
                  <a:t>对性攻击开始于钓鱼邮件</a:t>
                </a:r>
                <a:endParaRPr lang="en-US" sz="1600" b="0" dirty="0">
                  <a:latin typeface="+mn-lt"/>
                </a:endParaRPr>
              </a:p>
            </p:txBody>
          </p:sp>
          <p:pic>
            <p:nvPicPr>
              <p:cNvPr id="43" name="Picture 42"/>
              <p:cNvPicPr>
                <a:picLocks noChangeAspect="1"/>
              </p:cNvPicPr>
              <p:nvPr/>
            </p:nvPicPr>
            <p:blipFill>
              <a:blip r:embed="rId17"/>
              <a:stretch>
                <a:fillRect/>
              </a:stretch>
            </p:blipFill>
            <p:spPr>
              <a:xfrm>
                <a:off x="6654799" y="817035"/>
                <a:ext cx="965200" cy="965200"/>
              </a:xfrm>
              <a:prstGeom prst="rect">
                <a:avLst/>
              </a:prstGeom>
              <a:ln>
                <a:noFill/>
                <a:headEnd type="none" w="med" len="med"/>
                <a:tailEnd type="none" w="med" len="med"/>
              </a:ln>
            </p:spPr>
          </p:pic>
        </p:grpSp>
        <p:sp>
          <p:nvSpPr>
            <p:cNvPr id="3" name="TextBox 2"/>
            <p:cNvSpPr txBox="1"/>
            <p:nvPr/>
          </p:nvSpPr>
          <p:spPr>
            <a:xfrm>
              <a:off x="245529" y="939799"/>
              <a:ext cx="1709122" cy="307777"/>
            </a:xfrm>
            <a:prstGeom prst="rect">
              <a:avLst/>
            </a:prstGeom>
            <a:noFill/>
          </p:spPr>
          <p:txBody>
            <a:bodyPr wrap="none" rtlCol="0">
              <a:spAutoFit/>
            </a:bodyPr>
            <a:lstStyle/>
            <a:p>
              <a:r>
                <a:rPr lang="zh-CN" altLang="en-US" sz="1400" b="1" dirty="0" smtClean="0">
                  <a:solidFill>
                    <a:srgbClr val="ED1C24"/>
                  </a:solidFill>
                  <a:latin typeface="微软雅黑" panose="020B0503020204020204" pitchFamily="34" charset="-122"/>
                  <a:ea typeface="微软雅黑" panose="020B0503020204020204" pitchFamily="34" charset="-122"/>
                  <a:cs typeface="Calibri"/>
                </a:rPr>
                <a:t>攻击的最弱一点</a:t>
              </a:r>
              <a:r>
                <a:rPr lang="en-US" sz="1400" b="1" dirty="0" smtClean="0">
                  <a:solidFill>
                    <a:srgbClr val="ED1C24"/>
                  </a:solidFill>
                  <a:latin typeface="微软雅黑" panose="020B0503020204020204" pitchFamily="34" charset="-122"/>
                  <a:ea typeface="微软雅黑" panose="020B0503020204020204" pitchFamily="34" charset="-122"/>
                  <a:cs typeface="Calibri"/>
                </a:rPr>
                <a:t>: </a:t>
              </a:r>
              <a:r>
                <a:rPr lang="zh-CN" altLang="en-US" sz="1400" b="1" dirty="0" smtClean="0">
                  <a:solidFill>
                    <a:srgbClr val="ED1C24"/>
                  </a:solidFill>
                  <a:latin typeface="微软雅黑" panose="020B0503020204020204" pitchFamily="34" charset="-122"/>
                  <a:ea typeface="微软雅黑" panose="020B0503020204020204" pitchFamily="34" charset="-122"/>
                  <a:cs typeface="Calibri"/>
                </a:rPr>
                <a:t>人</a:t>
              </a:r>
              <a:endParaRPr lang="en-US" sz="1400" b="1" dirty="0">
                <a:solidFill>
                  <a:srgbClr val="ED1C24"/>
                </a:solidFill>
                <a:latin typeface="微软雅黑" panose="020B0503020204020204" pitchFamily="34" charset="-122"/>
                <a:ea typeface="微软雅黑" panose="020B0503020204020204" pitchFamily="34" charset="-122"/>
                <a:cs typeface="Calibri"/>
              </a:endParaRPr>
            </a:p>
          </p:txBody>
        </p:sp>
      </p:grpSp>
    </p:spTree>
    <p:extLst>
      <p:ext uri="{BB962C8B-B14F-4D97-AF65-F5344CB8AC3E}">
        <p14:creationId xmlns:p14="http://schemas.microsoft.com/office/powerpoint/2010/main" val="16250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77406" y="1665738"/>
            <a:ext cx="7186805" cy="2460866"/>
            <a:chOff x="677406" y="1801202"/>
            <a:chExt cx="7186805" cy="2460866"/>
          </a:xfrm>
        </p:grpSpPr>
        <p:pic>
          <p:nvPicPr>
            <p:cNvPr id="75"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41967" y="2151118"/>
              <a:ext cx="5409855" cy="1769093"/>
            </a:xfrm>
            <a:prstGeom prst="rect">
              <a:avLst/>
            </a:prstGeom>
            <a:noFill/>
            <a:ln>
              <a:noFill/>
            </a:ln>
            <a:effectLst/>
            <a:extLst/>
          </p:spPr>
        </p:pic>
        <p:grpSp>
          <p:nvGrpSpPr>
            <p:cNvPr id="76" name="Group 31"/>
            <p:cNvGrpSpPr/>
            <p:nvPr/>
          </p:nvGrpSpPr>
          <p:grpSpPr>
            <a:xfrm>
              <a:off x="2042709" y="1801202"/>
              <a:ext cx="5821502" cy="2119009"/>
              <a:chOff x="1333500" y="566136"/>
              <a:chExt cx="6913095" cy="3281964"/>
            </a:xfrm>
          </p:grpSpPr>
          <p:cxnSp>
            <p:nvCxnSpPr>
              <p:cNvPr id="85" name="Straight Arrow Connector 8"/>
              <p:cNvCxnSpPr/>
              <p:nvPr/>
            </p:nvCxnSpPr>
            <p:spPr bwMode="auto">
              <a:xfrm flipV="1">
                <a:off x="1333500" y="566136"/>
                <a:ext cx="0" cy="3281964"/>
              </a:xfrm>
              <a:prstGeom prst="straightConnector1">
                <a:avLst/>
              </a:prstGeom>
              <a:ln w="19050">
                <a:solidFill>
                  <a:schemeClr val="bg1">
                    <a:lumMod val="50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86" name="Straight Arrow Connector 21"/>
              <p:cNvCxnSpPr/>
              <p:nvPr/>
            </p:nvCxnSpPr>
            <p:spPr bwMode="auto">
              <a:xfrm>
                <a:off x="1333500" y="3848100"/>
                <a:ext cx="6913095" cy="0"/>
              </a:xfrm>
              <a:prstGeom prst="straightConnector1">
                <a:avLst/>
              </a:prstGeom>
              <a:ln w="19050">
                <a:solidFill>
                  <a:schemeClr val="bg1">
                    <a:lumMod val="50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sp>
          <p:nvSpPr>
            <p:cNvPr id="77" name="TextBox 32"/>
            <p:cNvSpPr txBox="1"/>
            <p:nvPr/>
          </p:nvSpPr>
          <p:spPr>
            <a:xfrm>
              <a:off x="677406" y="1905226"/>
              <a:ext cx="877163" cy="369332"/>
            </a:xfrm>
            <a:prstGeom prst="rect">
              <a:avLst/>
            </a:prstGeom>
            <a:noFill/>
          </p:spPr>
          <p:txBody>
            <a:bodyPr wrap="none" rtlCol="0">
              <a:spAutoFit/>
            </a:bodyPr>
            <a:lstStyle/>
            <a:p>
              <a:pPr algn="l" defTabSz="813816">
                <a:buNone/>
              </a:pPr>
              <a:r>
                <a:rPr lang="en-US" altLang="zh-TW" sz="1800" b="1" i="0" dirty="0" err="1">
                  <a:solidFill>
                    <a:srgbClr val="000000"/>
                  </a:solidFill>
                  <a:latin typeface="Arial" pitchFamily="34" charset="0"/>
                  <a:ea typeface="微软雅黑" pitchFamily="34" charset="-122"/>
                  <a:cs typeface="Arial" pitchFamily="34" charset="0"/>
                </a:rPr>
                <a:t>普遍性</a:t>
              </a:r>
              <a:endParaRPr lang="en-US" altLang="zh-TW" sz="1800" b="1" i="0" dirty="0">
                <a:solidFill>
                  <a:srgbClr val="000000"/>
                </a:solidFill>
                <a:latin typeface="Arial" pitchFamily="34" charset="0"/>
                <a:ea typeface="微软雅黑" pitchFamily="34" charset="-122"/>
                <a:cs typeface="Arial" pitchFamily="34" charset="0"/>
              </a:endParaRPr>
            </a:p>
          </p:txBody>
        </p:sp>
        <p:sp>
          <p:nvSpPr>
            <p:cNvPr id="78" name="TextBox 33"/>
            <p:cNvSpPr txBox="1"/>
            <p:nvPr/>
          </p:nvSpPr>
          <p:spPr>
            <a:xfrm>
              <a:off x="7081499" y="3892736"/>
              <a:ext cx="646331" cy="369332"/>
            </a:xfrm>
            <a:prstGeom prst="rect">
              <a:avLst/>
            </a:prstGeom>
            <a:noFill/>
          </p:spPr>
          <p:txBody>
            <a:bodyPr wrap="none" rtlCol="0">
              <a:spAutoFit/>
            </a:bodyPr>
            <a:lstStyle/>
            <a:p>
              <a:pPr algn="l" defTabSz="813816">
                <a:buNone/>
              </a:pPr>
              <a:r>
                <a:rPr lang="en-US" altLang="zh-TW" sz="1800" b="1" i="0">
                  <a:solidFill>
                    <a:srgbClr val="000000"/>
                  </a:solidFill>
                  <a:latin typeface="Arial" pitchFamily="34" charset="0"/>
                  <a:ea typeface="微软雅黑" pitchFamily="34" charset="-122"/>
                  <a:cs typeface="Arial" pitchFamily="34" charset="0"/>
                </a:rPr>
                <a:t>实体</a:t>
              </a:r>
            </a:p>
          </p:txBody>
        </p:sp>
        <p:sp>
          <p:nvSpPr>
            <p:cNvPr id="79" name="TextBox 41"/>
            <p:cNvSpPr txBox="1"/>
            <p:nvPr/>
          </p:nvSpPr>
          <p:spPr>
            <a:xfrm>
              <a:off x="2912979" y="2099884"/>
              <a:ext cx="1678665" cy="369332"/>
            </a:xfrm>
            <a:prstGeom prst="rect">
              <a:avLst/>
            </a:prstGeom>
            <a:noFill/>
          </p:spPr>
          <p:txBody>
            <a:bodyPr wrap="none" rtlCol="0">
              <a:spAutoFit/>
            </a:bodyPr>
            <a:lstStyle/>
            <a:p>
              <a:pPr algn="l" defTabSz="813816">
                <a:buNone/>
              </a:pPr>
              <a:r>
                <a:rPr lang="en-US" altLang="zh-TW" sz="1800" b="1" i="0" dirty="0" err="1">
                  <a:solidFill>
                    <a:srgbClr val="0000FF"/>
                  </a:solidFill>
                  <a:latin typeface="Arial" pitchFamily="34" charset="0"/>
                  <a:ea typeface="微软雅黑" pitchFamily="34" charset="-122"/>
                  <a:cs typeface="Arial" pitchFamily="34" charset="0"/>
                </a:rPr>
                <a:t>已知良好</a:t>
              </a:r>
              <a:r>
                <a:rPr lang="en-US" altLang="zh-TW" sz="1800" b="1" i="0" dirty="0">
                  <a:solidFill>
                    <a:srgbClr val="0000FF"/>
                  </a:solidFill>
                  <a:latin typeface="微软雅黑" pitchFamily="34" charset="-122"/>
                  <a:ea typeface="微软雅黑" pitchFamily="34" charset="-122"/>
                  <a:cs typeface="Arial" pitchFamily="34" charset="0"/>
                </a:rPr>
                <a:t>/</a:t>
              </a:r>
              <a:r>
                <a:rPr lang="en-US" altLang="zh-TW" sz="1800" b="1" i="0" dirty="0" err="1">
                  <a:solidFill>
                    <a:srgbClr val="0000FF"/>
                  </a:solidFill>
                  <a:latin typeface="Arial" pitchFamily="34" charset="0"/>
                  <a:ea typeface="微软雅黑" pitchFamily="34" charset="-122"/>
                  <a:cs typeface="Arial" pitchFamily="34" charset="0"/>
                </a:rPr>
                <a:t>有害</a:t>
              </a:r>
              <a:endParaRPr lang="en-US" altLang="zh-TW" sz="1800" b="1" i="0" dirty="0">
                <a:solidFill>
                  <a:srgbClr val="0000FF"/>
                </a:solidFill>
                <a:latin typeface="Arial" pitchFamily="34" charset="0"/>
                <a:ea typeface="微软雅黑" pitchFamily="34" charset="-122"/>
                <a:cs typeface="Arial" pitchFamily="34" charset="0"/>
              </a:endParaRPr>
            </a:p>
          </p:txBody>
        </p:sp>
        <p:sp>
          <p:nvSpPr>
            <p:cNvPr id="80" name="TextBox 44"/>
            <p:cNvSpPr txBox="1"/>
            <p:nvPr/>
          </p:nvSpPr>
          <p:spPr>
            <a:xfrm>
              <a:off x="3421067" y="2417999"/>
              <a:ext cx="1800493" cy="369332"/>
            </a:xfrm>
            <a:prstGeom prst="rect">
              <a:avLst/>
            </a:prstGeom>
            <a:noFill/>
          </p:spPr>
          <p:txBody>
            <a:bodyPr wrap="none" rtlCol="0">
              <a:spAutoFit/>
            </a:bodyPr>
            <a:lstStyle/>
            <a:p>
              <a:pPr algn="l" defTabSz="813816">
                <a:buNone/>
              </a:pPr>
              <a:r>
                <a:rPr lang="en-US" altLang="zh-TW" sz="1800" b="1" i="0">
                  <a:solidFill>
                    <a:srgbClr val="008000"/>
                  </a:solidFill>
                  <a:latin typeface="Arial" pitchFamily="34" charset="0"/>
                  <a:ea typeface="微软雅黑" pitchFamily="34" charset="-122"/>
                  <a:cs typeface="Arial" pitchFamily="34" charset="0"/>
                </a:rPr>
                <a:t>传统启发性检测</a:t>
              </a:r>
            </a:p>
          </p:txBody>
        </p:sp>
        <p:sp>
          <p:nvSpPr>
            <p:cNvPr id="81" name="TextBox 48"/>
            <p:cNvSpPr txBox="1"/>
            <p:nvPr/>
          </p:nvSpPr>
          <p:spPr>
            <a:xfrm>
              <a:off x="4864850" y="2927151"/>
              <a:ext cx="1326004" cy="369332"/>
            </a:xfrm>
            <a:prstGeom prst="rect">
              <a:avLst/>
            </a:prstGeom>
            <a:noFill/>
          </p:spPr>
          <p:txBody>
            <a:bodyPr wrap="none" rtlCol="0">
              <a:spAutoFit/>
            </a:bodyPr>
            <a:lstStyle/>
            <a:p>
              <a:pPr algn="l" defTabSz="813816">
                <a:buNone/>
              </a:pPr>
              <a:r>
                <a:rPr lang="en-US" altLang="zh-TW" sz="1800" b="1" i="0">
                  <a:solidFill>
                    <a:srgbClr val="FF6600"/>
                  </a:solidFill>
                  <a:latin typeface="Arial" pitchFamily="34" charset="0"/>
                  <a:ea typeface="微软雅黑" pitchFamily="34" charset="-122"/>
                  <a:cs typeface="Arial" pitchFamily="34" charset="0"/>
                </a:rPr>
                <a:t>未知 (90%)</a:t>
              </a:r>
            </a:p>
          </p:txBody>
        </p:sp>
        <p:cxnSp>
          <p:nvCxnSpPr>
            <p:cNvPr id="82" name="直線接點 31"/>
            <p:cNvCxnSpPr/>
            <p:nvPr/>
          </p:nvCxnSpPr>
          <p:spPr bwMode="auto">
            <a:xfrm>
              <a:off x="3642102" y="3155584"/>
              <a:ext cx="1180376" cy="0"/>
            </a:xfrm>
            <a:prstGeom prst="line">
              <a:avLst/>
            </a:prstGeom>
            <a:solidFill>
              <a:schemeClr val="bg1"/>
            </a:solidFill>
            <a:ln w="6350" cap="flat" cmpd="sng" algn="ctr">
              <a:solidFill>
                <a:srgbClr val="D25814"/>
              </a:solidFill>
              <a:prstDash val="solid"/>
              <a:round/>
              <a:headEnd type="none" w="med" len="med"/>
              <a:tailEnd type="none" w="med" len="med"/>
            </a:ln>
            <a:effectLst/>
          </p:spPr>
        </p:cxnSp>
        <p:cxnSp>
          <p:nvCxnSpPr>
            <p:cNvPr id="83" name="直線接點 36"/>
            <p:cNvCxnSpPr/>
            <p:nvPr/>
          </p:nvCxnSpPr>
          <p:spPr bwMode="auto">
            <a:xfrm>
              <a:off x="2632502" y="2590483"/>
              <a:ext cx="675099" cy="0"/>
            </a:xfrm>
            <a:prstGeom prst="line">
              <a:avLst/>
            </a:prstGeom>
            <a:solidFill>
              <a:schemeClr val="bg1"/>
            </a:solidFill>
            <a:ln w="6350" cap="flat" cmpd="sng" algn="ctr">
              <a:solidFill>
                <a:srgbClr val="008000"/>
              </a:solidFill>
              <a:prstDash val="solid"/>
              <a:round/>
              <a:headEnd type="none" w="med" len="med"/>
              <a:tailEnd type="none" w="med" len="med"/>
            </a:ln>
            <a:effectLst/>
          </p:spPr>
        </p:cxnSp>
        <p:cxnSp>
          <p:nvCxnSpPr>
            <p:cNvPr id="84" name="直線接點 38"/>
            <p:cNvCxnSpPr/>
            <p:nvPr/>
          </p:nvCxnSpPr>
          <p:spPr bwMode="auto">
            <a:xfrm>
              <a:off x="2209075" y="2344041"/>
              <a:ext cx="675099" cy="0"/>
            </a:xfrm>
            <a:prstGeom prst="line">
              <a:avLst/>
            </a:prstGeom>
            <a:solidFill>
              <a:schemeClr val="bg1"/>
            </a:solidFill>
            <a:ln w="6350" cap="flat" cmpd="sng" algn="ctr">
              <a:solidFill>
                <a:srgbClr val="0000FF"/>
              </a:solidFill>
              <a:prstDash val="solid"/>
              <a:round/>
              <a:headEnd type="none" w="med" len="med"/>
              <a:tailEnd type="none" w="med" len="med"/>
            </a:ln>
            <a:effectLst/>
          </p:spPr>
        </p:cxnSp>
      </p:grpSp>
      <p:sp>
        <p:nvSpPr>
          <p:cNvPr id="3" name="Rectangular Callout 2"/>
          <p:cNvSpPr/>
          <p:nvPr/>
        </p:nvSpPr>
        <p:spPr>
          <a:xfrm>
            <a:off x="5847907" y="536992"/>
            <a:ext cx="3050118" cy="1671585"/>
          </a:xfrm>
          <a:prstGeom prst="wedgeRectCallout">
            <a:avLst>
              <a:gd name="adj1" fmla="val -38819"/>
              <a:gd name="adj2" fmla="val 62500"/>
            </a:avLst>
          </a:prstGeom>
          <a:solidFill>
            <a:schemeClr val="bg1"/>
          </a:solidFill>
          <a:ln w="38100" cmpd="sng">
            <a:solidFill>
              <a:srgbClr val="497EAF"/>
            </a:solidFill>
          </a:ln>
        </p:spPr>
        <p:style>
          <a:lnRef idx="1">
            <a:schemeClr val="accent1"/>
          </a:lnRef>
          <a:fillRef idx="3">
            <a:schemeClr val="accent1"/>
          </a:fillRef>
          <a:effectRef idx="2">
            <a:schemeClr val="accent1"/>
          </a:effectRef>
          <a:fontRef idx="minor">
            <a:schemeClr val="lt1"/>
          </a:fontRef>
        </p:style>
        <p:txBody>
          <a:bodyPr rtlCol="0" anchor="ctr"/>
          <a:lstStyle/>
          <a:p>
            <a:pPr marL="182880" indent="-182880" algn="l" defTabSz="457200">
              <a:buClr>
                <a:srgbClr val="FF6600"/>
              </a:buClr>
              <a:buFont typeface="Arial"/>
              <a:buChar char="•"/>
            </a:pPr>
            <a:r>
              <a:rPr lang="en-US" sz="1800" b="1" i="0">
                <a:solidFill>
                  <a:srgbClr val="FF6600"/>
                </a:solidFill>
                <a:latin typeface="Arial" pitchFamily="34" charset="0"/>
                <a:ea typeface="微软雅黑" pitchFamily="34" charset="-122"/>
                <a:cs typeface="Arial" pitchFamily="34" charset="0"/>
              </a:rPr>
              <a:t>使用加壳软件</a:t>
            </a:r>
          </a:p>
          <a:p>
            <a:pPr marL="182880" indent="-182880" algn="l" defTabSz="457200">
              <a:buClr>
                <a:srgbClr val="FF6600"/>
              </a:buClr>
              <a:buFont typeface="Arial"/>
              <a:buChar char="•"/>
            </a:pPr>
            <a:r>
              <a:rPr lang="en-US" sz="1800" b="1" i="0">
                <a:solidFill>
                  <a:srgbClr val="FF6600"/>
                </a:solidFill>
                <a:latin typeface="Arial" pitchFamily="34" charset="0"/>
                <a:ea typeface="微软雅黑" pitchFamily="34" charset="-122"/>
                <a:cs typeface="Arial" pitchFamily="34" charset="0"/>
              </a:rPr>
              <a:t>一次性域</a:t>
            </a:r>
          </a:p>
          <a:p>
            <a:pPr marL="182880" indent="-182880" algn="l" defTabSz="457200">
              <a:buClr>
                <a:srgbClr val="FF6600"/>
              </a:buClr>
              <a:buFont typeface="Arial"/>
              <a:buChar char="•"/>
            </a:pPr>
            <a:r>
              <a:rPr lang="en-US" sz="1800" b="1" i="0">
                <a:solidFill>
                  <a:srgbClr val="FF6600"/>
                </a:solidFill>
                <a:latin typeface="Arial" pitchFamily="34" charset="0"/>
                <a:ea typeface="微软雅黑" pitchFamily="34" charset="-122"/>
                <a:cs typeface="Arial" pitchFamily="34" charset="0"/>
              </a:rPr>
              <a:t>鱼叉式网络钓鱼</a:t>
            </a:r>
          </a:p>
          <a:p>
            <a:pPr marL="182880" indent="-182880" algn="l" defTabSz="457200">
              <a:buClr>
                <a:srgbClr val="FF6600"/>
              </a:buClr>
              <a:buFont typeface="Arial"/>
              <a:buChar char="•"/>
            </a:pPr>
            <a:r>
              <a:rPr lang="en-US" sz="1800" b="1" i="0">
                <a:solidFill>
                  <a:srgbClr val="FF6600"/>
                </a:solidFill>
                <a:latin typeface="Arial" pitchFamily="34" charset="0"/>
                <a:ea typeface="微软雅黑" pitchFamily="34" charset="-122"/>
                <a:cs typeface="Arial" pitchFamily="34" charset="0"/>
              </a:rPr>
              <a:t>针对性攻击</a:t>
            </a:r>
          </a:p>
        </p:txBody>
      </p:sp>
      <p:sp>
        <p:nvSpPr>
          <p:cNvPr id="91" name="Title 14"/>
          <p:cNvSpPr>
            <a:spLocks noGrp="1"/>
          </p:cNvSpPr>
          <p:nvPr>
            <p:ph type="title"/>
          </p:nvPr>
        </p:nvSpPr>
        <p:spPr>
          <a:xfrm>
            <a:off x="96300" y="21974"/>
            <a:ext cx="8568267" cy="1051005"/>
          </a:xfrm>
        </p:spPr>
        <p:txBody>
          <a:bodyPr vert="horz" lIns="91440" tIns="45720" rIns="91440" bIns="45720" rtlCol="0" anchor="ctr">
            <a:noAutofit/>
          </a:bodyPr>
          <a:lstStyle/>
          <a:p>
            <a:pPr algn="l" defTabSz="457200">
              <a:spcBef>
                <a:spcPts val="0"/>
              </a:spcBef>
              <a:buNone/>
            </a:pPr>
            <a:r>
              <a:rPr lang="en-US" altLang="zh-TW" sz="3200" b="1" i="0" dirty="0" err="1">
                <a:solidFill>
                  <a:srgbClr val="FF0000"/>
                </a:solidFill>
                <a:latin typeface="Arial" pitchFamily="34" charset="0"/>
                <a:ea typeface="微软雅黑" pitchFamily="34" charset="-122"/>
                <a:cs typeface="Arial" pitchFamily="34" charset="0"/>
              </a:rPr>
              <a:t>长尾问题</a:t>
            </a:r>
            <a:endParaRPr lang="en-US" altLang="zh-TW" sz="3200" b="1" i="0" dirty="0">
              <a:solidFill>
                <a:srgbClr val="FF0000"/>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2663377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5400000">
                                      <p:cBhvr>
                                        <p:cTn id="22" dur="2000" fill="hold"/>
                                        <p:tgtEl>
                                          <p:spTgt spid="4"/>
                                        </p:tgtEl>
                                        <p:attrNameLst>
                                          <p:attrName>r</p:attrName>
                                        </p:attrNameLst>
                                      </p:cBhvr>
                                    </p:animRot>
                                  </p:childTnLst>
                                </p:cTn>
                              </p:par>
                              <p:par>
                                <p:cTn id="23" presetID="6" presetClass="emph" presetSubtype="0" fill="hold" nodeType="withEffect">
                                  <p:stCondLst>
                                    <p:cond delay="0"/>
                                  </p:stCondLst>
                                  <p:childTnLst>
                                    <p:animScale>
                                      <p:cBhvr>
                                        <p:cTn id="24" dur="2000" fill="hold"/>
                                        <p:tgtEl>
                                          <p:spTgt spid="4"/>
                                        </p:tgtEl>
                                      </p:cBhvr>
                                      <p:by x="50000" y="50000"/>
                                    </p:animScale>
                                  </p:childTnLst>
                                </p:cTn>
                              </p:par>
                              <p:par>
                                <p:cTn id="25" presetID="0" presetClass="path" presetSubtype="0" accel="50000" decel="50000" fill="hold" nodeType="withEffect">
                                  <p:stCondLst>
                                    <p:cond delay="0"/>
                                  </p:stCondLst>
                                  <p:childTnLst>
                                    <p:animMotion origin="layout" path="M -2.77778E-6 -2.18316E-6 L 0.36997 -0.06537 " pathEditMode="relative" rAng="0" ptsTypes="AA">
                                      <p:cBhvr>
                                        <p:cTn id="26" dur="2000" fill="hold"/>
                                        <p:tgtEl>
                                          <p:spTgt spid="4"/>
                                        </p:tgtEl>
                                        <p:attrNameLst>
                                          <p:attrName>ppt_x</p:attrName>
                                          <p:attrName>ppt_y</p:attrName>
                                        </p:attrNameLst>
                                      </p:cBhvr>
                                      <p:rCtr x="18490" y="-3269"/>
                                    </p:animMotion>
                                  </p:childTnLst>
                                </p:cTn>
                              </p:par>
                              <p:par>
                                <p:cTn id="27" presetID="10" presetClass="exit" presetSubtype="0" fill="hold" grpId="1" nodeType="with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4"/>
          <p:cNvSpPr>
            <a:spLocks noGrp="1"/>
          </p:cNvSpPr>
          <p:nvPr>
            <p:ph type="title"/>
          </p:nvPr>
        </p:nvSpPr>
        <p:spPr>
          <a:xfrm>
            <a:off x="372525" y="0"/>
            <a:ext cx="8568267" cy="1051005"/>
          </a:xfrm>
        </p:spPr>
        <p:txBody>
          <a:bodyPr vert="horz" lIns="91440" tIns="45720" rIns="91440" bIns="45720" rtlCol="0" anchor="ctr">
            <a:noAutofit/>
          </a:bodyPr>
          <a:lstStyle/>
          <a:p>
            <a:pPr algn="l" defTabSz="457200">
              <a:spcBef>
                <a:spcPts val="0"/>
              </a:spcBef>
              <a:buNone/>
            </a:pPr>
            <a:r>
              <a:rPr lang="en-US" altLang="zh-TW" sz="3200" b="1" i="0" dirty="0" err="1">
                <a:solidFill>
                  <a:srgbClr val="FF0000"/>
                </a:solidFill>
                <a:latin typeface="Arial" pitchFamily="34" charset="0"/>
                <a:ea typeface="微软雅黑" pitchFamily="34" charset="-122"/>
                <a:cs typeface="Arial" pitchFamily="34" charset="0"/>
              </a:rPr>
              <a:t>长尾问题</a:t>
            </a:r>
            <a:endParaRPr lang="en-US" altLang="zh-TW" sz="3200" b="1" i="0" dirty="0">
              <a:solidFill>
                <a:srgbClr val="FF0000"/>
              </a:solidFill>
              <a:latin typeface="Arial" pitchFamily="34" charset="0"/>
              <a:ea typeface="微软雅黑" pitchFamily="34" charset="-122"/>
              <a:cs typeface="Arial" pitchFamily="34" charset="0"/>
            </a:endParaRPr>
          </a:p>
        </p:txBody>
      </p:sp>
      <p:grpSp>
        <p:nvGrpSpPr>
          <p:cNvPr id="4" name="Group 3"/>
          <p:cNvGrpSpPr/>
          <p:nvPr/>
        </p:nvGrpSpPr>
        <p:grpSpPr>
          <a:xfrm rot="5400000">
            <a:off x="5963815" y="1892440"/>
            <a:ext cx="3588698" cy="1281515"/>
            <a:chOff x="922461" y="1801202"/>
            <a:chExt cx="7005054" cy="2501490"/>
          </a:xfrm>
        </p:grpSpPr>
        <p:pic>
          <p:nvPicPr>
            <p:cNvPr id="75"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41967" y="2151118"/>
              <a:ext cx="5409855" cy="1769093"/>
            </a:xfrm>
            <a:prstGeom prst="rect">
              <a:avLst/>
            </a:prstGeom>
            <a:noFill/>
            <a:ln>
              <a:noFill/>
            </a:ln>
            <a:effectLst/>
            <a:extLst/>
          </p:spPr>
        </p:pic>
        <p:grpSp>
          <p:nvGrpSpPr>
            <p:cNvPr id="76" name="Group 31"/>
            <p:cNvGrpSpPr/>
            <p:nvPr/>
          </p:nvGrpSpPr>
          <p:grpSpPr>
            <a:xfrm>
              <a:off x="2042709" y="1801202"/>
              <a:ext cx="5821502" cy="2119009"/>
              <a:chOff x="1333500" y="566136"/>
              <a:chExt cx="6913095" cy="3281964"/>
            </a:xfrm>
          </p:grpSpPr>
          <p:cxnSp>
            <p:nvCxnSpPr>
              <p:cNvPr id="85" name="Straight Arrow Connector 8"/>
              <p:cNvCxnSpPr/>
              <p:nvPr/>
            </p:nvCxnSpPr>
            <p:spPr bwMode="auto">
              <a:xfrm flipV="1">
                <a:off x="1333500" y="566136"/>
                <a:ext cx="0" cy="3281964"/>
              </a:xfrm>
              <a:prstGeom prst="straightConnector1">
                <a:avLst/>
              </a:prstGeom>
              <a:ln w="9525" cmpd="sng">
                <a:solidFill>
                  <a:schemeClr val="bg1">
                    <a:lumMod val="50000"/>
                  </a:schemeClr>
                </a:solidFill>
                <a:headEnd type="none" w="med" len="med"/>
                <a:tailEnd type="arrow" w="sm" len="sm"/>
              </a:ln>
              <a:effectLst/>
            </p:spPr>
            <p:style>
              <a:lnRef idx="2">
                <a:schemeClr val="dk1"/>
              </a:lnRef>
              <a:fillRef idx="0">
                <a:schemeClr val="dk1"/>
              </a:fillRef>
              <a:effectRef idx="1">
                <a:schemeClr val="dk1"/>
              </a:effectRef>
              <a:fontRef idx="minor">
                <a:schemeClr val="tx1"/>
              </a:fontRef>
            </p:style>
          </p:cxnSp>
          <p:cxnSp>
            <p:nvCxnSpPr>
              <p:cNvPr id="86" name="Straight Arrow Connector 21"/>
              <p:cNvCxnSpPr/>
              <p:nvPr/>
            </p:nvCxnSpPr>
            <p:spPr bwMode="auto">
              <a:xfrm>
                <a:off x="1333500" y="3848100"/>
                <a:ext cx="6913095" cy="0"/>
              </a:xfrm>
              <a:prstGeom prst="straightConnector1">
                <a:avLst/>
              </a:prstGeom>
              <a:ln w="9525" cmpd="sng">
                <a:solidFill>
                  <a:schemeClr val="bg1">
                    <a:lumMod val="50000"/>
                  </a:schemeClr>
                </a:solidFill>
                <a:headEnd type="none" w="med" len="med"/>
                <a:tailEnd type="arrow" w="sm" len="sm"/>
              </a:ln>
              <a:effectLst/>
            </p:spPr>
            <p:style>
              <a:lnRef idx="2">
                <a:schemeClr val="dk1"/>
              </a:lnRef>
              <a:fillRef idx="0">
                <a:schemeClr val="dk1"/>
              </a:fillRef>
              <a:effectRef idx="1">
                <a:schemeClr val="dk1"/>
              </a:effectRef>
              <a:fontRef idx="minor">
                <a:schemeClr val="tx1"/>
              </a:fontRef>
            </p:style>
          </p:cxnSp>
        </p:grpSp>
        <p:sp>
          <p:nvSpPr>
            <p:cNvPr id="77" name="TextBox 32"/>
            <p:cNvSpPr txBox="1"/>
            <p:nvPr/>
          </p:nvSpPr>
          <p:spPr>
            <a:xfrm>
              <a:off x="922461" y="1865546"/>
              <a:ext cx="1036334" cy="450579"/>
            </a:xfrm>
            <a:prstGeom prst="rect">
              <a:avLst/>
            </a:prstGeom>
            <a:noFill/>
          </p:spPr>
          <p:txBody>
            <a:bodyPr wrap="none" rtlCol="0">
              <a:spAutoFit/>
            </a:bodyPr>
            <a:lstStyle/>
            <a:p>
              <a:pPr algn="l" defTabSz="813816">
                <a:buNone/>
              </a:pPr>
              <a:r>
                <a:rPr lang="en-US" altLang="zh-TW" sz="900" b="1" i="0">
                  <a:solidFill>
                    <a:srgbClr val="000000"/>
                  </a:solidFill>
                  <a:latin typeface="Arial" pitchFamily="34" charset="0"/>
                  <a:ea typeface="微软雅黑" pitchFamily="34" charset="-122"/>
                  <a:cs typeface="Arial" pitchFamily="34" charset="0"/>
                </a:rPr>
                <a:t>普遍性</a:t>
              </a:r>
            </a:p>
          </p:txBody>
        </p:sp>
        <p:sp>
          <p:nvSpPr>
            <p:cNvPr id="78" name="TextBox 33"/>
            <p:cNvSpPr txBox="1"/>
            <p:nvPr/>
          </p:nvSpPr>
          <p:spPr>
            <a:xfrm>
              <a:off x="7116473" y="3852113"/>
              <a:ext cx="811042" cy="450579"/>
            </a:xfrm>
            <a:prstGeom prst="rect">
              <a:avLst/>
            </a:prstGeom>
            <a:noFill/>
          </p:spPr>
          <p:txBody>
            <a:bodyPr wrap="none" rtlCol="0">
              <a:spAutoFit/>
            </a:bodyPr>
            <a:lstStyle/>
            <a:p>
              <a:pPr algn="l" defTabSz="813816">
                <a:buNone/>
              </a:pPr>
              <a:r>
                <a:rPr lang="en-US" altLang="zh-TW" sz="900" b="1" i="0">
                  <a:solidFill>
                    <a:srgbClr val="000000"/>
                  </a:solidFill>
                  <a:latin typeface="Arial" pitchFamily="34" charset="0"/>
                  <a:ea typeface="微软雅黑" pitchFamily="34" charset="-122"/>
                  <a:cs typeface="Arial" pitchFamily="34" charset="0"/>
                </a:rPr>
                <a:t>实体</a:t>
              </a:r>
            </a:p>
          </p:txBody>
        </p:sp>
        <p:sp>
          <p:nvSpPr>
            <p:cNvPr id="79" name="TextBox 41"/>
            <p:cNvSpPr txBox="1"/>
            <p:nvPr/>
          </p:nvSpPr>
          <p:spPr>
            <a:xfrm>
              <a:off x="2904551" y="2059259"/>
              <a:ext cx="1818588" cy="450579"/>
            </a:xfrm>
            <a:prstGeom prst="rect">
              <a:avLst/>
            </a:prstGeom>
            <a:noFill/>
          </p:spPr>
          <p:txBody>
            <a:bodyPr wrap="none" rtlCol="0">
              <a:spAutoFit/>
            </a:bodyPr>
            <a:lstStyle/>
            <a:p>
              <a:pPr algn="l" defTabSz="813816">
                <a:buNone/>
              </a:pPr>
              <a:r>
                <a:rPr lang="en-US" altLang="zh-TW" sz="900" b="1" i="0" dirty="0" err="1">
                  <a:solidFill>
                    <a:srgbClr val="0000FF"/>
                  </a:solidFill>
                  <a:latin typeface="Arial" pitchFamily="34" charset="0"/>
                  <a:ea typeface="微软雅黑" pitchFamily="34" charset="-122"/>
                  <a:cs typeface="Arial" pitchFamily="34" charset="0"/>
                </a:rPr>
                <a:t>已知良好</a:t>
              </a:r>
              <a:r>
                <a:rPr lang="en-US" altLang="zh-TW" sz="900" b="1" i="0" dirty="0">
                  <a:solidFill>
                    <a:srgbClr val="0000FF"/>
                  </a:solidFill>
                  <a:latin typeface="微软雅黑" pitchFamily="34" charset="-122"/>
                  <a:ea typeface="微软雅黑" pitchFamily="34" charset="-122"/>
                  <a:cs typeface="Arial" pitchFamily="34" charset="0"/>
                </a:rPr>
                <a:t>/</a:t>
              </a:r>
              <a:r>
                <a:rPr lang="en-US" altLang="zh-TW" sz="900" b="1" i="0" dirty="0" err="1">
                  <a:solidFill>
                    <a:srgbClr val="0000FF"/>
                  </a:solidFill>
                  <a:latin typeface="Arial" pitchFamily="34" charset="0"/>
                  <a:ea typeface="微软雅黑" pitchFamily="34" charset="-122"/>
                  <a:cs typeface="Arial" pitchFamily="34" charset="0"/>
                </a:rPr>
                <a:t>有害</a:t>
              </a:r>
              <a:endParaRPr lang="en-US" altLang="zh-TW" sz="900" b="1" i="0" dirty="0">
                <a:solidFill>
                  <a:srgbClr val="0000FF"/>
                </a:solidFill>
                <a:latin typeface="Arial" pitchFamily="34" charset="0"/>
                <a:ea typeface="微软雅黑" pitchFamily="34" charset="-122"/>
                <a:cs typeface="Arial" pitchFamily="34" charset="0"/>
              </a:endParaRPr>
            </a:p>
          </p:txBody>
        </p:sp>
        <p:sp>
          <p:nvSpPr>
            <p:cNvPr id="80" name="TextBox 44"/>
            <p:cNvSpPr txBox="1"/>
            <p:nvPr/>
          </p:nvSpPr>
          <p:spPr>
            <a:xfrm>
              <a:off x="3955739" y="2377377"/>
              <a:ext cx="1937491" cy="450579"/>
            </a:xfrm>
            <a:prstGeom prst="rect">
              <a:avLst/>
            </a:prstGeom>
            <a:noFill/>
          </p:spPr>
          <p:txBody>
            <a:bodyPr wrap="none" rtlCol="0">
              <a:spAutoFit/>
            </a:bodyPr>
            <a:lstStyle/>
            <a:p>
              <a:pPr algn="l" defTabSz="813816">
                <a:buNone/>
              </a:pPr>
              <a:r>
                <a:rPr lang="en-US" altLang="zh-TW" sz="900" b="1" i="0">
                  <a:solidFill>
                    <a:srgbClr val="008000"/>
                  </a:solidFill>
                  <a:latin typeface="Arial" pitchFamily="34" charset="0"/>
                  <a:ea typeface="微软雅黑" pitchFamily="34" charset="-122"/>
                  <a:cs typeface="Arial" pitchFamily="34" charset="0"/>
                </a:rPr>
                <a:t>传统启发性检测</a:t>
              </a:r>
            </a:p>
          </p:txBody>
        </p:sp>
        <p:sp>
          <p:nvSpPr>
            <p:cNvPr id="81" name="TextBox 48"/>
            <p:cNvSpPr txBox="1"/>
            <p:nvPr/>
          </p:nvSpPr>
          <p:spPr>
            <a:xfrm>
              <a:off x="4967372" y="2886528"/>
              <a:ext cx="1474396" cy="450579"/>
            </a:xfrm>
            <a:prstGeom prst="rect">
              <a:avLst/>
            </a:prstGeom>
            <a:noFill/>
          </p:spPr>
          <p:txBody>
            <a:bodyPr wrap="none" rtlCol="0">
              <a:spAutoFit/>
            </a:bodyPr>
            <a:lstStyle/>
            <a:p>
              <a:pPr algn="l" defTabSz="813816">
                <a:buNone/>
              </a:pPr>
              <a:r>
                <a:rPr lang="en-US" altLang="zh-TW" sz="900" b="1" i="0">
                  <a:solidFill>
                    <a:srgbClr val="FF6600"/>
                  </a:solidFill>
                  <a:latin typeface="Arial" pitchFamily="34" charset="0"/>
                  <a:ea typeface="微软雅黑" pitchFamily="34" charset="-122"/>
                  <a:cs typeface="Arial" pitchFamily="34" charset="0"/>
                </a:rPr>
                <a:t>未知 (90%)</a:t>
              </a:r>
            </a:p>
          </p:txBody>
        </p:sp>
        <p:cxnSp>
          <p:nvCxnSpPr>
            <p:cNvPr id="82" name="直線接點 31"/>
            <p:cNvCxnSpPr/>
            <p:nvPr/>
          </p:nvCxnSpPr>
          <p:spPr bwMode="auto">
            <a:xfrm>
              <a:off x="3642102" y="3155584"/>
              <a:ext cx="1180376" cy="0"/>
            </a:xfrm>
            <a:prstGeom prst="line">
              <a:avLst/>
            </a:prstGeom>
            <a:solidFill>
              <a:schemeClr val="bg1"/>
            </a:solidFill>
            <a:ln w="6350" cap="flat" cmpd="sng" algn="ctr">
              <a:solidFill>
                <a:srgbClr val="D25814"/>
              </a:solidFill>
              <a:prstDash val="solid"/>
              <a:round/>
              <a:headEnd type="none" w="med" len="med"/>
              <a:tailEnd type="none" w="med" len="med"/>
            </a:ln>
            <a:effectLst/>
          </p:spPr>
        </p:cxnSp>
        <p:cxnSp>
          <p:nvCxnSpPr>
            <p:cNvPr id="83" name="直線接點 36"/>
            <p:cNvCxnSpPr/>
            <p:nvPr/>
          </p:nvCxnSpPr>
          <p:spPr bwMode="auto">
            <a:xfrm>
              <a:off x="2632502" y="2590483"/>
              <a:ext cx="675099" cy="0"/>
            </a:xfrm>
            <a:prstGeom prst="line">
              <a:avLst/>
            </a:prstGeom>
            <a:solidFill>
              <a:schemeClr val="bg1"/>
            </a:solidFill>
            <a:ln w="6350" cap="flat" cmpd="sng" algn="ctr">
              <a:solidFill>
                <a:srgbClr val="008000"/>
              </a:solidFill>
              <a:prstDash val="solid"/>
              <a:round/>
              <a:headEnd type="none" w="med" len="med"/>
              <a:tailEnd type="none" w="med" len="med"/>
            </a:ln>
            <a:effectLst/>
          </p:spPr>
        </p:cxnSp>
        <p:cxnSp>
          <p:nvCxnSpPr>
            <p:cNvPr id="84" name="直線接點 38"/>
            <p:cNvCxnSpPr/>
            <p:nvPr/>
          </p:nvCxnSpPr>
          <p:spPr bwMode="auto">
            <a:xfrm>
              <a:off x="2209075" y="2344041"/>
              <a:ext cx="675099" cy="0"/>
            </a:xfrm>
            <a:prstGeom prst="line">
              <a:avLst/>
            </a:prstGeom>
            <a:solidFill>
              <a:schemeClr val="bg1"/>
            </a:solidFill>
            <a:ln w="6350" cap="flat" cmpd="sng" algn="ctr">
              <a:solidFill>
                <a:srgbClr val="0000FF"/>
              </a:solidFill>
              <a:prstDash val="solid"/>
              <a:round/>
              <a:headEnd type="none" w="med" len="med"/>
              <a:tailEnd type="none" w="med" len="med"/>
            </a:ln>
            <a:effectLst/>
          </p:spPr>
        </p:cxnSp>
      </p:grpSp>
      <p:pic>
        <p:nvPicPr>
          <p:cNvPr id="23" name="Picture 2" descr="http://www.creditwritedowns.com/wp-content/uploads/2011/07/iceberg.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354667" y="1134533"/>
            <a:ext cx="2167475" cy="28737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522134" y="1981199"/>
            <a:ext cx="3759200"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3657600" y="1202267"/>
            <a:ext cx="3572933" cy="369332"/>
            <a:chOff x="3657600" y="1202267"/>
            <a:chExt cx="3572933" cy="369332"/>
          </a:xfrm>
        </p:grpSpPr>
        <p:cxnSp>
          <p:nvCxnSpPr>
            <p:cNvPr id="10" name="Straight Arrow Connector 9"/>
            <p:cNvCxnSpPr/>
            <p:nvPr/>
          </p:nvCxnSpPr>
          <p:spPr>
            <a:xfrm>
              <a:off x="3657600" y="1422400"/>
              <a:ext cx="3572933" cy="0"/>
            </a:xfrm>
            <a:prstGeom prst="straightConnector1">
              <a:avLst/>
            </a:prstGeom>
            <a:ln w="3810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85725" y="1202267"/>
              <a:ext cx="1107996" cy="369332"/>
            </a:xfrm>
            <a:prstGeom prst="rect">
              <a:avLst/>
            </a:prstGeom>
            <a:solidFill>
              <a:srgbClr val="FFFFFF"/>
            </a:solidFill>
          </p:spPr>
          <p:txBody>
            <a:bodyPr wrap="none" rtlCol="0">
              <a:spAutoFit/>
            </a:bodyPr>
            <a:lstStyle/>
            <a:p>
              <a:pPr algn="l" defTabSz="457200">
                <a:buNone/>
              </a:pPr>
              <a:r>
                <a:rPr lang="en-US" sz="1800" b="0" i="0">
                  <a:solidFill>
                    <a:srgbClr val="636466">
                      <a:lumMod val="50000"/>
                    </a:srgbClr>
                  </a:solidFill>
                  <a:latin typeface="Arial" pitchFamily="34" charset="0"/>
                  <a:ea typeface="微软雅黑" pitchFamily="34" charset="-122"/>
                  <a:cs typeface="Arial" pitchFamily="34" charset="0"/>
                </a:rPr>
                <a:t>传统防御</a:t>
              </a:r>
            </a:p>
          </p:txBody>
        </p:sp>
      </p:grpSp>
      <p:sp>
        <p:nvSpPr>
          <p:cNvPr id="36" name="TextBox 35"/>
          <p:cNvSpPr txBox="1"/>
          <p:nvPr/>
        </p:nvSpPr>
        <p:spPr>
          <a:xfrm>
            <a:off x="3539078" y="1557863"/>
            <a:ext cx="3185487" cy="369332"/>
          </a:xfrm>
          <a:prstGeom prst="rect">
            <a:avLst/>
          </a:prstGeom>
          <a:solidFill>
            <a:srgbClr val="FFFFFF"/>
          </a:solidFill>
        </p:spPr>
        <p:txBody>
          <a:bodyPr wrap="none" rtlCol="0">
            <a:spAutoFit/>
          </a:bodyPr>
          <a:lstStyle/>
          <a:p>
            <a:pPr algn="l" defTabSz="457200">
              <a:buNone/>
            </a:pPr>
            <a:r>
              <a:rPr lang="en-US" sz="1800" b="0" i="0">
                <a:solidFill>
                  <a:srgbClr val="636466">
                    <a:lumMod val="50000"/>
                  </a:srgbClr>
                </a:solidFill>
                <a:latin typeface="Arial" pitchFamily="34" charset="0"/>
                <a:ea typeface="微软雅黑" pitchFamily="34" charset="-122"/>
                <a:cs typeface="Arial" pitchFamily="34" charset="0"/>
              </a:rPr>
              <a:t>（无法保护您看不到的内容）</a:t>
            </a:r>
          </a:p>
        </p:txBody>
      </p:sp>
      <p:grpSp>
        <p:nvGrpSpPr>
          <p:cNvPr id="15" name="Group 14"/>
          <p:cNvGrpSpPr/>
          <p:nvPr/>
        </p:nvGrpSpPr>
        <p:grpSpPr>
          <a:xfrm>
            <a:off x="1388534" y="1117610"/>
            <a:ext cx="2200944" cy="626428"/>
            <a:chOff x="1422400" y="1117610"/>
            <a:chExt cx="2200944" cy="626428"/>
          </a:xfrm>
          <a:effectLst>
            <a:glow rad="38100">
              <a:srgbClr val="FF0000">
                <a:alpha val="74000"/>
              </a:srgbClr>
            </a:glow>
          </a:effectLst>
        </p:grpSpPr>
        <p:sp>
          <p:nvSpPr>
            <p:cNvPr id="14" name="TextBox 13"/>
            <p:cNvSpPr txBox="1"/>
            <p:nvPr/>
          </p:nvSpPr>
          <p:spPr>
            <a:xfrm>
              <a:off x="1422400" y="1303870"/>
              <a:ext cx="595035" cy="338554"/>
            </a:xfrm>
            <a:prstGeom prst="rect">
              <a:avLst/>
            </a:prstGeom>
            <a:noFill/>
          </p:spPr>
          <p:txBody>
            <a:bodyPr wrap="none" rtlCol="0">
              <a:spAutoFit/>
            </a:bodyPr>
            <a:lstStyle/>
            <a:p>
              <a:pPr algn="l" defTabSz="457200">
                <a:buNone/>
              </a:pPr>
              <a:r>
                <a:rPr lang="en-US" sz="1600" b="1" i="0">
                  <a:solidFill>
                    <a:srgbClr val="FFFFFF"/>
                  </a:solidFill>
                  <a:latin typeface="Arial" pitchFamily="34" charset="0"/>
                  <a:ea typeface="微软雅黑" pitchFamily="34" charset="-122"/>
                  <a:cs typeface="Arial" pitchFamily="34" charset="0"/>
                </a:rPr>
                <a:t>样例</a:t>
              </a:r>
            </a:p>
          </p:txBody>
        </p:sp>
        <p:sp>
          <p:nvSpPr>
            <p:cNvPr id="38" name="TextBox 37"/>
            <p:cNvSpPr txBox="1"/>
            <p:nvPr/>
          </p:nvSpPr>
          <p:spPr>
            <a:xfrm>
              <a:off x="1998125" y="1117610"/>
              <a:ext cx="1005403" cy="338554"/>
            </a:xfrm>
            <a:prstGeom prst="rect">
              <a:avLst/>
            </a:prstGeom>
            <a:noFill/>
          </p:spPr>
          <p:txBody>
            <a:bodyPr wrap="none" rtlCol="0">
              <a:spAutoFit/>
            </a:bodyPr>
            <a:lstStyle/>
            <a:p>
              <a:r>
                <a:rPr lang="en-US" sz="1600" b="1" i="0" dirty="0" err="1" smtClean="0">
                  <a:solidFill>
                    <a:srgbClr val="FFFFFF"/>
                  </a:solidFill>
                  <a:latin typeface="Arial" pitchFamily="34" charset="0"/>
                  <a:ea typeface="微软雅黑" pitchFamily="34" charset="-122"/>
                  <a:cs typeface="Arial" pitchFamily="34" charset="0"/>
                </a:rPr>
                <a:t>蜜罐</a:t>
              </a:r>
              <a:r>
                <a:rPr lang="zh-CN" altLang="en-US" sz="1600" b="1" dirty="0" smtClean="0">
                  <a:solidFill>
                    <a:srgbClr val="FFFFFF"/>
                  </a:solidFill>
                  <a:latin typeface="Arial" pitchFamily="34" charset="0"/>
                  <a:ea typeface="微软雅黑" pitchFamily="34" charset="-122"/>
                  <a:cs typeface="Arial" pitchFamily="34" charset="0"/>
                </a:rPr>
                <a:t>技术</a:t>
              </a:r>
              <a:endParaRPr lang="en-US" sz="1600" b="1" i="0" dirty="0">
                <a:solidFill>
                  <a:srgbClr val="FFFFFF"/>
                </a:solidFill>
                <a:latin typeface="Arial" pitchFamily="34" charset="0"/>
                <a:ea typeface="微软雅黑" pitchFamily="34" charset="-122"/>
                <a:cs typeface="Arial" pitchFamily="34" charset="0"/>
              </a:endParaRPr>
            </a:p>
          </p:txBody>
        </p:sp>
        <p:sp>
          <p:nvSpPr>
            <p:cNvPr id="41" name="TextBox 40"/>
            <p:cNvSpPr txBox="1"/>
            <p:nvPr/>
          </p:nvSpPr>
          <p:spPr>
            <a:xfrm>
              <a:off x="2709311" y="1405484"/>
              <a:ext cx="914033" cy="338554"/>
            </a:xfrm>
            <a:prstGeom prst="rect">
              <a:avLst/>
            </a:prstGeom>
            <a:noFill/>
          </p:spPr>
          <p:txBody>
            <a:bodyPr wrap="none" rtlCol="0">
              <a:spAutoFit/>
            </a:bodyPr>
            <a:lstStyle/>
            <a:p>
              <a:pPr algn="l" defTabSz="457200">
                <a:buNone/>
              </a:pPr>
              <a:r>
                <a:rPr lang="en-US" sz="1600" b="1" i="0">
                  <a:solidFill>
                    <a:srgbClr val="FFFFFF"/>
                  </a:solidFill>
                  <a:latin typeface="Arial" pitchFamily="34" charset="0"/>
                  <a:ea typeface="微软雅黑" pitchFamily="34" charset="-122"/>
                  <a:cs typeface="Arial" pitchFamily="34" charset="0"/>
                </a:rPr>
                <a:t>Akamai</a:t>
              </a:r>
            </a:p>
          </p:txBody>
        </p:sp>
      </p:grpSp>
      <p:grpSp>
        <p:nvGrpSpPr>
          <p:cNvPr id="47" name="Group 46"/>
          <p:cNvGrpSpPr/>
          <p:nvPr/>
        </p:nvGrpSpPr>
        <p:grpSpPr>
          <a:xfrm>
            <a:off x="4730107" y="2722313"/>
            <a:ext cx="1338828" cy="1356270"/>
            <a:chOff x="3578642" y="3832948"/>
            <a:chExt cx="1338828" cy="1808359"/>
          </a:xfrm>
          <a:noFill/>
        </p:grpSpPr>
        <p:sp>
          <p:nvSpPr>
            <p:cNvPr id="48" name="TextBox 47"/>
            <p:cNvSpPr txBox="1"/>
            <p:nvPr/>
          </p:nvSpPr>
          <p:spPr>
            <a:xfrm>
              <a:off x="3810401" y="3832948"/>
              <a:ext cx="877163" cy="492442"/>
            </a:xfrm>
            <a:prstGeom prst="rect">
              <a:avLst/>
            </a:prstGeom>
            <a:grpFill/>
          </p:spPr>
          <p:txBody>
            <a:bodyPr wrap="none" rtlCol="0">
              <a:spAutoFit/>
            </a:bodyPr>
            <a:lstStyle>
              <a:defPPr>
                <a:defRPr lang="en-US"/>
              </a:defPPr>
              <a:lvl1pPr>
                <a:defRPr>
                  <a:solidFill>
                    <a:schemeClr val="tx1">
                      <a:lumMod val="50000"/>
                    </a:schemeClr>
                  </a:solidFill>
                  <a:latin typeface="Calibri"/>
                  <a:cs typeface="Calibri"/>
                </a:defRPr>
              </a:lvl1pPr>
            </a:lstStyle>
            <a:p>
              <a:pPr algn="ctr" defTabSz="457200">
                <a:buNone/>
              </a:pPr>
              <a:r>
                <a:rPr lang="en-US" altLang="zh-TW" sz="1800" b="0" i="0" dirty="0" err="1">
                  <a:latin typeface="Arial" pitchFamily="34" charset="0"/>
                  <a:ea typeface="微软雅黑" pitchFamily="34" charset="-122"/>
                  <a:cs typeface="Arial" pitchFamily="34" charset="0"/>
                </a:rPr>
                <a:t>解包</a:t>
              </a:r>
              <a:r>
                <a:rPr lang="en-US" altLang="zh-TW" sz="1800" b="0" i="0" dirty="0">
                  <a:latin typeface="Arial" pitchFamily="34" charset="0"/>
                  <a:ea typeface="微软雅黑" pitchFamily="34" charset="-122"/>
                  <a:cs typeface="Arial" pitchFamily="34" charset="0"/>
                </a:rPr>
                <a:t>？</a:t>
              </a:r>
            </a:p>
          </p:txBody>
        </p:sp>
        <p:sp>
          <p:nvSpPr>
            <p:cNvPr id="49" name="TextBox 48"/>
            <p:cNvSpPr txBox="1"/>
            <p:nvPr/>
          </p:nvSpPr>
          <p:spPr>
            <a:xfrm>
              <a:off x="3811550" y="4271586"/>
              <a:ext cx="877163" cy="492442"/>
            </a:xfrm>
            <a:prstGeom prst="rect">
              <a:avLst/>
            </a:prstGeom>
            <a:grpFill/>
          </p:spPr>
          <p:txBody>
            <a:bodyPr wrap="none" rtlCol="0">
              <a:spAutoFit/>
            </a:bodyPr>
            <a:lstStyle>
              <a:defPPr>
                <a:defRPr lang="en-US"/>
              </a:defPPr>
              <a:lvl1pPr>
                <a:defRPr>
                  <a:solidFill>
                    <a:schemeClr val="tx1">
                      <a:lumMod val="50000"/>
                    </a:schemeClr>
                  </a:solidFill>
                  <a:latin typeface="Calibri"/>
                  <a:cs typeface="Calibri"/>
                </a:defRPr>
              </a:lvl1pPr>
            </a:lstStyle>
            <a:p>
              <a:pPr algn="ctr" defTabSz="457200">
                <a:buNone/>
              </a:pPr>
              <a:r>
                <a:rPr lang="en-US" altLang="zh-TW" sz="1800" b="0" i="0" dirty="0" err="1">
                  <a:latin typeface="Arial" pitchFamily="34" charset="0"/>
                  <a:ea typeface="微软雅黑" pitchFamily="34" charset="-122"/>
                  <a:cs typeface="Arial" pitchFamily="34" charset="0"/>
                </a:rPr>
                <a:t>沙盒</a:t>
              </a:r>
              <a:r>
                <a:rPr lang="en-US" altLang="zh-TW" sz="1800" b="0" i="0" dirty="0">
                  <a:latin typeface="Arial" pitchFamily="34" charset="0"/>
                  <a:ea typeface="微软雅黑" pitchFamily="34" charset="-122"/>
                  <a:cs typeface="Arial" pitchFamily="34" charset="0"/>
                </a:rPr>
                <a:t>？</a:t>
              </a:r>
            </a:p>
          </p:txBody>
        </p:sp>
        <p:sp>
          <p:nvSpPr>
            <p:cNvPr id="50" name="TextBox 49"/>
            <p:cNvSpPr txBox="1"/>
            <p:nvPr/>
          </p:nvSpPr>
          <p:spPr>
            <a:xfrm>
              <a:off x="3578642" y="4710226"/>
              <a:ext cx="1338828" cy="492442"/>
            </a:xfrm>
            <a:prstGeom prst="rect">
              <a:avLst/>
            </a:prstGeom>
            <a:grpFill/>
          </p:spPr>
          <p:txBody>
            <a:bodyPr wrap="none" rtlCol="0">
              <a:spAutoFit/>
            </a:bodyPr>
            <a:lstStyle>
              <a:defPPr>
                <a:defRPr lang="en-US"/>
              </a:defPPr>
              <a:lvl1pPr>
                <a:defRPr>
                  <a:solidFill>
                    <a:schemeClr val="tx1">
                      <a:lumMod val="50000"/>
                    </a:schemeClr>
                  </a:solidFill>
                  <a:latin typeface="Calibri"/>
                  <a:cs typeface="Calibri"/>
                </a:defRPr>
              </a:lvl1pPr>
            </a:lstStyle>
            <a:p>
              <a:pPr algn="ctr" defTabSz="457200">
                <a:buNone/>
              </a:pPr>
              <a:r>
                <a:rPr lang="en-US" altLang="zh-TW" sz="1800" b="0" i="0" dirty="0" err="1">
                  <a:latin typeface="Arial" pitchFamily="34" charset="0"/>
                  <a:ea typeface="微软雅黑" pitchFamily="34" charset="-122"/>
                  <a:cs typeface="Arial" pitchFamily="34" charset="0"/>
                </a:rPr>
                <a:t>漏洞防御</a:t>
              </a:r>
              <a:r>
                <a:rPr lang="en-US" altLang="zh-TW" sz="1800" b="0" i="0" dirty="0">
                  <a:latin typeface="Arial" pitchFamily="34" charset="0"/>
                  <a:ea typeface="微软雅黑" pitchFamily="34" charset="-122"/>
                  <a:cs typeface="Arial" pitchFamily="34" charset="0"/>
                </a:rPr>
                <a:t>？</a:t>
              </a:r>
            </a:p>
          </p:txBody>
        </p:sp>
        <p:sp>
          <p:nvSpPr>
            <p:cNvPr id="51" name="TextBox 50"/>
            <p:cNvSpPr txBox="1"/>
            <p:nvPr/>
          </p:nvSpPr>
          <p:spPr>
            <a:xfrm>
              <a:off x="3677631" y="5148865"/>
              <a:ext cx="1107996" cy="492442"/>
            </a:xfrm>
            <a:prstGeom prst="rect">
              <a:avLst/>
            </a:prstGeom>
            <a:grpFill/>
          </p:spPr>
          <p:txBody>
            <a:bodyPr wrap="none" rtlCol="0">
              <a:spAutoFit/>
            </a:bodyPr>
            <a:lstStyle>
              <a:defPPr>
                <a:defRPr lang="en-US"/>
              </a:defPPr>
              <a:lvl1pPr>
                <a:defRPr>
                  <a:solidFill>
                    <a:schemeClr val="tx1">
                      <a:lumMod val="50000"/>
                    </a:schemeClr>
                  </a:solidFill>
                  <a:latin typeface="Calibri"/>
                  <a:cs typeface="Calibri"/>
                </a:defRPr>
              </a:lvl1pPr>
            </a:lstStyle>
            <a:p>
              <a:pPr algn="ctr" defTabSz="457200">
                <a:buNone/>
              </a:pPr>
              <a:r>
                <a:rPr lang="en-US" altLang="zh-TW" sz="1800" b="0" i="0" dirty="0" err="1">
                  <a:latin typeface="Arial" pitchFamily="34" charset="0"/>
                  <a:ea typeface="微软雅黑" pitchFamily="34" charset="-122"/>
                  <a:cs typeface="Arial" pitchFamily="34" charset="0"/>
                </a:rPr>
                <a:t>大数据</a:t>
              </a:r>
              <a:r>
                <a:rPr lang="en-US" altLang="zh-TW" sz="1800" b="0" i="0" dirty="0">
                  <a:latin typeface="Arial" pitchFamily="34" charset="0"/>
                  <a:ea typeface="微软雅黑" pitchFamily="34" charset="-122"/>
                  <a:cs typeface="Arial" pitchFamily="34" charset="0"/>
                </a:rPr>
                <a:t>？</a:t>
              </a:r>
            </a:p>
          </p:txBody>
        </p:sp>
      </p:grpSp>
      <p:grpSp>
        <p:nvGrpSpPr>
          <p:cNvPr id="52" name="Group 51"/>
          <p:cNvGrpSpPr/>
          <p:nvPr/>
        </p:nvGrpSpPr>
        <p:grpSpPr>
          <a:xfrm>
            <a:off x="3657599" y="2167467"/>
            <a:ext cx="3572933" cy="369332"/>
            <a:chOff x="3657600" y="1219200"/>
            <a:chExt cx="3572933" cy="369332"/>
          </a:xfrm>
        </p:grpSpPr>
        <p:cxnSp>
          <p:nvCxnSpPr>
            <p:cNvPr id="53" name="Straight Arrow Connector 52"/>
            <p:cNvCxnSpPr/>
            <p:nvPr/>
          </p:nvCxnSpPr>
          <p:spPr>
            <a:xfrm>
              <a:off x="3657600" y="1422400"/>
              <a:ext cx="3572933" cy="0"/>
            </a:xfrm>
            <a:prstGeom prst="straightConnector1">
              <a:avLst/>
            </a:prstGeom>
            <a:ln w="3810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4927581" y="1219200"/>
              <a:ext cx="877163" cy="369332"/>
            </a:xfrm>
            <a:prstGeom prst="rect">
              <a:avLst/>
            </a:prstGeom>
            <a:solidFill>
              <a:srgbClr val="FFFFFF"/>
            </a:solidFill>
          </p:spPr>
          <p:txBody>
            <a:bodyPr wrap="none" rtlCol="0">
              <a:spAutoFit/>
            </a:bodyPr>
            <a:lstStyle/>
            <a:p>
              <a:pPr algn="l" defTabSz="457200">
                <a:buNone/>
              </a:pPr>
              <a:r>
                <a:rPr lang="en-US" sz="1800" b="0" i="0">
                  <a:solidFill>
                    <a:srgbClr val="636466">
                      <a:lumMod val="50000"/>
                    </a:srgbClr>
                  </a:solidFill>
                  <a:latin typeface="Arial" pitchFamily="34" charset="0"/>
                  <a:ea typeface="微软雅黑" pitchFamily="34" charset="-122"/>
                  <a:cs typeface="Arial" pitchFamily="34" charset="0"/>
                </a:rPr>
                <a:t>来源？</a:t>
              </a:r>
            </a:p>
          </p:txBody>
        </p:sp>
      </p:grpSp>
    </p:spTree>
    <p:extLst>
      <p:ext uri="{BB962C8B-B14F-4D97-AF65-F5344CB8AC3E}">
        <p14:creationId xmlns:p14="http://schemas.microsoft.com/office/powerpoint/2010/main" val="736057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00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1500"/>
                            </p:stCondLst>
                            <p:childTnLst>
                              <p:par>
                                <p:cTn id="9" presetID="55"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strVal val="#ppt_w*0.70"/>
                                          </p:val>
                                        </p:tav>
                                        <p:tav tm="100000">
                                          <p:val>
                                            <p:strVal val="#ppt_w"/>
                                          </p:val>
                                        </p:tav>
                                      </p:tavLst>
                                    </p:anim>
                                    <p:anim calcmode="lin" valueType="num">
                                      <p:cBhvr>
                                        <p:cTn id="12" dur="1000" fill="hold"/>
                                        <p:tgtEl>
                                          <p:spTgt spid="13"/>
                                        </p:tgtEl>
                                        <p:attrNameLst>
                                          <p:attrName>ppt_h</p:attrName>
                                        </p:attrNameLst>
                                      </p:cBhvr>
                                      <p:tavLst>
                                        <p:tav tm="0">
                                          <p:val>
                                            <p:strVal val="#ppt_h"/>
                                          </p:val>
                                        </p:tav>
                                        <p:tav tm="100000">
                                          <p:val>
                                            <p:strVal val="#ppt_h"/>
                                          </p:val>
                                        </p:tav>
                                      </p:tavLst>
                                    </p:anim>
                                    <p:animEffect transition="in" filter="fade">
                                      <p:cBhvr>
                                        <p:cTn id="13" dur="1000"/>
                                        <p:tgtEl>
                                          <p:spTgt spid="13"/>
                                        </p:tgtEl>
                                      </p:cBhvr>
                                    </p:animEffect>
                                  </p:childTnLst>
                                </p:cTn>
                              </p:par>
                              <p:par>
                                <p:cTn id="14" presetID="55"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strVal val="#ppt_w*0.70"/>
                                          </p:val>
                                        </p:tav>
                                        <p:tav tm="100000">
                                          <p:val>
                                            <p:strVal val="#ppt_w"/>
                                          </p:val>
                                        </p:tav>
                                      </p:tavLst>
                                    </p:anim>
                                    <p:anim calcmode="lin" valueType="num">
                                      <p:cBhvr>
                                        <p:cTn id="17" dur="1000" fill="hold"/>
                                        <p:tgtEl>
                                          <p:spTgt spid="6"/>
                                        </p:tgtEl>
                                        <p:attrNameLst>
                                          <p:attrName>ppt_h</p:attrName>
                                        </p:attrNameLst>
                                      </p:cBhvr>
                                      <p:tavLst>
                                        <p:tav tm="0">
                                          <p:val>
                                            <p:strVal val="#ppt_h"/>
                                          </p:val>
                                        </p:tav>
                                        <p:tav tm="100000">
                                          <p:val>
                                            <p:strVal val="#ppt_h"/>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p:cTn id="31" dur="1000" fill="hold"/>
                                        <p:tgtEl>
                                          <p:spTgt spid="52"/>
                                        </p:tgtEl>
                                        <p:attrNameLst>
                                          <p:attrName>ppt_w</p:attrName>
                                        </p:attrNameLst>
                                      </p:cBhvr>
                                      <p:tavLst>
                                        <p:tav tm="0">
                                          <p:val>
                                            <p:strVal val="#ppt_w*0.70"/>
                                          </p:val>
                                        </p:tav>
                                        <p:tav tm="100000">
                                          <p:val>
                                            <p:strVal val="#ppt_w"/>
                                          </p:val>
                                        </p:tav>
                                      </p:tavLst>
                                    </p:anim>
                                    <p:anim calcmode="lin" valueType="num">
                                      <p:cBhvr>
                                        <p:cTn id="32" dur="1000" fill="hold"/>
                                        <p:tgtEl>
                                          <p:spTgt spid="52"/>
                                        </p:tgtEl>
                                        <p:attrNameLst>
                                          <p:attrName>ppt_h</p:attrName>
                                        </p:attrNameLst>
                                      </p:cBhvr>
                                      <p:tavLst>
                                        <p:tav tm="0">
                                          <p:val>
                                            <p:strVal val="#ppt_h"/>
                                          </p:val>
                                        </p:tav>
                                        <p:tav tm="100000">
                                          <p:val>
                                            <p:strVal val="#ppt_h"/>
                                          </p:val>
                                        </p:tav>
                                      </p:tavLst>
                                    </p:anim>
                                    <p:animEffect transition="in" filter="fade">
                                      <p:cBhvr>
                                        <p:cTn id="33" dur="1000"/>
                                        <p:tgtEl>
                                          <p:spTgt spid="52"/>
                                        </p:tgtEl>
                                      </p:cBhvr>
                                    </p:animEffect>
                                  </p:childTnLst>
                                </p:cTn>
                              </p:par>
                            </p:childTnLst>
                          </p:cTn>
                        </p:par>
                        <p:par>
                          <p:cTn id="34" fill="hold">
                            <p:stCondLst>
                              <p:cond delay="1000"/>
                            </p:stCondLst>
                            <p:childTnLst>
                              <p:par>
                                <p:cTn id="35" presetID="55" presetClass="entr" presetSubtype="0"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1000" fill="hold"/>
                                        <p:tgtEl>
                                          <p:spTgt spid="47"/>
                                        </p:tgtEl>
                                        <p:attrNameLst>
                                          <p:attrName>ppt_w</p:attrName>
                                        </p:attrNameLst>
                                      </p:cBhvr>
                                      <p:tavLst>
                                        <p:tav tm="0">
                                          <p:val>
                                            <p:strVal val="#ppt_w*0.70"/>
                                          </p:val>
                                        </p:tav>
                                        <p:tav tm="100000">
                                          <p:val>
                                            <p:strVal val="#ppt_w"/>
                                          </p:val>
                                        </p:tav>
                                      </p:tavLst>
                                    </p:anim>
                                    <p:anim calcmode="lin" valueType="num">
                                      <p:cBhvr>
                                        <p:cTn id="38" dur="1000" fill="hold"/>
                                        <p:tgtEl>
                                          <p:spTgt spid="47"/>
                                        </p:tgtEl>
                                        <p:attrNameLst>
                                          <p:attrName>ppt_h</p:attrName>
                                        </p:attrNameLst>
                                      </p:cBhvr>
                                      <p:tavLst>
                                        <p:tav tm="0">
                                          <p:val>
                                            <p:strVal val="#ppt_h"/>
                                          </p:val>
                                        </p:tav>
                                        <p:tav tm="100000">
                                          <p:val>
                                            <p:strVal val="#ppt_h"/>
                                          </p:val>
                                        </p:tav>
                                      </p:tavLst>
                                    </p:anim>
                                    <p:animEffect transition="in" filter="fade">
                                      <p:cBhvr>
                                        <p:cTn id="39" dur="10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mph" presetSubtype="0" fill="hold" nodeType="clickEffect">
                                  <p:stCondLst>
                                    <p:cond delay="0"/>
                                  </p:stCondLst>
                                  <p:childTnLst>
                                    <p:animRot by="-5400000">
                                      <p:cBhvr>
                                        <p:cTn id="43" dur="2000" fill="hold"/>
                                        <p:tgtEl>
                                          <p:spTgt spid="4"/>
                                        </p:tgtEl>
                                        <p:attrNameLst>
                                          <p:attrName>r</p:attrName>
                                        </p:attrNameLst>
                                      </p:cBhvr>
                                    </p:animRot>
                                  </p:childTnLst>
                                </p:cTn>
                              </p:par>
                              <p:par>
                                <p:cTn id="44" presetID="6" presetClass="emph" presetSubtype="0" fill="hold" nodeType="withEffect">
                                  <p:stCondLst>
                                    <p:cond delay="0"/>
                                  </p:stCondLst>
                                  <p:childTnLst>
                                    <p:animScale>
                                      <p:cBhvr>
                                        <p:cTn id="45" dur="2000" fill="hold"/>
                                        <p:tgtEl>
                                          <p:spTgt spid="4"/>
                                        </p:tgtEl>
                                      </p:cBhvr>
                                      <p:by x="150000" y="150000"/>
                                    </p:animScale>
                                  </p:childTnLst>
                                </p:cTn>
                              </p:par>
                              <p:par>
                                <p:cTn id="46" presetID="0" presetClass="path" presetSubtype="0" accel="50000" decel="50000" fill="hold" nodeType="withEffect">
                                  <p:stCondLst>
                                    <p:cond delay="0"/>
                                  </p:stCondLst>
                                  <p:childTnLst>
                                    <p:animMotion origin="layout" path="M 3.33333E-6 -3.34567E-6 L -0.3408 0.28616 " pathEditMode="relative" rAng="0" ptsTypes="AA">
                                      <p:cBhvr>
                                        <p:cTn id="47" dur="2000" fill="hold"/>
                                        <p:tgtEl>
                                          <p:spTgt spid="4"/>
                                        </p:tgtEl>
                                        <p:attrNameLst>
                                          <p:attrName>ppt_x</p:attrName>
                                          <p:attrName>ppt_y</p:attrName>
                                        </p:attrNameLst>
                                      </p:cBhvr>
                                      <p:rCtr x="-17049" y="14308"/>
                                    </p:animMotion>
                                  </p:childTnLst>
                                </p:cTn>
                              </p:par>
                              <p:par>
                                <p:cTn id="48" presetID="10" presetClass="exit" presetSubtype="0" fill="hold" nodeType="withEffect">
                                  <p:stCondLst>
                                    <p:cond delay="0"/>
                                  </p:stCondLst>
                                  <p:childTnLst>
                                    <p:animEffect transition="out" filter="fade">
                                      <p:cBhvr>
                                        <p:cTn id="49" dur="500"/>
                                        <p:tgtEl>
                                          <p:spTgt spid="23"/>
                                        </p:tgtEl>
                                      </p:cBhvr>
                                    </p:animEffect>
                                    <p:set>
                                      <p:cBhvr>
                                        <p:cTn id="50" dur="1" fill="hold">
                                          <p:stCondLst>
                                            <p:cond delay="499"/>
                                          </p:stCondLst>
                                        </p:cTn>
                                        <p:tgtEl>
                                          <p:spTgt spid="2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6"/>
                                        </p:tgtEl>
                                      </p:cBhvr>
                                    </p:animEffect>
                                    <p:set>
                                      <p:cBhvr>
                                        <p:cTn id="59" dur="1" fill="hold">
                                          <p:stCondLst>
                                            <p:cond delay="499"/>
                                          </p:stCondLst>
                                        </p:cTn>
                                        <p:tgtEl>
                                          <p:spTgt spid="36"/>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52"/>
                                        </p:tgtEl>
                                      </p:cBhvr>
                                    </p:animEffect>
                                    <p:set>
                                      <p:cBhvr>
                                        <p:cTn id="65" dur="1" fill="hold">
                                          <p:stCondLst>
                                            <p:cond delay="499"/>
                                          </p:stCondLst>
                                        </p:cTn>
                                        <p:tgtEl>
                                          <p:spTgt spid="52"/>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47"/>
                                        </p:tgtEl>
                                      </p:cBhvr>
                                    </p:animEffect>
                                    <p:set>
                                      <p:cBhvr>
                                        <p:cTn id="68" dur="1" fill="hold">
                                          <p:stCondLst>
                                            <p:cond delay="499"/>
                                          </p:stCondLst>
                                        </p:cTn>
                                        <p:tgtEl>
                                          <p:spTgt spid="47"/>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60"/>
                                        </p:tgtEl>
                                      </p:cBhvr>
                                    </p:animEffect>
                                    <p:set>
                                      <p:cBhvr>
                                        <p:cTn id="71"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6" grpId="0" animBg="1"/>
      <p:bldP spid="3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ltLang="zh-CN" smtClean="0"/>
              <a:t>Confidential | Copyright 2014 Trend Micro Inc.</a:t>
            </a:r>
            <a:endParaRPr lang="en-US" altLang="zh-CN" dirty="0" smtClean="0"/>
          </a:p>
        </p:txBody>
      </p:sp>
      <p:sp>
        <p:nvSpPr>
          <p:cNvPr id="4" name="Slide Number Placeholder 3"/>
          <p:cNvSpPr>
            <a:spLocks noGrp="1"/>
          </p:cNvSpPr>
          <p:nvPr>
            <p:ph type="sldNum" sz="quarter" idx="12"/>
          </p:nvPr>
        </p:nvSpPr>
        <p:spPr/>
        <p:txBody>
          <a:bodyPr/>
          <a:lstStyle/>
          <a:p>
            <a:fld id="{1E6B01BB-509F-ED41-827A-0A250126612E}" type="slidenum">
              <a:rPr lang="en-US" smtClean="0"/>
              <a:pPr/>
              <a:t>18</a:t>
            </a:fld>
            <a:endParaRPr lang="en-US"/>
          </a:p>
        </p:txBody>
      </p:sp>
      <p:sp>
        <p:nvSpPr>
          <p:cNvPr id="5" name="Title 5"/>
          <p:cNvSpPr txBox="1">
            <a:spLocks/>
          </p:cNvSpPr>
          <p:nvPr/>
        </p:nvSpPr>
        <p:spPr bwMode="auto">
          <a:xfrm>
            <a:off x="78467" y="287787"/>
            <a:ext cx="58991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17" tIns="40808" rIns="81617" bIns="40808" numCol="1" anchor="t" anchorCtr="0" compatLnSpc="1">
            <a:prstTxWarp prst="textNoShape">
              <a:avLst/>
            </a:prstTxWarp>
            <a:noAutofit/>
          </a:bodyPr>
          <a:lstStyle>
            <a:lvl1pPr algn="l" defTabSz="814388" rtl="0" eaLnBrk="0" fontAlgn="base" hangingPunct="0">
              <a:lnSpc>
                <a:spcPct val="90000"/>
              </a:lnSpc>
              <a:spcBef>
                <a:spcPct val="0"/>
              </a:spcBef>
              <a:spcAft>
                <a:spcPct val="0"/>
              </a:spcAft>
              <a:defRPr kumimoji="1" sz="2500">
                <a:solidFill>
                  <a:schemeClr val="tx1">
                    <a:lumMod val="65000"/>
                    <a:lumOff val="35000"/>
                  </a:schemeClr>
                </a:solidFill>
                <a:latin typeface="微软雅黑" pitchFamily="34" charset="-122"/>
                <a:ea typeface="微软雅黑" pitchFamily="34" charset="-122"/>
                <a:cs typeface="+mj-cs"/>
              </a:defRPr>
            </a:lvl1pPr>
            <a:lvl2pPr algn="l" defTabSz="814388" rtl="0" eaLnBrk="0" fontAlgn="base" hangingPunct="0">
              <a:lnSpc>
                <a:spcPct val="90000"/>
              </a:lnSpc>
              <a:spcBef>
                <a:spcPct val="0"/>
              </a:spcBef>
              <a:spcAft>
                <a:spcPct val="0"/>
              </a:spcAft>
              <a:defRPr kumimoji="1" sz="2900">
                <a:solidFill>
                  <a:schemeClr val="tx2"/>
                </a:solidFill>
                <a:latin typeface="Arial" charset="0"/>
                <a:ea typeface="宋体" charset="0"/>
                <a:cs typeface="Arial" charset="0"/>
              </a:defRPr>
            </a:lvl2pPr>
            <a:lvl3pPr algn="l" defTabSz="814388" rtl="0" eaLnBrk="0" fontAlgn="base" hangingPunct="0">
              <a:lnSpc>
                <a:spcPct val="90000"/>
              </a:lnSpc>
              <a:spcBef>
                <a:spcPct val="0"/>
              </a:spcBef>
              <a:spcAft>
                <a:spcPct val="0"/>
              </a:spcAft>
              <a:defRPr kumimoji="1" sz="2900">
                <a:solidFill>
                  <a:schemeClr val="tx2"/>
                </a:solidFill>
                <a:latin typeface="Arial" charset="0"/>
                <a:ea typeface="宋体" charset="0"/>
                <a:cs typeface="Arial" charset="0"/>
              </a:defRPr>
            </a:lvl3pPr>
            <a:lvl4pPr algn="l" defTabSz="814388" rtl="0" eaLnBrk="0" fontAlgn="base" hangingPunct="0">
              <a:lnSpc>
                <a:spcPct val="90000"/>
              </a:lnSpc>
              <a:spcBef>
                <a:spcPct val="0"/>
              </a:spcBef>
              <a:spcAft>
                <a:spcPct val="0"/>
              </a:spcAft>
              <a:defRPr kumimoji="1" sz="2900">
                <a:solidFill>
                  <a:schemeClr val="tx2"/>
                </a:solidFill>
                <a:latin typeface="Arial" charset="0"/>
                <a:ea typeface="宋体" charset="0"/>
                <a:cs typeface="Arial" charset="0"/>
              </a:defRPr>
            </a:lvl4pPr>
            <a:lvl5pPr algn="l" defTabSz="814388" rtl="0" eaLnBrk="0" fontAlgn="base" hangingPunct="0">
              <a:lnSpc>
                <a:spcPct val="90000"/>
              </a:lnSpc>
              <a:spcBef>
                <a:spcPct val="0"/>
              </a:spcBef>
              <a:spcAft>
                <a:spcPct val="0"/>
              </a:spcAft>
              <a:defRPr kumimoji="1" sz="2900">
                <a:solidFill>
                  <a:schemeClr val="tx2"/>
                </a:solidFill>
                <a:latin typeface="Arial" charset="0"/>
                <a:ea typeface="宋体" charset="0"/>
                <a:cs typeface="Arial" charset="0"/>
              </a:defRPr>
            </a:lvl5pPr>
            <a:lvl6pPr marL="321705" algn="l" rtl="0" eaLnBrk="1" fontAlgn="base" hangingPunct="1">
              <a:lnSpc>
                <a:spcPct val="90000"/>
              </a:lnSpc>
              <a:spcBef>
                <a:spcPct val="0"/>
              </a:spcBef>
              <a:spcAft>
                <a:spcPct val="0"/>
              </a:spcAft>
              <a:defRPr sz="2000" b="1">
                <a:solidFill>
                  <a:schemeClr val="tx2"/>
                </a:solidFill>
                <a:latin typeface="Arial" charset="0"/>
                <a:cs typeface="Arial" charset="0"/>
              </a:defRPr>
            </a:lvl6pPr>
            <a:lvl7pPr marL="643413" algn="l" rtl="0" eaLnBrk="1" fontAlgn="base" hangingPunct="1">
              <a:lnSpc>
                <a:spcPct val="90000"/>
              </a:lnSpc>
              <a:spcBef>
                <a:spcPct val="0"/>
              </a:spcBef>
              <a:spcAft>
                <a:spcPct val="0"/>
              </a:spcAft>
              <a:defRPr sz="2000" b="1">
                <a:solidFill>
                  <a:schemeClr val="tx2"/>
                </a:solidFill>
                <a:latin typeface="Arial" charset="0"/>
                <a:cs typeface="Arial" charset="0"/>
              </a:defRPr>
            </a:lvl7pPr>
            <a:lvl8pPr marL="965117" algn="l" rtl="0" eaLnBrk="1" fontAlgn="base" hangingPunct="1">
              <a:lnSpc>
                <a:spcPct val="90000"/>
              </a:lnSpc>
              <a:spcBef>
                <a:spcPct val="0"/>
              </a:spcBef>
              <a:spcAft>
                <a:spcPct val="0"/>
              </a:spcAft>
              <a:defRPr sz="2000" b="1">
                <a:solidFill>
                  <a:schemeClr val="tx2"/>
                </a:solidFill>
                <a:latin typeface="Arial" charset="0"/>
                <a:cs typeface="Arial" charset="0"/>
              </a:defRPr>
            </a:lvl8pPr>
            <a:lvl9pPr marL="1286823" algn="l" rtl="0" eaLnBrk="1" fontAlgn="base" hangingPunct="1">
              <a:lnSpc>
                <a:spcPct val="90000"/>
              </a:lnSpc>
              <a:spcBef>
                <a:spcPct val="0"/>
              </a:spcBef>
              <a:spcAft>
                <a:spcPct val="0"/>
              </a:spcAft>
              <a:defRPr sz="2000" b="1">
                <a:solidFill>
                  <a:schemeClr val="tx2"/>
                </a:solidFill>
                <a:latin typeface="Arial" charset="0"/>
                <a:cs typeface="Arial" charset="0"/>
              </a:defRPr>
            </a:lvl9pPr>
          </a:lstStyle>
          <a:p>
            <a:pPr marL="0" marR="0" lvl="0" indent="0" algn="l" defTabSz="814388" rtl="0" eaLnBrk="0" fontAlgn="base" latinLnBrk="0" hangingPunct="0">
              <a:lnSpc>
                <a:spcPct val="90000"/>
              </a:lnSpc>
              <a:spcBef>
                <a:spcPct val="0"/>
              </a:spcBef>
              <a:spcAft>
                <a:spcPct val="0"/>
              </a:spcAft>
              <a:buClrTx/>
              <a:buSzPct val="100000"/>
              <a:buFontTx/>
              <a:buNone/>
              <a:tabLst/>
              <a:defRPr/>
            </a:pPr>
            <a:r>
              <a:rPr kumimoji="1" lang="zh-CN" altLang="en-US" sz="3200" b="1" i="0" u="none" strike="noStrike" kern="0" cap="none" spc="0" normalizeH="0" baseline="0" noProof="0" dirty="0" smtClean="0">
                <a:ln>
                  <a:noFill/>
                </a:ln>
                <a:solidFill>
                  <a:schemeClr val="tx2">
                    <a:lumMod val="60000"/>
                    <a:lumOff val="40000"/>
                  </a:schemeClr>
                </a:solidFill>
                <a:effectLst/>
                <a:uLnTx/>
                <a:uFillTx/>
                <a:latin typeface="Arial" panose="020B0604020202020204" pitchFamily="34" charset="0"/>
                <a:cs typeface="Arial" panose="020B0604020202020204" pitchFamily="34" charset="0"/>
                <a:sym typeface="Arial" charset="0"/>
              </a:rPr>
              <a:t>大数据情报</a:t>
            </a:r>
            <a:br>
              <a:rPr kumimoji="1" lang="zh-CN" altLang="en-US" sz="3200" b="1" i="0" u="none" strike="noStrike" kern="0" cap="none" spc="0" normalizeH="0" baseline="0" noProof="0" dirty="0" smtClean="0">
                <a:ln>
                  <a:noFill/>
                </a:ln>
                <a:solidFill>
                  <a:schemeClr val="tx2">
                    <a:lumMod val="60000"/>
                    <a:lumOff val="40000"/>
                  </a:schemeClr>
                </a:solidFill>
                <a:effectLst/>
                <a:uLnTx/>
                <a:uFillTx/>
                <a:latin typeface="Arial" panose="020B0604020202020204" pitchFamily="34" charset="0"/>
                <a:cs typeface="Arial" panose="020B0604020202020204" pitchFamily="34" charset="0"/>
                <a:sym typeface="Arial" charset="0"/>
              </a:rPr>
            </a:br>
            <a:endParaRPr kumimoji="1" lang="zh-CN" altLang="en-US" sz="3200" b="1" i="0" u="none" strike="noStrike" kern="0" cap="none" spc="0" normalizeH="0" baseline="0" noProof="0" dirty="0" smtClean="0">
              <a:ln>
                <a:noFill/>
              </a:ln>
              <a:solidFill>
                <a:schemeClr val="tx2">
                  <a:lumMod val="60000"/>
                  <a:lumOff val="40000"/>
                </a:schemeClr>
              </a:solidFill>
              <a:effectLst/>
              <a:uLnTx/>
              <a:uFillTx/>
              <a:latin typeface="Arial" panose="020B0604020202020204" pitchFamily="34" charset="0"/>
              <a:cs typeface="Arial" panose="020B0604020202020204" pitchFamily="34" charset="0"/>
              <a:sym typeface="Arial" charset="0"/>
            </a:endParaRPr>
          </a:p>
        </p:txBody>
      </p:sp>
      <p:cxnSp>
        <p:nvCxnSpPr>
          <p:cNvPr id="6" name="Straight Connector 6"/>
          <p:cNvCxnSpPr>
            <a:cxnSpLocks noChangeShapeType="1"/>
          </p:cNvCxnSpPr>
          <p:nvPr/>
        </p:nvCxnSpPr>
        <p:spPr bwMode="auto">
          <a:xfrm flipV="1">
            <a:off x="721405" y="2859537"/>
            <a:ext cx="7954962" cy="7937"/>
          </a:xfrm>
          <a:prstGeom prst="line">
            <a:avLst/>
          </a:prstGeom>
          <a:noFill/>
          <a:ln w="12700">
            <a:solidFill>
              <a:srgbClr val="636466"/>
            </a:solidFill>
            <a:prstDash val="dash"/>
            <a:round/>
            <a:headEnd/>
            <a:tailEnd/>
          </a:ln>
          <a:extLst>
            <a:ext uri="{909E8E84-426E-40DD-AFC4-6F175D3DCCD1}">
              <a14:hiddenFill xmlns:a14="http://schemas.microsoft.com/office/drawing/2010/main">
                <a:noFill/>
              </a14:hiddenFill>
            </a:ext>
          </a:extLst>
        </p:spPr>
      </p:cxnSp>
      <p:sp>
        <p:nvSpPr>
          <p:cNvPr id="7" name="TextBox 9"/>
          <p:cNvSpPr txBox="1">
            <a:spLocks noChangeArrowheads="1"/>
          </p:cNvSpPr>
          <p:nvPr/>
        </p:nvSpPr>
        <p:spPr bwMode="auto">
          <a:xfrm>
            <a:off x="4442505" y="1614937"/>
            <a:ext cx="4667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1100" b="1">
                <a:solidFill>
                  <a:schemeClr val="tx1"/>
                </a:solidFill>
                <a:latin typeface="Arial" charset="0"/>
                <a:ea typeface="宋体" pitchFamily="2" charset="-122"/>
              </a:defRPr>
            </a:lvl1pPr>
            <a:lvl2pPr marL="742950" indent="-285750" eaLnBrk="0" hangingPunct="0">
              <a:defRPr sz="1100" b="1">
                <a:solidFill>
                  <a:schemeClr val="tx1"/>
                </a:solidFill>
                <a:latin typeface="Arial" charset="0"/>
                <a:ea typeface="宋体" pitchFamily="2" charset="-122"/>
              </a:defRPr>
            </a:lvl2pPr>
            <a:lvl3pPr marL="1143000" indent="-228600" eaLnBrk="0" hangingPunct="0">
              <a:defRPr sz="1100" b="1">
                <a:solidFill>
                  <a:schemeClr val="tx1"/>
                </a:solidFill>
                <a:latin typeface="Arial" charset="0"/>
                <a:ea typeface="宋体" pitchFamily="2" charset="-122"/>
              </a:defRPr>
            </a:lvl3pPr>
            <a:lvl4pPr marL="1600200" indent="-228600" eaLnBrk="0" hangingPunct="0">
              <a:defRPr sz="1100" b="1">
                <a:solidFill>
                  <a:schemeClr val="tx1"/>
                </a:solidFill>
                <a:latin typeface="Arial" charset="0"/>
                <a:ea typeface="宋体" pitchFamily="2" charset="-122"/>
              </a:defRPr>
            </a:lvl4pPr>
            <a:lvl5pPr marL="2057400" indent="-228600" eaLnBrk="0" hangingPunct="0">
              <a:defRPr sz="1100" b="1">
                <a:solidFill>
                  <a:schemeClr val="tx1"/>
                </a:solidFill>
                <a:latin typeface="Arial" charset="0"/>
                <a:ea typeface="宋体" pitchFamily="2" charset="-122"/>
              </a:defRPr>
            </a:lvl5pPr>
            <a:lvl6pPr marL="2514600" indent="-228600" eaLnBrk="0" fontAlgn="base" hangingPunct="0">
              <a:spcBef>
                <a:spcPct val="0"/>
              </a:spcBef>
              <a:spcAft>
                <a:spcPct val="0"/>
              </a:spcAft>
              <a:defRPr sz="1100" b="1">
                <a:solidFill>
                  <a:schemeClr val="tx1"/>
                </a:solidFill>
                <a:latin typeface="Arial" charset="0"/>
                <a:ea typeface="宋体" pitchFamily="2" charset="-122"/>
              </a:defRPr>
            </a:lvl6pPr>
            <a:lvl7pPr marL="2971800" indent="-228600" eaLnBrk="0" fontAlgn="base" hangingPunct="0">
              <a:spcBef>
                <a:spcPct val="0"/>
              </a:spcBef>
              <a:spcAft>
                <a:spcPct val="0"/>
              </a:spcAft>
              <a:defRPr sz="1100" b="1">
                <a:solidFill>
                  <a:schemeClr val="tx1"/>
                </a:solidFill>
                <a:latin typeface="Arial" charset="0"/>
                <a:ea typeface="宋体" pitchFamily="2" charset="-122"/>
              </a:defRPr>
            </a:lvl7pPr>
            <a:lvl8pPr marL="3429000" indent="-228600" eaLnBrk="0" fontAlgn="base" hangingPunct="0">
              <a:spcBef>
                <a:spcPct val="0"/>
              </a:spcBef>
              <a:spcAft>
                <a:spcPct val="0"/>
              </a:spcAft>
              <a:defRPr sz="1100" b="1">
                <a:solidFill>
                  <a:schemeClr val="tx1"/>
                </a:solidFill>
                <a:latin typeface="Arial" charset="0"/>
                <a:ea typeface="宋体" pitchFamily="2" charset="-122"/>
              </a:defRPr>
            </a:lvl8pPr>
            <a:lvl9pPr marL="3886200" indent="-228600" eaLnBrk="0" fontAlgn="base" hangingPunct="0">
              <a:spcBef>
                <a:spcPct val="0"/>
              </a:spcBef>
              <a:spcAft>
                <a:spcPct val="0"/>
              </a:spcAft>
              <a:defRPr sz="1100" b="1">
                <a:solidFill>
                  <a:schemeClr val="tx1"/>
                </a:solidFill>
                <a:latin typeface="Arial" charset="0"/>
                <a:ea typeface="宋体" pitchFamily="2" charset="-122"/>
              </a:defRPr>
            </a:lvl9pPr>
          </a:lstStyle>
          <a:p>
            <a:pPr defTabSz="914400" fontAlgn="base">
              <a:spcBef>
                <a:spcPct val="0"/>
              </a:spcBef>
              <a:spcAft>
                <a:spcPct val="0"/>
              </a:spcAft>
              <a:buSzPct val="100000"/>
            </a:pPr>
            <a:r>
              <a:rPr lang="zh-CN" altLang="en-US">
                <a:solidFill>
                  <a:srgbClr val="636466"/>
                </a:solidFill>
                <a:latin typeface="微软雅黑" pitchFamily="34" charset="-122"/>
                <a:ea typeface="微软雅黑" pitchFamily="34" charset="-122"/>
                <a:cs typeface="Arial"/>
                <a:sym typeface="Arial" charset="0"/>
              </a:rPr>
              <a:t>未知</a:t>
            </a:r>
          </a:p>
        </p:txBody>
      </p:sp>
      <p:sp>
        <p:nvSpPr>
          <p:cNvPr id="8" name="Rounded Rectangle 7"/>
          <p:cNvSpPr/>
          <p:nvPr/>
        </p:nvSpPr>
        <p:spPr bwMode="auto">
          <a:xfrm>
            <a:off x="1348467" y="1959424"/>
            <a:ext cx="1423988" cy="566738"/>
          </a:xfrm>
          <a:prstGeom prst="roundRect">
            <a:avLst/>
          </a:prstGeom>
          <a:solidFill>
            <a:srgbClr val="767779">
              <a:lumMod val="75000"/>
            </a:srgbClr>
          </a:solidFill>
          <a:ln w="6350" cap="flat" cmpd="sng" algn="ctr">
            <a:noFill/>
            <a:prstDash val="solid"/>
            <a:round/>
            <a:headEnd type="none" w="med" len="med"/>
            <a:tailEnd type="none" w="med" len="med"/>
          </a:ln>
          <a:effectLst/>
        </p:spPr>
        <p:txBody>
          <a:bodyPr lIns="91420" tIns="45710" rIns="91420" bIns="45710" anchor="ctr"/>
          <a:lstStyle/>
          <a:p>
            <a:pPr marL="0" marR="0" lvl="0" indent="0" algn="ctr" defTabSz="914400" eaLnBrk="0" fontAlgn="base" latinLnBrk="0" hangingPunct="0">
              <a:lnSpc>
                <a:spcPct val="100000"/>
              </a:lnSpc>
              <a:spcBef>
                <a:spcPct val="0"/>
              </a:spcBef>
              <a:spcAft>
                <a:spcPct val="0"/>
              </a:spcAft>
              <a:buClrTx/>
              <a:buSzPct val="100000"/>
              <a:buFontTx/>
              <a:buNone/>
              <a:tabLst/>
              <a:defRPr/>
            </a:pPr>
            <a:r>
              <a:rPr kumimoji="0" lang="zh-CN" altLang="en-US" sz="1600" b="1" i="0" u="none" strike="noStrike" kern="0" cap="none" spc="0" normalizeH="0" baseline="0" noProof="0">
                <a:ln>
                  <a:noFill/>
                </a:ln>
                <a:solidFill>
                  <a:srgbClr val="FFFFFF"/>
                </a:solidFill>
                <a:effectLst/>
                <a:uLnTx/>
                <a:uFillTx/>
                <a:latin typeface="微软雅黑" pitchFamily="34" charset="-122"/>
                <a:ea typeface="微软雅黑" pitchFamily="34" charset="-122"/>
                <a:cs typeface="Arial"/>
                <a:sym typeface="Arial" charset="0"/>
              </a:rPr>
              <a:t>文件</a:t>
            </a:r>
          </a:p>
        </p:txBody>
      </p:sp>
      <p:sp>
        <p:nvSpPr>
          <p:cNvPr id="9" name="TextBox 24"/>
          <p:cNvSpPr txBox="1">
            <a:spLocks noChangeArrowheads="1"/>
          </p:cNvSpPr>
          <p:nvPr/>
        </p:nvSpPr>
        <p:spPr bwMode="auto">
          <a:xfrm>
            <a:off x="1507217" y="1614937"/>
            <a:ext cx="4667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1100" b="1">
                <a:solidFill>
                  <a:schemeClr val="tx1"/>
                </a:solidFill>
                <a:latin typeface="Arial" charset="0"/>
                <a:ea typeface="宋体" pitchFamily="2" charset="-122"/>
              </a:defRPr>
            </a:lvl1pPr>
            <a:lvl2pPr marL="742950" indent="-285750" eaLnBrk="0" hangingPunct="0">
              <a:defRPr sz="1100" b="1">
                <a:solidFill>
                  <a:schemeClr val="tx1"/>
                </a:solidFill>
                <a:latin typeface="Arial" charset="0"/>
                <a:ea typeface="宋体" pitchFamily="2" charset="-122"/>
              </a:defRPr>
            </a:lvl2pPr>
            <a:lvl3pPr marL="1143000" indent="-228600" eaLnBrk="0" hangingPunct="0">
              <a:defRPr sz="1100" b="1">
                <a:solidFill>
                  <a:schemeClr val="tx1"/>
                </a:solidFill>
                <a:latin typeface="Arial" charset="0"/>
                <a:ea typeface="宋体" pitchFamily="2" charset="-122"/>
              </a:defRPr>
            </a:lvl3pPr>
            <a:lvl4pPr marL="1600200" indent="-228600" eaLnBrk="0" hangingPunct="0">
              <a:defRPr sz="1100" b="1">
                <a:solidFill>
                  <a:schemeClr val="tx1"/>
                </a:solidFill>
                <a:latin typeface="Arial" charset="0"/>
                <a:ea typeface="宋体" pitchFamily="2" charset="-122"/>
              </a:defRPr>
            </a:lvl4pPr>
            <a:lvl5pPr marL="2057400" indent="-228600" eaLnBrk="0" hangingPunct="0">
              <a:defRPr sz="1100" b="1">
                <a:solidFill>
                  <a:schemeClr val="tx1"/>
                </a:solidFill>
                <a:latin typeface="Arial" charset="0"/>
                <a:ea typeface="宋体" pitchFamily="2" charset="-122"/>
              </a:defRPr>
            </a:lvl5pPr>
            <a:lvl6pPr marL="2514600" indent="-228600" eaLnBrk="0" fontAlgn="base" hangingPunct="0">
              <a:spcBef>
                <a:spcPct val="0"/>
              </a:spcBef>
              <a:spcAft>
                <a:spcPct val="0"/>
              </a:spcAft>
              <a:defRPr sz="1100" b="1">
                <a:solidFill>
                  <a:schemeClr val="tx1"/>
                </a:solidFill>
                <a:latin typeface="Arial" charset="0"/>
                <a:ea typeface="宋体" pitchFamily="2" charset="-122"/>
              </a:defRPr>
            </a:lvl6pPr>
            <a:lvl7pPr marL="2971800" indent="-228600" eaLnBrk="0" fontAlgn="base" hangingPunct="0">
              <a:spcBef>
                <a:spcPct val="0"/>
              </a:spcBef>
              <a:spcAft>
                <a:spcPct val="0"/>
              </a:spcAft>
              <a:defRPr sz="1100" b="1">
                <a:solidFill>
                  <a:schemeClr val="tx1"/>
                </a:solidFill>
                <a:latin typeface="Arial" charset="0"/>
                <a:ea typeface="宋体" pitchFamily="2" charset="-122"/>
              </a:defRPr>
            </a:lvl7pPr>
            <a:lvl8pPr marL="3429000" indent="-228600" eaLnBrk="0" fontAlgn="base" hangingPunct="0">
              <a:spcBef>
                <a:spcPct val="0"/>
              </a:spcBef>
              <a:spcAft>
                <a:spcPct val="0"/>
              </a:spcAft>
              <a:defRPr sz="1100" b="1">
                <a:solidFill>
                  <a:schemeClr val="tx1"/>
                </a:solidFill>
                <a:latin typeface="Arial" charset="0"/>
                <a:ea typeface="宋体" pitchFamily="2" charset="-122"/>
              </a:defRPr>
            </a:lvl8pPr>
            <a:lvl9pPr marL="3886200" indent="-228600" eaLnBrk="0" fontAlgn="base" hangingPunct="0">
              <a:spcBef>
                <a:spcPct val="0"/>
              </a:spcBef>
              <a:spcAft>
                <a:spcPct val="0"/>
              </a:spcAft>
              <a:defRPr sz="1100" b="1">
                <a:solidFill>
                  <a:schemeClr val="tx1"/>
                </a:solidFill>
                <a:latin typeface="Arial" charset="0"/>
                <a:ea typeface="宋体" pitchFamily="2" charset="-122"/>
              </a:defRPr>
            </a:lvl9pPr>
          </a:lstStyle>
          <a:p>
            <a:pPr defTabSz="914400" fontAlgn="base">
              <a:spcBef>
                <a:spcPct val="0"/>
              </a:spcBef>
              <a:spcAft>
                <a:spcPct val="0"/>
              </a:spcAft>
              <a:buSzPct val="100000"/>
            </a:pPr>
            <a:r>
              <a:rPr lang="zh-CN" altLang="en-US">
                <a:solidFill>
                  <a:srgbClr val="636466"/>
                </a:solidFill>
                <a:latin typeface="微软雅黑" pitchFamily="34" charset="-122"/>
                <a:ea typeface="微软雅黑" pitchFamily="34" charset="-122"/>
                <a:cs typeface="Arial"/>
                <a:sym typeface="Arial" charset="0"/>
              </a:rPr>
              <a:t>未知</a:t>
            </a:r>
          </a:p>
        </p:txBody>
      </p:sp>
      <p:cxnSp>
        <p:nvCxnSpPr>
          <p:cNvPr id="10" name="Straight Arrow Connector 7"/>
          <p:cNvCxnSpPr>
            <a:cxnSpLocks noChangeShapeType="1"/>
            <a:stCxn id="8" idx="3"/>
            <a:endCxn id="11" idx="1"/>
          </p:cNvCxnSpPr>
          <p:nvPr/>
        </p:nvCxnSpPr>
        <p:spPr bwMode="auto">
          <a:xfrm>
            <a:off x="2772455" y="2241999"/>
            <a:ext cx="1511300" cy="0"/>
          </a:xfrm>
          <a:prstGeom prst="straightConnector1">
            <a:avLst/>
          </a:prstGeom>
          <a:noFill/>
          <a:ln w="6350">
            <a:solidFill>
              <a:srgbClr val="636466"/>
            </a:solidFill>
            <a:round/>
            <a:headEnd/>
            <a:tailEnd type="arrow" w="med" len="med"/>
          </a:ln>
          <a:extLst>
            <a:ext uri="{909E8E84-426E-40DD-AFC4-6F175D3DCCD1}">
              <a14:hiddenFill xmlns:a14="http://schemas.microsoft.com/office/drawing/2010/main">
                <a:noFill/>
              </a14:hiddenFill>
            </a:ext>
          </a:extLst>
        </p:spPr>
      </p:cxnSp>
      <p:sp>
        <p:nvSpPr>
          <p:cNvPr id="11" name="Rounded Rectangle 10"/>
          <p:cNvSpPr/>
          <p:nvPr/>
        </p:nvSpPr>
        <p:spPr bwMode="auto">
          <a:xfrm>
            <a:off x="4283755" y="1959424"/>
            <a:ext cx="1425575" cy="566738"/>
          </a:xfrm>
          <a:prstGeom prst="roundRect">
            <a:avLst/>
          </a:prstGeom>
          <a:solidFill>
            <a:srgbClr val="767779">
              <a:lumMod val="75000"/>
            </a:srgbClr>
          </a:solidFill>
          <a:ln w="6350" cap="flat" cmpd="sng" algn="ctr">
            <a:noFill/>
            <a:prstDash val="solid"/>
            <a:round/>
            <a:headEnd type="none" w="med" len="med"/>
            <a:tailEnd type="none" w="med" len="med"/>
          </a:ln>
          <a:effectLst/>
        </p:spPr>
        <p:txBody>
          <a:bodyPr lIns="91420" tIns="45710" rIns="91420" bIns="45710" anchor="ctr"/>
          <a:lstStyle/>
          <a:p>
            <a:pPr marL="0" marR="0" lvl="0" indent="0" algn="ctr" defTabSz="914400" eaLnBrk="0" fontAlgn="base" latinLnBrk="0" hangingPunct="0">
              <a:lnSpc>
                <a:spcPct val="100000"/>
              </a:lnSpc>
              <a:spcBef>
                <a:spcPct val="0"/>
              </a:spcBef>
              <a:spcAft>
                <a:spcPct val="0"/>
              </a:spcAft>
              <a:buClrTx/>
              <a:buSzPct val="100000"/>
              <a:buFontTx/>
              <a:buNone/>
              <a:tabLst/>
              <a:defRPr/>
            </a:pPr>
            <a:r>
              <a:rPr kumimoji="0" lang="zh-CN" altLang="en-US" sz="1600" b="1" i="0" u="none" strike="noStrike" kern="0" cap="none" spc="0" normalizeH="0" baseline="0" noProof="0">
                <a:ln>
                  <a:noFill/>
                </a:ln>
                <a:solidFill>
                  <a:srgbClr val="FFFFFF"/>
                </a:solidFill>
                <a:effectLst/>
                <a:uLnTx/>
                <a:uFillTx/>
                <a:latin typeface="微软雅黑" pitchFamily="34" charset="-122"/>
                <a:ea typeface="微软雅黑" pitchFamily="34" charset="-122"/>
                <a:cs typeface="Arial"/>
                <a:sym typeface="Arial" charset="0"/>
              </a:rPr>
              <a:t>域</a:t>
            </a:r>
          </a:p>
        </p:txBody>
      </p:sp>
      <p:sp>
        <p:nvSpPr>
          <p:cNvPr id="12" name="TextBox 26"/>
          <p:cNvSpPr txBox="1">
            <a:spLocks noChangeArrowheads="1"/>
          </p:cNvSpPr>
          <p:nvPr/>
        </p:nvSpPr>
        <p:spPr bwMode="auto">
          <a:xfrm>
            <a:off x="2958192" y="1959424"/>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1100" b="1">
                <a:solidFill>
                  <a:schemeClr val="tx1"/>
                </a:solidFill>
                <a:latin typeface="Arial" charset="0"/>
                <a:ea typeface="宋体" pitchFamily="2" charset="-122"/>
              </a:defRPr>
            </a:lvl1pPr>
            <a:lvl2pPr marL="742950" indent="-285750" eaLnBrk="0" hangingPunct="0">
              <a:defRPr sz="1100" b="1">
                <a:solidFill>
                  <a:schemeClr val="tx1"/>
                </a:solidFill>
                <a:latin typeface="Arial" charset="0"/>
                <a:ea typeface="宋体" pitchFamily="2" charset="-122"/>
              </a:defRPr>
            </a:lvl2pPr>
            <a:lvl3pPr marL="1143000" indent="-228600" eaLnBrk="0" hangingPunct="0">
              <a:defRPr sz="1100" b="1">
                <a:solidFill>
                  <a:schemeClr val="tx1"/>
                </a:solidFill>
                <a:latin typeface="Arial" charset="0"/>
                <a:ea typeface="宋体" pitchFamily="2" charset="-122"/>
              </a:defRPr>
            </a:lvl3pPr>
            <a:lvl4pPr marL="1600200" indent="-228600" eaLnBrk="0" hangingPunct="0">
              <a:defRPr sz="1100" b="1">
                <a:solidFill>
                  <a:schemeClr val="tx1"/>
                </a:solidFill>
                <a:latin typeface="Arial" charset="0"/>
                <a:ea typeface="宋体" pitchFamily="2" charset="-122"/>
              </a:defRPr>
            </a:lvl4pPr>
            <a:lvl5pPr marL="2057400" indent="-228600" eaLnBrk="0" hangingPunct="0">
              <a:defRPr sz="1100" b="1">
                <a:solidFill>
                  <a:schemeClr val="tx1"/>
                </a:solidFill>
                <a:latin typeface="Arial" charset="0"/>
                <a:ea typeface="宋体" pitchFamily="2" charset="-122"/>
              </a:defRPr>
            </a:lvl5pPr>
            <a:lvl6pPr marL="2514600" indent="-228600" eaLnBrk="0" fontAlgn="base" hangingPunct="0">
              <a:spcBef>
                <a:spcPct val="0"/>
              </a:spcBef>
              <a:spcAft>
                <a:spcPct val="0"/>
              </a:spcAft>
              <a:defRPr sz="1100" b="1">
                <a:solidFill>
                  <a:schemeClr val="tx1"/>
                </a:solidFill>
                <a:latin typeface="Arial" charset="0"/>
                <a:ea typeface="宋体" pitchFamily="2" charset="-122"/>
              </a:defRPr>
            </a:lvl6pPr>
            <a:lvl7pPr marL="2971800" indent="-228600" eaLnBrk="0" fontAlgn="base" hangingPunct="0">
              <a:spcBef>
                <a:spcPct val="0"/>
              </a:spcBef>
              <a:spcAft>
                <a:spcPct val="0"/>
              </a:spcAft>
              <a:defRPr sz="1100" b="1">
                <a:solidFill>
                  <a:schemeClr val="tx1"/>
                </a:solidFill>
                <a:latin typeface="Arial" charset="0"/>
                <a:ea typeface="宋体" pitchFamily="2" charset="-122"/>
              </a:defRPr>
            </a:lvl7pPr>
            <a:lvl8pPr marL="3429000" indent="-228600" eaLnBrk="0" fontAlgn="base" hangingPunct="0">
              <a:spcBef>
                <a:spcPct val="0"/>
              </a:spcBef>
              <a:spcAft>
                <a:spcPct val="0"/>
              </a:spcAft>
              <a:defRPr sz="1100" b="1">
                <a:solidFill>
                  <a:schemeClr val="tx1"/>
                </a:solidFill>
                <a:latin typeface="Arial" charset="0"/>
                <a:ea typeface="宋体" pitchFamily="2" charset="-122"/>
              </a:defRPr>
            </a:lvl8pPr>
            <a:lvl9pPr marL="3886200" indent="-228600" eaLnBrk="0" fontAlgn="base" hangingPunct="0">
              <a:spcBef>
                <a:spcPct val="0"/>
              </a:spcBef>
              <a:spcAft>
                <a:spcPct val="0"/>
              </a:spcAft>
              <a:defRPr sz="1100" b="1">
                <a:solidFill>
                  <a:schemeClr val="tx1"/>
                </a:solidFill>
                <a:latin typeface="Arial" charset="0"/>
                <a:ea typeface="宋体" pitchFamily="2" charset="-122"/>
              </a:defRPr>
            </a:lvl9pPr>
          </a:lstStyle>
          <a:p>
            <a:pPr defTabSz="914400" fontAlgn="base">
              <a:spcBef>
                <a:spcPct val="0"/>
              </a:spcBef>
              <a:spcAft>
                <a:spcPct val="0"/>
              </a:spcAft>
              <a:buSzPct val="100000"/>
            </a:pPr>
            <a:r>
              <a:rPr lang="zh-CN" altLang="en-US">
                <a:solidFill>
                  <a:srgbClr val="636466"/>
                </a:solidFill>
                <a:latin typeface="微软雅黑" pitchFamily="34" charset="-122"/>
                <a:ea typeface="微软雅黑" pitchFamily="34" charset="-122"/>
                <a:cs typeface="Arial"/>
                <a:sym typeface="Arial" charset="0"/>
              </a:rPr>
              <a:t>已访问</a:t>
            </a:r>
          </a:p>
        </p:txBody>
      </p:sp>
      <p:sp>
        <p:nvSpPr>
          <p:cNvPr id="13" name="TextBox 12"/>
          <p:cNvSpPr txBox="1">
            <a:spLocks noChangeArrowheads="1"/>
          </p:cNvSpPr>
          <p:nvPr/>
        </p:nvSpPr>
        <p:spPr bwMode="auto">
          <a:xfrm>
            <a:off x="6114142" y="1976887"/>
            <a:ext cx="223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spAutoFit/>
          </a:bodyPr>
          <a:lstStyle>
            <a:lvl1pPr eaLnBrk="0" hangingPunct="0">
              <a:defRPr sz="1100" b="1">
                <a:solidFill>
                  <a:schemeClr val="tx1"/>
                </a:solidFill>
                <a:latin typeface="Arial" charset="0"/>
                <a:ea typeface="宋体" pitchFamily="2" charset="-122"/>
              </a:defRPr>
            </a:lvl1pPr>
            <a:lvl2pPr marL="742950" indent="-285750" eaLnBrk="0" hangingPunct="0">
              <a:defRPr sz="1100" b="1">
                <a:solidFill>
                  <a:schemeClr val="tx1"/>
                </a:solidFill>
                <a:latin typeface="Arial" charset="0"/>
                <a:ea typeface="宋体" pitchFamily="2" charset="-122"/>
              </a:defRPr>
            </a:lvl2pPr>
            <a:lvl3pPr marL="1143000" indent="-228600" eaLnBrk="0" hangingPunct="0">
              <a:defRPr sz="1100" b="1">
                <a:solidFill>
                  <a:schemeClr val="tx1"/>
                </a:solidFill>
                <a:latin typeface="Arial" charset="0"/>
                <a:ea typeface="宋体" pitchFamily="2" charset="-122"/>
              </a:defRPr>
            </a:lvl3pPr>
            <a:lvl4pPr marL="1600200" indent="-228600" eaLnBrk="0" hangingPunct="0">
              <a:defRPr sz="1100" b="1">
                <a:solidFill>
                  <a:schemeClr val="tx1"/>
                </a:solidFill>
                <a:latin typeface="Arial" charset="0"/>
                <a:ea typeface="宋体" pitchFamily="2" charset="-122"/>
              </a:defRPr>
            </a:lvl4pPr>
            <a:lvl5pPr marL="2057400" indent="-228600" eaLnBrk="0" hangingPunct="0">
              <a:defRPr sz="1100" b="1">
                <a:solidFill>
                  <a:schemeClr val="tx1"/>
                </a:solidFill>
                <a:latin typeface="Arial" charset="0"/>
                <a:ea typeface="宋体" pitchFamily="2" charset="-122"/>
              </a:defRPr>
            </a:lvl5pPr>
            <a:lvl6pPr marL="2514600" indent="-228600" eaLnBrk="0" fontAlgn="base" hangingPunct="0">
              <a:spcBef>
                <a:spcPct val="0"/>
              </a:spcBef>
              <a:spcAft>
                <a:spcPct val="0"/>
              </a:spcAft>
              <a:defRPr sz="1100" b="1">
                <a:solidFill>
                  <a:schemeClr val="tx1"/>
                </a:solidFill>
                <a:latin typeface="Arial" charset="0"/>
                <a:ea typeface="宋体" pitchFamily="2" charset="-122"/>
              </a:defRPr>
            </a:lvl6pPr>
            <a:lvl7pPr marL="2971800" indent="-228600" eaLnBrk="0" fontAlgn="base" hangingPunct="0">
              <a:spcBef>
                <a:spcPct val="0"/>
              </a:spcBef>
              <a:spcAft>
                <a:spcPct val="0"/>
              </a:spcAft>
              <a:defRPr sz="1100" b="1">
                <a:solidFill>
                  <a:schemeClr val="tx1"/>
                </a:solidFill>
                <a:latin typeface="Arial" charset="0"/>
                <a:ea typeface="宋体" pitchFamily="2" charset="-122"/>
              </a:defRPr>
            </a:lvl7pPr>
            <a:lvl8pPr marL="3429000" indent="-228600" eaLnBrk="0" fontAlgn="base" hangingPunct="0">
              <a:spcBef>
                <a:spcPct val="0"/>
              </a:spcBef>
              <a:spcAft>
                <a:spcPct val="0"/>
              </a:spcAft>
              <a:defRPr sz="1100" b="1">
                <a:solidFill>
                  <a:schemeClr val="tx1"/>
                </a:solidFill>
                <a:latin typeface="Arial" charset="0"/>
                <a:ea typeface="宋体" pitchFamily="2" charset="-122"/>
              </a:defRPr>
            </a:lvl8pPr>
            <a:lvl9pPr marL="3886200" indent="-228600" eaLnBrk="0" fontAlgn="base" hangingPunct="0">
              <a:spcBef>
                <a:spcPct val="0"/>
              </a:spcBef>
              <a:spcAft>
                <a:spcPct val="0"/>
              </a:spcAft>
              <a:defRPr sz="1100" b="1">
                <a:solidFill>
                  <a:schemeClr val="tx1"/>
                </a:solidFill>
                <a:latin typeface="Arial" charset="0"/>
                <a:ea typeface="宋体" pitchFamily="2" charset="-122"/>
              </a:defRPr>
            </a:lvl9pPr>
          </a:lstStyle>
          <a:p>
            <a:pPr defTabSz="914400" fontAlgn="base">
              <a:spcBef>
                <a:spcPct val="0"/>
              </a:spcBef>
              <a:spcAft>
                <a:spcPct val="0"/>
              </a:spcAft>
              <a:buSzPct val="100000"/>
            </a:pPr>
            <a:r>
              <a:rPr lang="zh-CN" altLang="en-US" sz="2000" dirty="0">
                <a:solidFill>
                  <a:srgbClr val="636466"/>
                </a:solidFill>
                <a:latin typeface="微软雅黑" pitchFamily="34" charset="-122"/>
                <a:ea typeface="微软雅黑" pitchFamily="34" charset="-122"/>
                <a:cs typeface="Arial"/>
                <a:sym typeface="Arial" charset="0"/>
              </a:rPr>
              <a:t>百万分之一事件</a:t>
            </a:r>
          </a:p>
        </p:txBody>
      </p:sp>
      <p:sp>
        <p:nvSpPr>
          <p:cNvPr id="14" name="TextBox 9"/>
          <p:cNvSpPr txBox="1">
            <a:spLocks noChangeArrowheads="1"/>
          </p:cNvSpPr>
          <p:nvPr/>
        </p:nvSpPr>
        <p:spPr bwMode="auto">
          <a:xfrm>
            <a:off x="3998005" y="3410399"/>
            <a:ext cx="2031285"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1100" b="1">
                <a:solidFill>
                  <a:schemeClr val="tx1"/>
                </a:solidFill>
                <a:latin typeface="Arial" charset="0"/>
                <a:ea typeface="宋体" pitchFamily="2" charset="-122"/>
              </a:defRPr>
            </a:lvl1pPr>
            <a:lvl2pPr marL="742950" indent="-285750" eaLnBrk="0" hangingPunct="0">
              <a:defRPr sz="1100" b="1">
                <a:solidFill>
                  <a:schemeClr val="tx1"/>
                </a:solidFill>
                <a:latin typeface="Arial" charset="0"/>
                <a:ea typeface="宋体" pitchFamily="2" charset="-122"/>
              </a:defRPr>
            </a:lvl2pPr>
            <a:lvl3pPr marL="1143000" indent="-228600" eaLnBrk="0" hangingPunct="0">
              <a:defRPr sz="1100" b="1">
                <a:solidFill>
                  <a:schemeClr val="tx1"/>
                </a:solidFill>
                <a:latin typeface="Arial" charset="0"/>
                <a:ea typeface="宋体" pitchFamily="2" charset="-122"/>
              </a:defRPr>
            </a:lvl3pPr>
            <a:lvl4pPr marL="1600200" indent="-228600" eaLnBrk="0" hangingPunct="0">
              <a:defRPr sz="1100" b="1">
                <a:solidFill>
                  <a:schemeClr val="tx1"/>
                </a:solidFill>
                <a:latin typeface="Arial" charset="0"/>
                <a:ea typeface="宋体" pitchFamily="2" charset="-122"/>
              </a:defRPr>
            </a:lvl4pPr>
            <a:lvl5pPr marL="2057400" indent="-228600" eaLnBrk="0" hangingPunct="0">
              <a:defRPr sz="1100" b="1">
                <a:solidFill>
                  <a:schemeClr val="tx1"/>
                </a:solidFill>
                <a:latin typeface="Arial" charset="0"/>
                <a:ea typeface="宋体" pitchFamily="2" charset="-122"/>
              </a:defRPr>
            </a:lvl5pPr>
            <a:lvl6pPr marL="2514600" indent="-228600" eaLnBrk="0" fontAlgn="base" hangingPunct="0">
              <a:spcBef>
                <a:spcPct val="0"/>
              </a:spcBef>
              <a:spcAft>
                <a:spcPct val="0"/>
              </a:spcAft>
              <a:defRPr sz="1100" b="1">
                <a:solidFill>
                  <a:schemeClr val="tx1"/>
                </a:solidFill>
                <a:latin typeface="Arial" charset="0"/>
                <a:ea typeface="宋体" pitchFamily="2" charset="-122"/>
              </a:defRPr>
            </a:lvl6pPr>
            <a:lvl7pPr marL="2971800" indent="-228600" eaLnBrk="0" fontAlgn="base" hangingPunct="0">
              <a:spcBef>
                <a:spcPct val="0"/>
              </a:spcBef>
              <a:spcAft>
                <a:spcPct val="0"/>
              </a:spcAft>
              <a:defRPr sz="1100" b="1">
                <a:solidFill>
                  <a:schemeClr val="tx1"/>
                </a:solidFill>
                <a:latin typeface="Arial" charset="0"/>
                <a:ea typeface="宋体" pitchFamily="2" charset="-122"/>
              </a:defRPr>
            </a:lvl7pPr>
            <a:lvl8pPr marL="3429000" indent="-228600" eaLnBrk="0" fontAlgn="base" hangingPunct="0">
              <a:spcBef>
                <a:spcPct val="0"/>
              </a:spcBef>
              <a:spcAft>
                <a:spcPct val="0"/>
              </a:spcAft>
              <a:defRPr sz="1100" b="1">
                <a:solidFill>
                  <a:schemeClr val="tx1"/>
                </a:solidFill>
                <a:latin typeface="Arial" charset="0"/>
                <a:ea typeface="宋体" pitchFamily="2" charset="-122"/>
              </a:defRPr>
            </a:lvl8pPr>
            <a:lvl9pPr marL="3886200" indent="-228600" eaLnBrk="0" fontAlgn="base" hangingPunct="0">
              <a:spcBef>
                <a:spcPct val="0"/>
              </a:spcBef>
              <a:spcAft>
                <a:spcPct val="0"/>
              </a:spcAft>
              <a:defRPr sz="1100" b="1">
                <a:solidFill>
                  <a:schemeClr val="tx1"/>
                </a:solidFill>
                <a:latin typeface="Arial" charset="0"/>
                <a:ea typeface="宋体" pitchFamily="2" charset="-122"/>
              </a:defRPr>
            </a:lvl9pPr>
          </a:lstStyle>
          <a:p>
            <a:pPr defTabSz="914400" fontAlgn="base">
              <a:spcBef>
                <a:spcPct val="0"/>
              </a:spcBef>
              <a:spcAft>
                <a:spcPct val="0"/>
              </a:spcAft>
              <a:buSzPct val="100000"/>
            </a:pPr>
            <a:r>
              <a:rPr lang="zh-CN" altLang="en-US" sz="1600" dirty="0" smtClean="0">
                <a:solidFill>
                  <a:srgbClr val="D20F30"/>
                </a:solidFill>
                <a:latin typeface="微软雅黑" pitchFamily="34" charset="-122"/>
                <a:ea typeface="微软雅黑" pitchFamily="34" charset="-122"/>
                <a:cs typeface="Arial"/>
                <a:sym typeface="Arial" charset="0"/>
              </a:rPr>
              <a:t>有不寻常的大量访问</a:t>
            </a:r>
            <a:endParaRPr lang="zh-CN" altLang="en-US" sz="1600" dirty="0">
              <a:solidFill>
                <a:srgbClr val="D20F30"/>
              </a:solidFill>
              <a:latin typeface="微软雅黑" pitchFamily="34" charset="-122"/>
              <a:ea typeface="微软雅黑" pitchFamily="34" charset="-122"/>
              <a:cs typeface="Arial"/>
              <a:sym typeface="Arial" charset="0"/>
            </a:endParaRPr>
          </a:p>
        </p:txBody>
      </p:sp>
      <p:sp>
        <p:nvSpPr>
          <p:cNvPr id="15" name="Rounded Rectangle 14"/>
          <p:cNvSpPr/>
          <p:nvPr/>
        </p:nvSpPr>
        <p:spPr bwMode="auto">
          <a:xfrm>
            <a:off x="1348467" y="3845374"/>
            <a:ext cx="1423988" cy="566738"/>
          </a:xfrm>
          <a:prstGeom prst="roundRect">
            <a:avLst/>
          </a:prstGeom>
          <a:solidFill>
            <a:srgbClr val="D20F30">
              <a:lumMod val="75000"/>
            </a:srgbClr>
          </a:solidFill>
          <a:ln w="6350" cap="flat" cmpd="sng" algn="ctr">
            <a:noFill/>
            <a:prstDash val="solid"/>
            <a:round/>
            <a:headEnd type="none" w="med" len="med"/>
            <a:tailEnd type="none" w="med" len="med"/>
          </a:ln>
          <a:effectLst/>
        </p:spPr>
        <p:txBody>
          <a:bodyPr lIns="91420" tIns="45710" rIns="91420" bIns="45710" anchor="ctr"/>
          <a:lstStyle/>
          <a:p>
            <a:pPr marL="0" marR="0" lvl="0" indent="0" algn="ctr" defTabSz="914400" eaLnBrk="0" fontAlgn="base" latinLnBrk="0" hangingPunct="0">
              <a:lnSpc>
                <a:spcPct val="100000"/>
              </a:lnSpc>
              <a:spcBef>
                <a:spcPct val="0"/>
              </a:spcBef>
              <a:spcAft>
                <a:spcPct val="0"/>
              </a:spcAft>
              <a:buClrTx/>
              <a:buSzPct val="100000"/>
              <a:buFontTx/>
              <a:buNone/>
              <a:tabLst/>
              <a:defRPr/>
            </a:pPr>
            <a:r>
              <a:rPr kumimoji="0" lang="zh-CN" altLang="en-US" sz="1600" b="1" i="0" u="none" strike="noStrike" kern="0" cap="none" spc="0" normalizeH="0" baseline="0" noProof="0">
                <a:ln>
                  <a:noFill/>
                </a:ln>
                <a:solidFill>
                  <a:srgbClr val="FFFFFF"/>
                </a:solidFill>
                <a:effectLst/>
                <a:uLnTx/>
                <a:uFillTx/>
                <a:latin typeface="微软雅黑" pitchFamily="34" charset="-122"/>
                <a:ea typeface="微软雅黑" pitchFamily="34" charset="-122"/>
                <a:cs typeface="Arial"/>
                <a:sym typeface="Arial" charset="0"/>
              </a:rPr>
              <a:t>文件</a:t>
            </a:r>
          </a:p>
        </p:txBody>
      </p:sp>
      <p:sp>
        <p:nvSpPr>
          <p:cNvPr id="16" name="TextBox 15"/>
          <p:cNvSpPr txBox="1">
            <a:spLocks noChangeArrowheads="1"/>
          </p:cNvSpPr>
          <p:nvPr/>
        </p:nvSpPr>
        <p:spPr bwMode="auto">
          <a:xfrm>
            <a:off x="980167" y="3404049"/>
            <a:ext cx="2236469"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1100" b="1">
                <a:solidFill>
                  <a:schemeClr val="tx1"/>
                </a:solidFill>
                <a:latin typeface="Arial" charset="0"/>
                <a:ea typeface="宋体" pitchFamily="2" charset="-122"/>
              </a:defRPr>
            </a:lvl1pPr>
            <a:lvl2pPr marL="742950" indent="-285750" eaLnBrk="0" hangingPunct="0">
              <a:defRPr sz="1100" b="1">
                <a:solidFill>
                  <a:schemeClr val="tx1"/>
                </a:solidFill>
                <a:latin typeface="Arial" charset="0"/>
                <a:ea typeface="宋体" pitchFamily="2" charset="-122"/>
              </a:defRPr>
            </a:lvl2pPr>
            <a:lvl3pPr marL="1143000" indent="-228600" eaLnBrk="0" hangingPunct="0">
              <a:defRPr sz="1100" b="1">
                <a:solidFill>
                  <a:schemeClr val="tx1"/>
                </a:solidFill>
                <a:latin typeface="Arial" charset="0"/>
                <a:ea typeface="宋体" pitchFamily="2" charset="-122"/>
              </a:defRPr>
            </a:lvl3pPr>
            <a:lvl4pPr marL="1600200" indent="-228600" eaLnBrk="0" hangingPunct="0">
              <a:defRPr sz="1100" b="1">
                <a:solidFill>
                  <a:schemeClr val="tx1"/>
                </a:solidFill>
                <a:latin typeface="Arial" charset="0"/>
                <a:ea typeface="宋体" pitchFamily="2" charset="-122"/>
              </a:defRPr>
            </a:lvl4pPr>
            <a:lvl5pPr marL="2057400" indent="-228600" eaLnBrk="0" hangingPunct="0">
              <a:defRPr sz="1100" b="1">
                <a:solidFill>
                  <a:schemeClr val="tx1"/>
                </a:solidFill>
                <a:latin typeface="Arial" charset="0"/>
                <a:ea typeface="宋体" pitchFamily="2" charset="-122"/>
              </a:defRPr>
            </a:lvl5pPr>
            <a:lvl6pPr marL="2514600" indent="-228600" eaLnBrk="0" fontAlgn="base" hangingPunct="0">
              <a:spcBef>
                <a:spcPct val="0"/>
              </a:spcBef>
              <a:spcAft>
                <a:spcPct val="0"/>
              </a:spcAft>
              <a:defRPr sz="1100" b="1">
                <a:solidFill>
                  <a:schemeClr val="tx1"/>
                </a:solidFill>
                <a:latin typeface="Arial" charset="0"/>
                <a:ea typeface="宋体" pitchFamily="2" charset="-122"/>
              </a:defRPr>
            </a:lvl6pPr>
            <a:lvl7pPr marL="2971800" indent="-228600" eaLnBrk="0" fontAlgn="base" hangingPunct="0">
              <a:spcBef>
                <a:spcPct val="0"/>
              </a:spcBef>
              <a:spcAft>
                <a:spcPct val="0"/>
              </a:spcAft>
              <a:defRPr sz="1100" b="1">
                <a:solidFill>
                  <a:schemeClr val="tx1"/>
                </a:solidFill>
                <a:latin typeface="Arial" charset="0"/>
                <a:ea typeface="宋体" pitchFamily="2" charset="-122"/>
              </a:defRPr>
            </a:lvl7pPr>
            <a:lvl8pPr marL="3429000" indent="-228600" eaLnBrk="0" fontAlgn="base" hangingPunct="0">
              <a:spcBef>
                <a:spcPct val="0"/>
              </a:spcBef>
              <a:spcAft>
                <a:spcPct val="0"/>
              </a:spcAft>
              <a:defRPr sz="1100" b="1">
                <a:solidFill>
                  <a:schemeClr val="tx1"/>
                </a:solidFill>
                <a:latin typeface="Arial" charset="0"/>
                <a:ea typeface="宋体" pitchFamily="2" charset="-122"/>
              </a:defRPr>
            </a:lvl8pPr>
            <a:lvl9pPr marL="3886200" indent="-228600" eaLnBrk="0" fontAlgn="base" hangingPunct="0">
              <a:spcBef>
                <a:spcPct val="0"/>
              </a:spcBef>
              <a:spcAft>
                <a:spcPct val="0"/>
              </a:spcAft>
              <a:defRPr sz="1100" b="1">
                <a:solidFill>
                  <a:schemeClr val="tx1"/>
                </a:solidFill>
                <a:latin typeface="Arial" charset="0"/>
                <a:ea typeface="宋体" pitchFamily="2" charset="-122"/>
              </a:defRPr>
            </a:lvl9pPr>
          </a:lstStyle>
          <a:p>
            <a:pPr defTabSz="914400" fontAlgn="base">
              <a:spcBef>
                <a:spcPct val="0"/>
              </a:spcBef>
              <a:spcAft>
                <a:spcPct val="0"/>
              </a:spcAft>
              <a:buSzPct val="100000"/>
            </a:pPr>
            <a:r>
              <a:rPr lang="zh-CN" altLang="en-US" sz="1600" dirty="0">
                <a:solidFill>
                  <a:srgbClr val="D20F30"/>
                </a:solidFill>
                <a:latin typeface="微软雅黑" pitchFamily="34" charset="-122"/>
                <a:ea typeface="微软雅黑" pitchFamily="34" charset="-122"/>
                <a:cs typeface="Arial"/>
                <a:sym typeface="Arial" charset="0"/>
              </a:rPr>
              <a:t>集</a:t>
            </a:r>
            <a:r>
              <a:rPr lang="zh-CN" altLang="en-US" sz="1600" dirty="0" smtClean="0">
                <a:solidFill>
                  <a:srgbClr val="D20F30"/>
                </a:solidFill>
                <a:latin typeface="微软雅黑" pitchFamily="34" charset="-122"/>
                <a:ea typeface="微软雅黑" pitchFamily="34" charset="-122"/>
                <a:cs typeface="Arial"/>
                <a:sym typeface="Arial" charset="0"/>
              </a:rPr>
              <a:t>中发生在特定小区域</a:t>
            </a:r>
            <a:endParaRPr lang="zh-CN" altLang="en-US" sz="1600" dirty="0">
              <a:solidFill>
                <a:srgbClr val="D20F30"/>
              </a:solidFill>
              <a:latin typeface="微软雅黑" pitchFamily="34" charset="-122"/>
              <a:ea typeface="微软雅黑" pitchFamily="34" charset="-122"/>
              <a:cs typeface="Arial"/>
              <a:sym typeface="Arial" charset="0"/>
            </a:endParaRPr>
          </a:p>
        </p:txBody>
      </p:sp>
      <p:cxnSp>
        <p:nvCxnSpPr>
          <p:cNvPr id="17" name="Straight Arrow Connector 16"/>
          <p:cNvCxnSpPr>
            <a:cxnSpLocks noChangeShapeType="1"/>
            <a:stCxn id="15" idx="3"/>
            <a:endCxn id="18" idx="1"/>
          </p:cNvCxnSpPr>
          <p:nvPr/>
        </p:nvCxnSpPr>
        <p:spPr bwMode="auto">
          <a:xfrm>
            <a:off x="2772455" y="4129537"/>
            <a:ext cx="1511300" cy="0"/>
          </a:xfrm>
          <a:prstGeom prst="straightConnector1">
            <a:avLst/>
          </a:prstGeom>
          <a:noFill/>
          <a:ln w="6350">
            <a:solidFill>
              <a:srgbClr val="636466"/>
            </a:solidFill>
            <a:round/>
            <a:headEnd/>
            <a:tailEnd type="arrow" w="med" len="med"/>
          </a:ln>
          <a:extLst>
            <a:ext uri="{909E8E84-426E-40DD-AFC4-6F175D3DCCD1}">
              <a14:hiddenFill xmlns:a14="http://schemas.microsoft.com/office/drawing/2010/main">
                <a:noFill/>
              </a14:hiddenFill>
            </a:ext>
          </a:extLst>
        </p:spPr>
      </p:cxnSp>
      <p:sp>
        <p:nvSpPr>
          <p:cNvPr id="18" name="Rounded Rectangle 17"/>
          <p:cNvSpPr/>
          <p:nvPr/>
        </p:nvSpPr>
        <p:spPr bwMode="auto">
          <a:xfrm>
            <a:off x="4283755" y="3845374"/>
            <a:ext cx="1425575" cy="566738"/>
          </a:xfrm>
          <a:prstGeom prst="roundRect">
            <a:avLst/>
          </a:prstGeom>
          <a:solidFill>
            <a:srgbClr val="D20F30">
              <a:lumMod val="75000"/>
            </a:srgbClr>
          </a:solidFill>
          <a:ln w="6350" cap="flat" cmpd="sng" algn="ctr">
            <a:noFill/>
            <a:prstDash val="solid"/>
            <a:round/>
            <a:headEnd type="none" w="med" len="med"/>
            <a:tailEnd type="none" w="med" len="med"/>
          </a:ln>
          <a:effectLst/>
        </p:spPr>
        <p:txBody>
          <a:bodyPr lIns="91420" tIns="45710" rIns="91420" bIns="45710" anchor="ctr"/>
          <a:lstStyle/>
          <a:p>
            <a:pPr marL="0" marR="0" lvl="0" indent="0" algn="ctr" defTabSz="914400" eaLnBrk="0" fontAlgn="base" latinLnBrk="0" hangingPunct="0">
              <a:lnSpc>
                <a:spcPct val="100000"/>
              </a:lnSpc>
              <a:spcBef>
                <a:spcPct val="0"/>
              </a:spcBef>
              <a:spcAft>
                <a:spcPct val="0"/>
              </a:spcAft>
              <a:buClrTx/>
              <a:buSzPct val="100000"/>
              <a:buFontTx/>
              <a:buNone/>
              <a:tabLst/>
              <a:defRPr/>
            </a:pPr>
            <a:r>
              <a:rPr kumimoji="0" lang="zh-CN" altLang="en-US" sz="1600" b="1" i="0" u="none" strike="noStrike" kern="0" cap="none" spc="0" normalizeH="0" baseline="0" noProof="0">
                <a:ln>
                  <a:noFill/>
                </a:ln>
                <a:solidFill>
                  <a:srgbClr val="FFFFFF"/>
                </a:solidFill>
                <a:effectLst/>
                <a:uLnTx/>
                <a:uFillTx/>
                <a:latin typeface="微软雅黑" pitchFamily="34" charset="-122"/>
                <a:ea typeface="微软雅黑" pitchFamily="34" charset="-122"/>
                <a:cs typeface="Arial"/>
                <a:sym typeface="Arial" charset="0"/>
              </a:rPr>
              <a:t>域</a:t>
            </a:r>
          </a:p>
        </p:txBody>
      </p:sp>
      <p:sp>
        <p:nvSpPr>
          <p:cNvPr id="19" name="TextBox 18"/>
          <p:cNvSpPr txBox="1">
            <a:spLocks noChangeArrowheads="1"/>
          </p:cNvSpPr>
          <p:nvPr/>
        </p:nvSpPr>
        <p:spPr bwMode="auto">
          <a:xfrm>
            <a:off x="2958192" y="3845374"/>
            <a:ext cx="723235" cy="30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1100" b="1">
                <a:solidFill>
                  <a:schemeClr val="tx1"/>
                </a:solidFill>
                <a:latin typeface="Arial" charset="0"/>
                <a:ea typeface="宋体" pitchFamily="2" charset="-122"/>
              </a:defRPr>
            </a:lvl1pPr>
            <a:lvl2pPr marL="742950" indent="-285750" eaLnBrk="0" hangingPunct="0">
              <a:defRPr sz="1100" b="1">
                <a:solidFill>
                  <a:schemeClr val="tx1"/>
                </a:solidFill>
                <a:latin typeface="Arial" charset="0"/>
                <a:ea typeface="宋体" pitchFamily="2" charset="-122"/>
              </a:defRPr>
            </a:lvl2pPr>
            <a:lvl3pPr marL="1143000" indent="-228600" eaLnBrk="0" hangingPunct="0">
              <a:defRPr sz="1100" b="1">
                <a:solidFill>
                  <a:schemeClr val="tx1"/>
                </a:solidFill>
                <a:latin typeface="Arial" charset="0"/>
                <a:ea typeface="宋体" pitchFamily="2" charset="-122"/>
              </a:defRPr>
            </a:lvl3pPr>
            <a:lvl4pPr marL="1600200" indent="-228600" eaLnBrk="0" hangingPunct="0">
              <a:defRPr sz="1100" b="1">
                <a:solidFill>
                  <a:schemeClr val="tx1"/>
                </a:solidFill>
                <a:latin typeface="Arial" charset="0"/>
                <a:ea typeface="宋体" pitchFamily="2" charset="-122"/>
              </a:defRPr>
            </a:lvl4pPr>
            <a:lvl5pPr marL="2057400" indent="-228600" eaLnBrk="0" hangingPunct="0">
              <a:defRPr sz="1100" b="1">
                <a:solidFill>
                  <a:schemeClr val="tx1"/>
                </a:solidFill>
                <a:latin typeface="Arial" charset="0"/>
                <a:ea typeface="宋体" pitchFamily="2" charset="-122"/>
              </a:defRPr>
            </a:lvl5pPr>
            <a:lvl6pPr marL="2514600" indent="-228600" eaLnBrk="0" fontAlgn="base" hangingPunct="0">
              <a:spcBef>
                <a:spcPct val="0"/>
              </a:spcBef>
              <a:spcAft>
                <a:spcPct val="0"/>
              </a:spcAft>
              <a:defRPr sz="1100" b="1">
                <a:solidFill>
                  <a:schemeClr val="tx1"/>
                </a:solidFill>
                <a:latin typeface="Arial" charset="0"/>
                <a:ea typeface="宋体" pitchFamily="2" charset="-122"/>
              </a:defRPr>
            </a:lvl6pPr>
            <a:lvl7pPr marL="2971800" indent="-228600" eaLnBrk="0" fontAlgn="base" hangingPunct="0">
              <a:spcBef>
                <a:spcPct val="0"/>
              </a:spcBef>
              <a:spcAft>
                <a:spcPct val="0"/>
              </a:spcAft>
              <a:defRPr sz="1100" b="1">
                <a:solidFill>
                  <a:schemeClr val="tx1"/>
                </a:solidFill>
                <a:latin typeface="Arial" charset="0"/>
                <a:ea typeface="宋体" pitchFamily="2" charset="-122"/>
              </a:defRPr>
            </a:lvl7pPr>
            <a:lvl8pPr marL="3429000" indent="-228600" eaLnBrk="0" fontAlgn="base" hangingPunct="0">
              <a:spcBef>
                <a:spcPct val="0"/>
              </a:spcBef>
              <a:spcAft>
                <a:spcPct val="0"/>
              </a:spcAft>
              <a:defRPr sz="1100" b="1">
                <a:solidFill>
                  <a:schemeClr val="tx1"/>
                </a:solidFill>
                <a:latin typeface="Arial" charset="0"/>
                <a:ea typeface="宋体" pitchFamily="2" charset="-122"/>
              </a:defRPr>
            </a:lvl8pPr>
            <a:lvl9pPr marL="3886200" indent="-228600" eaLnBrk="0" fontAlgn="base" hangingPunct="0">
              <a:spcBef>
                <a:spcPct val="0"/>
              </a:spcBef>
              <a:spcAft>
                <a:spcPct val="0"/>
              </a:spcAft>
              <a:defRPr sz="1100" b="1">
                <a:solidFill>
                  <a:schemeClr val="tx1"/>
                </a:solidFill>
                <a:latin typeface="Arial" charset="0"/>
                <a:ea typeface="宋体" pitchFamily="2" charset="-122"/>
              </a:defRPr>
            </a:lvl9pPr>
          </a:lstStyle>
          <a:p>
            <a:pPr defTabSz="914400" fontAlgn="base">
              <a:spcBef>
                <a:spcPct val="0"/>
              </a:spcBef>
              <a:spcAft>
                <a:spcPct val="0"/>
              </a:spcAft>
              <a:buSzPct val="100000"/>
            </a:pPr>
            <a:r>
              <a:rPr lang="zh-CN" altLang="en-US" sz="1400" dirty="0">
                <a:solidFill>
                  <a:srgbClr val="636466"/>
                </a:solidFill>
                <a:latin typeface="微软雅黑" pitchFamily="34" charset="-122"/>
                <a:ea typeface="微软雅黑" pitchFamily="34" charset="-122"/>
                <a:cs typeface="Arial"/>
                <a:sym typeface="Arial" charset="0"/>
              </a:rPr>
              <a:t>已访问</a:t>
            </a:r>
          </a:p>
        </p:txBody>
      </p:sp>
      <p:sp>
        <p:nvSpPr>
          <p:cNvPr id="20" name="TextBox 19"/>
          <p:cNvSpPr txBox="1">
            <a:spLocks noChangeArrowheads="1"/>
          </p:cNvSpPr>
          <p:nvPr/>
        </p:nvSpPr>
        <p:spPr bwMode="auto">
          <a:xfrm>
            <a:off x="6499905" y="3823149"/>
            <a:ext cx="903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1100" b="1">
                <a:solidFill>
                  <a:schemeClr val="tx1"/>
                </a:solidFill>
                <a:latin typeface="Arial" charset="0"/>
                <a:ea typeface="宋体" pitchFamily="2" charset="-122"/>
              </a:defRPr>
            </a:lvl1pPr>
            <a:lvl2pPr marL="742950" indent="-285750" eaLnBrk="0" hangingPunct="0">
              <a:defRPr sz="1100" b="1">
                <a:solidFill>
                  <a:schemeClr val="tx1"/>
                </a:solidFill>
                <a:latin typeface="Arial" charset="0"/>
                <a:ea typeface="宋体" pitchFamily="2" charset="-122"/>
              </a:defRPr>
            </a:lvl2pPr>
            <a:lvl3pPr marL="1143000" indent="-228600" eaLnBrk="0" hangingPunct="0">
              <a:defRPr sz="1100" b="1">
                <a:solidFill>
                  <a:schemeClr val="tx1"/>
                </a:solidFill>
                <a:latin typeface="Arial" charset="0"/>
                <a:ea typeface="宋体" pitchFamily="2" charset="-122"/>
              </a:defRPr>
            </a:lvl3pPr>
            <a:lvl4pPr marL="1600200" indent="-228600" eaLnBrk="0" hangingPunct="0">
              <a:defRPr sz="1100" b="1">
                <a:solidFill>
                  <a:schemeClr val="tx1"/>
                </a:solidFill>
                <a:latin typeface="Arial" charset="0"/>
                <a:ea typeface="宋体" pitchFamily="2" charset="-122"/>
              </a:defRPr>
            </a:lvl4pPr>
            <a:lvl5pPr marL="2057400" indent="-228600" eaLnBrk="0" hangingPunct="0">
              <a:defRPr sz="1100" b="1">
                <a:solidFill>
                  <a:schemeClr val="tx1"/>
                </a:solidFill>
                <a:latin typeface="Arial" charset="0"/>
                <a:ea typeface="宋体" pitchFamily="2" charset="-122"/>
              </a:defRPr>
            </a:lvl5pPr>
            <a:lvl6pPr marL="2514600" indent="-228600" eaLnBrk="0" fontAlgn="base" hangingPunct="0">
              <a:spcBef>
                <a:spcPct val="0"/>
              </a:spcBef>
              <a:spcAft>
                <a:spcPct val="0"/>
              </a:spcAft>
              <a:defRPr sz="1100" b="1">
                <a:solidFill>
                  <a:schemeClr val="tx1"/>
                </a:solidFill>
                <a:latin typeface="Arial" charset="0"/>
                <a:ea typeface="宋体" pitchFamily="2" charset="-122"/>
              </a:defRPr>
            </a:lvl6pPr>
            <a:lvl7pPr marL="2971800" indent="-228600" eaLnBrk="0" fontAlgn="base" hangingPunct="0">
              <a:spcBef>
                <a:spcPct val="0"/>
              </a:spcBef>
              <a:spcAft>
                <a:spcPct val="0"/>
              </a:spcAft>
              <a:defRPr sz="1100" b="1">
                <a:solidFill>
                  <a:schemeClr val="tx1"/>
                </a:solidFill>
                <a:latin typeface="Arial" charset="0"/>
                <a:ea typeface="宋体" pitchFamily="2" charset="-122"/>
              </a:defRPr>
            </a:lvl7pPr>
            <a:lvl8pPr marL="3429000" indent="-228600" eaLnBrk="0" fontAlgn="base" hangingPunct="0">
              <a:spcBef>
                <a:spcPct val="0"/>
              </a:spcBef>
              <a:spcAft>
                <a:spcPct val="0"/>
              </a:spcAft>
              <a:defRPr sz="1100" b="1">
                <a:solidFill>
                  <a:schemeClr val="tx1"/>
                </a:solidFill>
                <a:latin typeface="Arial" charset="0"/>
                <a:ea typeface="宋体" pitchFamily="2" charset="-122"/>
              </a:defRPr>
            </a:lvl8pPr>
            <a:lvl9pPr marL="3886200" indent="-228600" eaLnBrk="0" fontAlgn="base" hangingPunct="0">
              <a:spcBef>
                <a:spcPct val="0"/>
              </a:spcBef>
              <a:spcAft>
                <a:spcPct val="0"/>
              </a:spcAft>
              <a:defRPr sz="1100" b="1">
                <a:solidFill>
                  <a:schemeClr val="tx1"/>
                </a:solidFill>
                <a:latin typeface="Arial" charset="0"/>
                <a:ea typeface="宋体" pitchFamily="2" charset="-122"/>
              </a:defRPr>
            </a:lvl9pPr>
          </a:lstStyle>
          <a:p>
            <a:pPr defTabSz="914400" fontAlgn="base">
              <a:spcBef>
                <a:spcPct val="0"/>
              </a:spcBef>
              <a:spcAft>
                <a:spcPct val="0"/>
              </a:spcAft>
              <a:buSzPct val="100000"/>
            </a:pPr>
            <a:r>
              <a:rPr lang="zh-CN" altLang="en-US" sz="2800">
                <a:solidFill>
                  <a:srgbClr val="D20F30"/>
                </a:solidFill>
                <a:latin typeface="微软雅黑" pitchFamily="34" charset="-122"/>
                <a:ea typeface="微软雅黑" pitchFamily="34" charset="-122"/>
                <a:cs typeface="Arial"/>
                <a:sym typeface="Arial" charset="0"/>
              </a:rPr>
              <a:t>异常</a:t>
            </a:r>
          </a:p>
        </p:txBody>
      </p:sp>
      <p:sp>
        <p:nvSpPr>
          <p:cNvPr id="21" name="TextBox 20"/>
          <p:cNvSpPr txBox="1">
            <a:spLocks noChangeArrowheads="1"/>
          </p:cNvSpPr>
          <p:nvPr/>
        </p:nvSpPr>
        <p:spPr bwMode="auto">
          <a:xfrm>
            <a:off x="5988750" y="3062737"/>
            <a:ext cx="2226851" cy="4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1100" b="1">
                <a:solidFill>
                  <a:schemeClr val="tx1"/>
                </a:solidFill>
                <a:latin typeface="Arial" charset="0"/>
                <a:ea typeface="宋体" pitchFamily="2" charset="-122"/>
              </a:defRPr>
            </a:lvl1pPr>
            <a:lvl2pPr marL="742950" indent="-285750" eaLnBrk="0" hangingPunct="0">
              <a:defRPr sz="1100" b="1">
                <a:solidFill>
                  <a:schemeClr val="tx1"/>
                </a:solidFill>
                <a:latin typeface="Arial" charset="0"/>
                <a:ea typeface="宋体" pitchFamily="2" charset="-122"/>
              </a:defRPr>
            </a:lvl2pPr>
            <a:lvl3pPr marL="1143000" indent="-228600" eaLnBrk="0" hangingPunct="0">
              <a:defRPr sz="1100" b="1">
                <a:solidFill>
                  <a:schemeClr val="tx1"/>
                </a:solidFill>
                <a:latin typeface="Arial" charset="0"/>
                <a:ea typeface="宋体" pitchFamily="2" charset="-122"/>
              </a:defRPr>
            </a:lvl3pPr>
            <a:lvl4pPr marL="1600200" indent="-228600" eaLnBrk="0" hangingPunct="0">
              <a:defRPr sz="1100" b="1">
                <a:solidFill>
                  <a:schemeClr val="tx1"/>
                </a:solidFill>
                <a:latin typeface="Arial" charset="0"/>
                <a:ea typeface="宋体" pitchFamily="2" charset="-122"/>
              </a:defRPr>
            </a:lvl4pPr>
            <a:lvl5pPr marL="2057400" indent="-228600" eaLnBrk="0" hangingPunct="0">
              <a:defRPr sz="1100" b="1">
                <a:solidFill>
                  <a:schemeClr val="tx1"/>
                </a:solidFill>
                <a:latin typeface="Arial" charset="0"/>
                <a:ea typeface="宋体" pitchFamily="2" charset="-122"/>
              </a:defRPr>
            </a:lvl5pPr>
            <a:lvl6pPr marL="2514600" indent="-228600" eaLnBrk="0" fontAlgn="base" hangingPunct="0">
              <a:spcBef>
                <a:spcPct val="0"/>
              </a:spcBef>
              <a:spcAft>
                <a:spcPct val="0"/>
              </a:spcAft>
              <a:defRPr sz="1100" b="1">
                <a:solidFill>
                  <a:schemeClr val="tx1"/>
                </a:solidFill>
                <a:latin typeface="Arial" charset="0"/>
                <a:ea typeface="宋体" pitchFamily="2" charset="-122"/>
              </a:defRPr>
            </a:lvl6pPr>
            <a:lvl7pPr marL="2971800" indent="-228600" eaLnBrk="0" fontAlgn="base" hangingPunct="0">
              <a:spcBef>
                <a:spcPct val="0"/>
              </a:spcBef>
              <a:spcAft>
                <a:spcPct val="0"/>
              </a:spcAft>
              <a:defRPr sz="1100" b="1">
                <a:solidFill>
                  <a:schemeClr val="tx1"/>
                </a:solidFill>
                <a:latin typeface="Arial" charset="0"/>
                <a:ea typeface="宋体" pitchFamily="2" charset="-122"/>
              </a:defRPr>
            </a:lvl7pPr>
            <a:lvl8pPr marL="3429000" indent="-228600" eaLnBrk="0" fontAlgn="base" hangingPunct="0">
              <a:spcBef>
                <a:spcPct val="0"/>
              </a:spcBef>
              <a:spcAft>
                <a:spcPct val="0"/>
              </a:spcAft>
              <a:defRPr sz="1100" b="1">
                <a:solidFill>
                  <a:schemeClr val="tx1"/>
                </a:solidFill>
                <a:latin typeface="Arial" charset="0"/>
                <a:ea typeface="宋体" pitchFamily="2" charset="-122"/>
              </a:defRPr>
            </a:lvl8pPr>
            <a:lvl9pPr marL="3886200" indent="-228600" eaLnBrk="0" fontAlgn="base" hangingPunct="0">
              <a:spcBef>
                <a:spcPct val="0"/>
              </a:spcBef>
              <a:spcAft>
                <a:spcPct val="0"/>
              </a:spcAft>
              <a:defRPr sz="1100" b="1">
                <a:solidFill>
                  <a:schemeClr val="tx1"/>
                </a:solidFill>
                <a:latin typeface="Arial" charset="0"/>
                <a:ea typeface="宋体" pitchFamily="2" charset="-122"/>
              </a:defRPr>
            </a:lvl9pPr>
          </a:lstStyle>
          <a:p>
            <a:pPr defTabSz="914400" fontAlgn="base">
              <a:spcBef>
                <a:spcPct val="0"/>
              </a:spcBef>
              <a:spcAft>
                <a:spcPct val="0"/>
              </a:spcAft>
              <a:buSzPct val="100000"/>
            </a:pPr>
            <a:r>
              <a:rPr lang="zh-CN" altLang="en-US" sz="2000" dirty="0">
                <a:solidFill>
                  <a:srgbClr val="636466"/>
                </a:solidFill>
                <a:latin typeface="微软雅黑" pitchFamily="34" charset="-122"/>
                <a:ea typeface="微软雅黑" pitchFamily="34" charset="-122"/>
                <a:cs typeface="Arial"/>
                <a:sym typeface="Arial" charset="0"/>
              </a:rPr>
              <a:t>包含大数据情报</a:t>
            </a:r>
            <a:r>
              <a:rPr lang="en-US" altLang="zh-CN" sz="2000" dirty="0">
                <a:solidFill>
                  <a:srgbClr val="636466"/>
                </a:solidFill>
                <a:latin typeface="微软雅黑" pitchFamily="34" charset="-122"/>
                <a:ea typeface="微软雅黑" pitchFamily="34" charset="-122"/>
                <a:cs typeface="Arial"/>
                <a:sym typeface="Arial" charset="0"/>
              </a:rPr>
              <a:t>…</a:t>
            </a:r>
          </a:p>
        </p:txBody>
      </p:sp>
      <p:pic>
        <p:nvPicPr>
          <p:cNvPr id="22" name="Picture 2"/>
          <p:cNvPicPr>
            <a:picLocks noChangeAspect="1" noChangeArrowheads="1"/>
          </p:cNvPicPr>
          <p:nvPr/>
        </p:nvPicPr>
        <p:blipFill>
          <a:blip r:embed="rId2"/>
          <a:srcRect/>
          <a:stretch>
            <a:fillRect/>
          </a:stretch>
        </p:blipFill>
        <p:spPr bwMode="auto">
          <a:xfrm>
            <a:off x="43542" y="1224412"/>
            <a:ext cx="4745038" cy="1743075"/>
          </a:xfrm>
          <a:prstGeom prst="rect">
            <a:avLst/>
          </a:prstGeom>
          <a:noFill/>
          <a:ln>
            <a:noFill/>
          </a:ln>
          <a:effectLst>
            <a:outerShdw blurRad="82550" dist="50800" dir="2700000" algn="ctr" rotWithShape="0">
              <a:srgbClr val="767779"/>
            </a:outerShdw>
          </a:effectLst>
          <a:extLst/>
        </p:spPr>
      </p:pic>
      <p:pic>
        <p:nvPicPr>
          <p:cNvPr id="23" name="Picture 2"/>
          <p:cNvPicPr>
            <a:picLocks noChangeAspect="1" noChangeArrowheads="1"/>
          </p:cNvPicPr>
          <p:nvPr/>
        </p:nvPicPr>
        <p:blipFill rotWithShape="1">
          <a:blip r:embed="rId3"/>
          <a:srcRect/>
          <a:stretch/>
        </p:blipFill>
        <p:spPr bwMode="auto">
          <a:xfrm>
            <a:off x="4822174" y="1086299"/>
            <a:ext cx="4258747" cy="2270125"/>
          </a:xfrm>
          <a:prstGeom prst="rect">
            <a:avLst/>
          </a:prstGeom>
          <a:noFill/>
          <a:ln>
            <a:noFill/>
          </a:ln>
          <a:effectLst>
            <a:outerShdw blurRad="82550" dist="50800" dir="2700000" algn="ctr" rotWithShape="0">
              <a:srgbClr val="767779"/>
            </a:outerShdw>
          </a:effectLst>
          <a:extLst/>
        </p:spPr>
      </p:pic>
      <p:cxnSp>
        <p:nvCxnSpPr>
          <p:cNvPr id="24" name="Straight Connector 23"/>
          <p:cNvCxnSpPr>
            <a:cxnSpLocks noChangeShapeType="1"/>
          </p:cNvCxnSpPr>
          <p:nvPr/>
        </p:nvCxnSpPr>
        <p:spPr bwMode="auto">
          <a:xfrm>
            <a:off x="1415142" y="2726187"/>
            <a:ext cx="314325" cy="677862"/>
          </a:xfrm>
          <a:prstGeom prst="line">
            <a:avLst/>
          </a:prstGeom>
          <a:noFill/>
          <a:ln w="6350">
            <a:solidFill>
              <a:srgbClr val="D20F30"/>
            </a:solidFill>
            <a:prstDash val="sysDash"/>
            <a:round/>
            <a:headEnd/>
            <a:tailEnd/>
          </a:ln>
          <a:extLst>
            <a:ext uri="{909E8E84-426E-40DD-AFC4-6F175D3DCCD1}">
              <a14:hiddenFill xmlns:a14="http://schemas.microsoft.com/office/drawing/2010/main">
                <a:noFill/>
              </a14:hiddenFill>
            </a:ext>
          </a:extLst>
        </p:spPr>
      </p:cxnSp>
      <p:cxnSp>
        <p:nvCxnSpPr>
          <p:cNvPr id="25" name="Straight Connector 24"/>
          <p:cNvCxnSpPr>
            <a:cxnSpLocks noChangeShapeType="1"/>
          </p:cNvCxnSpPr>
          <p:nvPr/>
        </p:nvCxnSpPr>
        <p:spPr bwMode="auto">
          <a:xfrm flipV="1">
            <a:off x="5126717" y="2903987"/>
            <a:ext cx="390525" cy="525462"/>
          </a:xfrm>
          <a:prstGeom prst="line">
            <a:avLst/>
          </a:prstGeom>
          <a:noFill/>
          <a:ln w="6350">
            <a:solidFill>
              <a:srgbClr val="D20F30"/>
            </a:solidFill>
            <a:prstDash val="sysDash"/>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8584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6" presetClass="emph" presetSubtype="0" fill="hold" grpId="1" nodeType="withEffect">
                                  <p:stCondLst>
                                    <p:cond delay="0"/>
                                  </p:stCondLst>
                                  <p:childTnLst>
                                    <p:animScale>
                                      <p:cBhvr>
                                        <p:cTn id="41" dur="2000" fill="hold"/>
                                        <p:tgtEl>
                                          <p:spTgt spid="2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p:bldP spid="18" grpId="0" animBg="1"/>
      <p:bldP spid="19" grpId="0"/>
      <p:bldP spid="20" grpId="0"/>
      <p:bldP spid="20" grpId="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0" y="933026"/>
            <a:ext cx="4731523" cy="3566160"/>
          </a:xfrm>
          <a:prstGeom prst="rect">
            <a:avLst/>
          </a:prstGeom>
        </p:spPr>
      </p:pic>
      <p:graphicFrame>
        <p:nvGraphicFramePr>
          <p:cNvPr id="2" name="Table 1"/>
          <p:cNvGraphicFramePr>
            <a:graphicFrameLocks noGrp="1"/>
          </p:cNvGraphicFramePr>
          <p:nvPr>
            <p:extLst/>
          </p:nvPr>
        </p:nvGraphicFramePr>
        <p:xfrm>
          <a:off x="4591068" y="933026"/>
          <a:ext cx="4119022" cy="3566160"/>
        </p:xfrm>
        <a:graphic>
          <a:graphicData uri="http://schemas.openxmlformats.org/drawingml/2006/table">
            <a:tbl>
              <a:tblPr firstRow="1" bandRow="1">
                <a:tableStyleId>{21E4AEA4-8DFA-4A89-87EB-49C32662AFE0}</a:tableStyleId>
              </a:tblPr>
              <a:tblGrid>
                <a:gridCol w="2784982"/>
                <a:gridCol w="1334040"/>
              </a:tblGrid>
              <a:tr h="544406">
                <a:tc>
                  <a:txBody>
                    <a:bodyPr/>
                    <a:lstStyle/>
                    <a:p>
                      <a:pPr algn="ctr"/>
                      <a:r>
                        <a:rPr lang="en-US" dirty="0" smtClean="0"/>
                        <a:t>Sample Threat Types Detected</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solidFill>
                      <a:srgbClr val="2A72B0"/>
                    </a:solidFill>
                  </a:tcPr>
                </a:tc>
                <a:tc>
                  <a:txBody>
                    <a:bodyPr/>
                    <a:lstStyle/>
                    <a:p>
                      <a:pPr algn="ctr"/>
                      <a:r>
                        <a:rPr lang="en-US" dirty="0" smtClean="0"/>
                        <a:t>Presence</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solidFill>
                      <a:srgbClr val="2A72B0"/>
                    </a:solidFill>
                  </a:tcPr>
                </a:tc>
              </a:tr>
              <a:tr h="292476">
                <a:tc>
                  <a:txBody>
                    <a:bodyPr/>
                    <a:lstStyle/>
                    <a:p>
                      <a:r>
                        <a:rPr lang="en-US" dirty="0" smtClean="0"/>
                        <a:t>Advanced malware</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B w="12700" cap="flat" cmpd="sng" algn="ctr">
                      <a:solidFill>
                        <a:srgbClr val="636466"/>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98%</a:t>
                      </a:r>
                      <a:endParaRPr lang="en-US" dirty="0">
                        <a:solidFill>
                          <a:srgbClr val="FF0000"/>
                        </a:solidFill>
                      </a:endParaRPr>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B w="12700" cap="flat" cmpd="sng" algn="ctr">
                      <a:solidFill>
                        <a:srgbClr val="636466"/>
                      </a:solidFill>
                      <a:prstDash val="solid"/>
                      <a:round/>
                      <a:headEnd type="none" w="med" len="med"/>
                      <a:tailEnd type="none" w="med" len="med"/>
                    </a:lnB>
                    <a:solidFill>
                      <a:schemeClr val="bg1"/>
                    </a:solidFill>
                  </a:tcPr>
                </a:tc>
              </a:tr>
              <a:tr h="292476">
                <a:tc>
                  <a:txBody>
                    <a:bodyPr/>
                    <a:lstStyle/>
                    <a:p>
                      <a:r>
                        <a:rPr lang="en-US" dirty="0" smtClean="0"/>
                        <a:t>Active</a:t>
                      </a:r>
                      <a:r>
                        <a:rPr lang="en-US" baseline="0" dirty="0" smtClean="0"/>
                        <a:t> botnet</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94%</a:t>
                      </a:r>
                      <a:endParaRPr lang="en-US" dirty="0">
                        <a:solidFill>
                          <a:srgbClr val="FF0000"/>
                        </a:solidFill>
                      </a:endParaRPr>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r>
              <a:tr h="292476">
                <a:tc>
                  <a:txBody>
                    <a:bodyPr/>
                    <a:lstStyle/>
                    <a:p>
                      <a:r>
                        <a:rPr lang="en-US" dirty="0" smtClean="0"/>
                        <a:t>Disruptive applications</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88%</a:t>
                      </a:r>
                      <a:endParaRPr lang="en-US" dirty="0">
                        <a:solidFill>
                          <a:srgbClr val="FF0000"/>
                        </a:solidFill>
                      </a:endParaRPr>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r>
              <a:tr h="292476">
                <a:tc>
                  <a:txBody>
                    <a:bodyPr/>
                    <a:lstStyle/>
                    <a:p>
                      <a:r>
                        <a:rPr lang="en-US" dirty="0" smtClean="0"/>
                        <a:t>Banker malware</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75%</a:t>
                      </a:r>
                      <a:endParaRPr lang="en-US" dirty="0">
                        <a:solidFill>
                          <a:srgbClr val="FF0000"/>
                        </a:solidFill>
                      </a:endParaRPr>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r>
              <a:tr h="292476">
                <a:tc>
                  <a:txBody>
                    <a:bodyPr/>
                    <a:lstStyle/>
                    <a:p>
                      <a:r>
                        <a:rPr lang="en-US" dirty="0" smtClean="0"/>
                        <a:t>Malicious documents</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75%</a:t>
                      </a:r>
                      <a:endParaRPr lang="en-US" dirty="0">
                        <a:solidFill>
                          <a:srgbClr val="FF0000"/>
                        </a:solidFill>
                      </a:endParaRPr>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r>
              <a:tr h="292476">
                <a:tc>
                  <a:txBody>
                    <a:bodyPr/>
                    <a:lstStyle/>
                    <a:p>
                      <a:r>
                        <a:rPr lang="en-US" dirty="0" smtClean="0"/>
                        <a:t>Zero-day</a:t>
                      </a:r>
                      <a:r>
                        <a:rPr lang="en-US" baseline="0" dirty="0" smtClean="0"/>
                        <a:t> malware</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49%</a:t>
                      </a:r>
                      <a:endParaRPr lang="en-US" dirty="0">
                        <a:solidFill>
                          <a:srgbClr val="FF0000"/>
                        </a:solidFill>
                      </a:endParaRPr>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r>
              <a:tr h="292476">
                <a:tc>
                  <a:txBody>
                    <a:bodyPr/>
                    <a:lstStyle/>
                    <a:p>
                      <a:r>
                        <a:rPr lang="en-US" dirty="0" smtClean="0"/>
                        <a:t>Network attacks</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84%</a:t>
                      </a:r>
                      <a:endParaRPr lang="en-US" dirty="0">
                        <a:solidFill>
                          <a:srgbClr val="FF0000"/>
                        </a:solidFill>
                      </a:endParaRPr>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r>
              <a:tr h="292476">
                <a:tc>
                  <a:txBody>
                    <a:bodyPr/>
                    <a:lstStyle/>
                    <a:p>
                      <a:r>
                        <a:rPr lang="en-US" dirty="0" smtClean="0"/>
                        <a:t>Android</a:t>
                      </a:r>
                      <a:r>
                        <a:rPr lang="en-US" baseline="0" dirty="0" smtClean="0"/>
                        <a:t> malware</a:t>
                      </a:r>
                      <a:endParaRPr lang="en-US" dirty="0"/>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28%</a:t>
                      </a:r>
                      <a:endParaRPr lang="en-US" dirty="0">
                        <a:solidFill>
                          <a:srgbClr val="FF0000"/>
                        </a:solidFill>
                      </a:endParaRPr>
                    </a:p>
                  </a:txBody>
                  <a:tcPr>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chemeClr val="bg1"/>
                    </a:solidFill>
                  </a:tcPr>
                </a:tc>
              </a:tr>
            </a:tbl>
          </a:graphicData>
        </a:graphic>
      </p:graphicFrame>
      <p:sp>
        <p:nvSpPr>
          <p:cNvPr id="10" name="TextBox 9"/>
          <p:cNvSpPr txBox="1"/>
          <p:nvPr/>
        </p:nvSpPr>
        <p:spPr>
          <a:xfrm>
            <a:off x="4591068" y="4508465"/>
            <a:ext cx="2954867" cy="369332"/>
          </a:xfrm>
          <a:prstGeom prst="rect">
            <a:avLst/>
          </a:prstGeom>
          <a:noFill/>
        </p:spPr>
        <p:txBody>
          <a:bodyPr wrap="square" rtlCol="0">
            <a:spAutoFit/>
          </a:bodyPr>
          <a:lstStyle/>
          <a:p>
            <a:r>
              <a:rPr lang="en-US" sz="900" b="0" dirty="0" smtClean="0">
                <a:solidFill>
                  <a:schemeClr val="bg2"/>
                </a:solidFill>
                <a:latin typeface="Calibri"/>
                <a:cs typeface="Calibri"/>
              </a:rPr>
              <a:t>Source: Real-life proof-of-concept sample results (conducted by Trend Micro technical team in 2013)</a:t>
            </a:r>
            <a:endParaRPr lang="en-US" sz="900" b="0" dirty="0">
              <a:solidFill>
                <a:schemeClr val="bg2"/>
              </a:solidFill>
              <a:latin typeface="Calibri"/>
              <a:cs typeface="Calibri"/>
            </a:endParaRPr>
          </a:p>
        </p:txBody>
      </p:sp>
      <p:sp>
        <p:nvSpPr>
          <p:cNvPr id="11" name="Title 10"/>
          <p:cNvSpPr>
            <a:spLocks noGrp="1"/>
          </p:cNvSpPr>
          <p:nvPr>
            <p:ph type="title"/>
          </p:nvPr>
        </p:nvSpPr>
        <p:spPr>
          <a:xfrm>
            <a:off x="457200" y="205981"/>
            <a:ext cx="6485467" cy="640686"/>
          </a:xfrm>
        </p:spPr>
        <p:txBody>
          <a:bodyPr/>
          <a:lstStyle/>
          <a:p>
            <a:r>
              <a:rPr lang="zh-CN" altLang="en-US" sz="2800" b="1" dirty="0" smtClean="0">
                <a:latin typeface="微软雅黑" panose="020B0503020204020204" pitchFamily="34" charset="-122"/>
                <a:ea typeface="微软雅黑" panose="020B0503020204020204" pitchFamily="34" charset="-122"/>
              </a:rPr>
              <a:t>您公司的情况又是如何？</a:t>
            </a:r>
            <a:endParaRPr lang="en-US" sz="2800" b="1" dirty="0">
              <a:latin typeface="微软雅黑" panose="020B0503020204020204" pitchFamily="34" charset="-122"/>
              <a:ea typeface="微软雅黑" panose="020B0503020204020204" pitchFamily="34" charset="-122"/>
            </a:endParaRPr>
          </a:p>
        </p:txBody>
      </p:sp>
      <p:sp>
        <p:nvSpPr>
          <p:cNvPr id="7" name="Footer Placeholder 2"/>
          <p:cNvSpPr>
            <a:spLocks noGrp="1"/>
          </p:cNvSpPr>
          <p:nvPr>
            <p:ph type="ftr" sz="quarter" idx="11"/>
          </p:nvPr>
        </p:nvSpPr>
        <p:spPr>
          <a:xfrm>
            <a:off x="2036310" y="4865228"/>
            <a:ext cx="5071381" cy="273844"/>
          </a:xfrm>
          <a:prstGeom prst="rect">
            <a:avLst/>
          </a:prstGeom>
        </p:spPr>
        <p:txBody>
          <a:bodyPr/>
          <a:lstStyle/>
          <a:p>
            <a:r>
              <a:rPr lang="en-US" altLang="zh-CN" dirty="0"/>
              <a:t>Confidential | Copyright 2014 Trend Micro Inc.</a:t>
            </a:r>
          </a:p>
        </p:txBody>
      </p:sp>
    </p:spTree>
    <p:extLst>
      <p:ext uri="{BB962C8B-B14F-4D97-AF65-F5344CB8AC3E}">
        <p14:creationId xmlns:p14="http://schemas.microsoft.com/office/powerpoint/2010/main" val="2739446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pPr marL="0" marR="0" indent="0" algn="ctr" defTabSz="457200">
              <a:lnSpc>
                <a:spcPct val="100000"/>
              </a:lnSpc>
              <a:spcBef>
                <a:spcPts val="0"/>
              </a:spcBef>
              <a:spcAft>
                <a:spcPts val="0"/>
              </a:spcAft>
              <a:buNone/>
            </a:pPr>
            <a:r>
              <a:rPr lang="en-US" sz="800" b="0" i="0">
                <a:solidFill>
                  <a:srgbClr val="BCBEC0"/>
                </a:solidFill>
                <a:latin typeface="Calibri"/>
                <a:ea typeface="+mn-ea"/>
                <a:cs typeface="Calibri"/>
              </a:rPr>
              <a:t>版权所有 2013 趋势科技（中国）有限公司/Trend Micro Incorporated。     </a:t>
            </a:r>
          </a:p>
        </p:txBody>
      </p:sp>
      <p:sp>
        <p:nvSpPr>
          <p:cNvPr id="4" name="Slide Number Placeholder 3"/>
          <p:cNvSpPr>
            <a:spLocks noGrp="1"/>
          </p:cNvSpPr>
          <p:nvPr>
            <p:ph type="sldNum" sz="quarter" idx="12"/>
          </p:nvPr>
        </p:nvSpPr>
        <p:spPr/>
        <p:txBody>
          <a:bodyPr/>
          <a:lstStyle/>
          <a:p>
            <a:pPr algn="l" defTabSz="457200">
              <a:buNone/>
            </a:pPr>
            <a:fld id="{1E6B01BB-509F-ED41-827A-0A250126612E}" type="slidenum">
              <a:rPr lang="en-US" sz="900" b="0" i="0">
                <a:solidFill>
                  <a:srgbClr val="BCBEC0"/>
                </a:solidFill>
                <a:latin typeface="Calibri"/>
                <a:ea typeface="+mn-ea"/>
                <a:cs typeface="Calibri"/>
              </a:rPr>
              <a:pPr algn="l" defTabSz="457200">
                <a:buNone/>
              </a:pPr>
              <a:t>2</a:t>
            </a:fld>
            <a:endParaRPr lang="en-US" sz="900" b="0" i="0">
              <a:solidFill>
                <a:srgbClr val="BCBEC0"/>
              </a:solidFill>
              <a:latin typeface="Calibri"/>
              <a:ea typeface="+mn-ea"/>
              <a:cs typeface="Calibri"/>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7" descr="Cloud_stock_2_by_AiSac.jpg"/>
          <p:cNvPicPr>
            <a:picLocks noChangeAspect="1"/>
          </p:cNvPicPr>
          <p:nvPr/>
        </p:nvPicPr>
        <p:blipFill rotWithShape="1">
          <a:blip r:embed="rId4" cstate="print">
            <a:alphaModFix amt="61000"/>
            <a:extLst>
              <a:ext uri="{28A0092B-C50C-407E-A947-70E740481C1C}">
                <a14:useLocalDpi xmlns:a14="http://schemas.microsoft.com/office/drawing/2010/main"/>
              </a:ext>
            </a:extLst>
          </a:blip>
          <a:srcRect r="-221"/>
          <a:stretch/>
        </p:blipFill>
        <p:spPr bwMode="auto">
          <a:xfrm>
            <a:off x="-7738" y="-745783"/>
            <a:ext cx="9151738" cy="5677577"/>
          </a:xfrm>
          <a:prstGeom prst="rect">
            <a:avLst/>
          </a:prstGeom>
          <a:noFill/>
          <a:ln>
            <a:noFill/>
          </a:ln>
          <a:effectLst>
            <a:softEdge rad="952500"/>
          </a:effectLst>
          <a:extLst>
            <a:ext uri="{909E8E84-426E-40DD-AFC4-6F175D3DCCD1}">
              <a14:hiddenFill xmlns:a14="http://schemas.microsoft.com/office/drawing/2010/main">
                <a:solidFill>
                  <a:srgbClr val="FFFFFF">
                    <a:alpha val="6117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141210" y="757407"/>
            <a:ext cx="2646878" cy="461665"/>
          </a:xfrm>
          <a:prstGeom prst="rect">
            <a:avLst/>
          </a:prstGeom>
          <a:noFill/>
        </p:spPr>
        <p:txBody>
          <a:bodyPr wrap="none" rtlCol="0">
            <a:spAutoFit/>
          </a:bodyPr>
          <a:lstStyle/>
          <a:p>
            <a:pPr algn="l" defTabSz="457200">
              <a:buNone/>
            </a:pPr>
            <a:r>
              <a:rPr lang="en-US" sz="2400" b="1" i="0" dirty="0" err="1">
                <a:solidFill>
                  <a:srgbClr val="FF0000"/>
                </a:solidFill>
                <a:latin typeface="微软雅黑" pitchFamily="34" charset="-122"/>
                <a:ea typeface="微软雅黑" pitchFamily="34" charset="-122"/>
                <a:cs typeface="Calibri"/>
              </a:rPr>
              <a:t>企业边界逐渐消失</a:t>
            </a:r>
            <a:endParaRPr lang="en-US" sz="2400" b="1" i="0" dirty="0">
              <a:solidFill>
                <a:srgbClr val="FF0000"/>
              </a:solidFill>
              <a:latin typeface="微软雅黑" pitchFamily="34" charset="-122"/>
              <a:ea typeface="微软雅黑" pitchFamily="34" charset="-122"/>
              <a:cs typeface="Calibri"/>
            </a:endParaRPr>
          </a:p>
        </p:txBody>
      </p:sp>
    </p:spTree>
    <p:extLst>
      <p:ext uri="{BB962C8B-B14F-4D97-AF65-F5344CB8AC3E}">
        <p14:creationId xmlns:p14="http://schemas.microsoft.com/office/powerpoint/2010/main" val="32038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vert="horz" lIns="91440" tIns="45720" rIns="91440" bIns="45720" rtlCol="0" anchor="ctr">
            <a:noAutofit/>
          </a:bodyPr>
          <a:lstStyle/>
          <a:p>
            <a:r>
              <a:rPr lang="zh-CN" altLang="en-US" sz="3200" b="1" dirty="0" smtClean="0">
                <a:latin typeface="微软雅黑" panose="020B0503020204020204" pitchFamily="34" charset="-122"/>
                <a:ea typeface="微软雅黑" panose="020B0503020204020204" pitchFamily="34" charset="-122"/>
              </a:rPr>
              <a:t>您也许担心</a:t>
            </a:r>
            <a:endParaRPr lang="en-US" sz="3200" b="1" dirty="0">
              <a:latin typeface="微软雅黑" panose="020B0503020204020204" pitchFamily="34" charset="-122"/>
              <a:ea typeface="微软雅黑" panose="020B0503020204020204" pitchFamily="34" charset="-122"/>
            </a:endParaRPr>
          </a:p>
        </p:txBody>
      </p:sp>
      <p:sp>
        <p:nvSpPr>
          <p:cNvPr id="3" name="Footer Placeholder 2"/>
          <p:cNvSpPr>
            <a:spLocks noGrp="1"/>
          </p:cNvSpPr>
          <p:nvPr>
            <p:ph type="ftr" sz="quarter" idx="11"/>
          </p:nvPr>
        </p:nvSpPr>
        <p:spPr/>
        <p:txBody>
          <a:bodyPr/>
          <a:lstStyle/>
          <a:p>
            <a:r>
              <a:rPr lang="en-US" altLang="zh-CN" dirty="0"/>
              <a:t>Confidential | Copyright 2014 Trend Micro Inc.</a:t>
            </a:r>
          </a:p>
        </p:txBody>
      </p:sp>
      <p:sp>
        <p:nvSpPr>
          <p:cNvPr id="4" name="Slide Number Placeholder 3"/>
          <p:cNvSpPr>
            <a:spLocks noGrp="1"/>
          </p:cNvSpPr>
          <p:nvPr>
            <p:ph type="sldNum" sz="quarter" idx="4294967295"/>
          </p:nvPr>
        </p:nvSpPr>
        <p:spPr>
          <a:xfrm>
            <a:off x="7550856" y="4869656"/>
            <a:ext cx="414349" cy="273844"/>
          </a:xfrm>
          <a:prstGeom prst="rect">
            <a:avLst/>
          </a:prstGeom>
        </p:spPr>
        <p:txBody>
          <a:bodyPr/>
          <a:lstStyle/>
          <a:p>
            <a:fld id="{1E6B01BB-509F-ED41-827A-0A250126612E}" type="slidenum">
              <a:rPr lang="en-US" smtClean="0"/>
              <a:pPr/>
              <a:t>20</a:t>
            </a:fld>
            <a:endParaRPr lang="en-US"/>
          </a:p>
        </p:txBody>
      </p:sp>
      <p:sp>
        <p:nvSpPr>
          <p:cNvPr id="7" name="Rectangle 6"/>
          <p:cNvSpPr/>
          <p:nvPr/>
        </p:nvSpPr>
        <p:spPr>
          <a:xfrm>
            <a:off x="2336801" y="946141"/>
            <a:ext cx="6527800" cy="336339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Aft>
                <a:spcPts val="1200"/>
              </a:spcAft>
              <a:buClr>
                <a:srgbClr val="FF0000"/>
              </a:buClr>
              <a:buFont typeface="Wingdings" charset="2"/>
              <a:buChar char="§"/>
            </a:pPr>
            <a:r>
              <a:rPr lang="zh-CN" altLang="en-US" sz="2400" kern="0" dirty="0" smtClean="0">
                <a:solidFill>
                  <a:schemeClr val="tx1">
                    <a:lumMod val="50000"/>
                  </a:schemeClr>
                </a:solidFill>
                <a:latin typeface="微软雅黑" panose="020B0503020204020204" pitchFamily="34" charset="-122"/>
                <a:ea typeface="微软雅黑" panose="020B0503020204020204" pitchFamily="34" charset="-122"/>
                <a:cs typeface="Arial"/>
              </a:rPr>
              <a:t>我们是否已经被黑了？</a:t>
            </a:r>
            <a:endParaRPr lang="en-GB" sz="2400" b="0" kern="0" dirty="0" smtClean="0">
              <a:solidFill>
                <a:schemeClr val="tx1">
                  <a:lumMod val="50000"/>
                </a:schemeClr>
              </a:solidFill>
              <a:latin typeface="微软雅黑" panose="020B0503020204020204" pitchFamily="34" charset="-122"/>
              <a:ea typeface="微软雅黑" panose="020B0503020204020204" pitchFamily="34" charset="-122"/>
              <a:cs typeface="Arial"/>
            </a:endParaRPr>
          </a:p>
          <a:p>
            <a:pPr marL="342900" indent="-342900">
              <a:spcAft>
                <a:spcPts val="1200"/>
              </a:spcAft>
              <a:buClr>
                <a:srgbClr val="FF0000"/>
              </a:buClr>
              <a:buFont typeface="Wingdings" charset="2"/>
              <a:buChar char="§"/>
            </a:pPr>
            <a:r>
              <a:rPr lang="zh-CN" altLang="en-US" sz="2400" kern="0" dirty="0" smtClean="0">
                <a:solidFill>
                  <a:schemeClr val="tx1">
                    <a:lumMod val="50000"/>
                  </a:schemeClr>
                </a:solidFill>
                <a:latin typeface="微软雅黑" panose="020B0503020204020204" pitchFamily="34" charset="-122"/>
                <a:ea typeface="微软雅黑" panose="020B0503020204020204" pitchFamily="34" charset="-122"/>
                <a:cs typeface="Arial"/>
              </a:rPr>
              <a:t>对我们的生意影响多大？</a:t>
            </a:r>
            <a:endParaRPr lang="en-GB" sz="2400" b="0" kern="0" dirty="0" smtClean="0">
              <a:solidFill>
                <a:schemeClr val="tx1">
                  <a:lumMod val="50000"/>
                </a:schemeClr>
              </a:solidFill>
              <a:latin typeface="微软雅黑" panose="020B0503020204020204" pitchFamily="34" charset="-122"/>
              <a:ea typeface="微软雅黑" panose="020B0503020204020204" pitchFamily="34" charset="-122"/>
              <a:cs typeface="Arial"/>
            </a:endParaRPr>
          </a:p>
          <a:p>
            <a:pPr marL="342900" indent="-342900">
              <a:spcAft>
                <a:spcPts val="1200"/>
              </a:spcAft>
              <a:buClr>
                <a:srgbClr val="FF0000"/>
              </a:buClr>
              <a:buFont typeface="Wingdings" charset="2"/>
              <a:buChar char="§"/>
            </a:pPr>
            <a:r>
              <a:rPr lang="zh-CN" altLang="en-US" sz="2400" kern="0" dirty="0" smtClean="0">
                <a:solidFill>
                  <a:schemeClr val="tx1">
                    <a:lumMod val="50000"/>
                  </a:schemeClr>
                </a:solidFill>
                <a:latin typeface="微软雅黑" panose="020B0503020204020204" pitchFamily="34" charset="-122"/>
                <a:ea typeface="微软雅黑" panose="020B0503020204020204" pitchFamily="34" charset="-122"/>
                <a:cs typeface="Arial"/>
              </a:rPr>
              <a:t>我们如何预防未来的威胁？</a:t>
            </a:r>
            <a:endParaRPr lang="en-GB" sz="2400" b="0" kern="0" dirty="0">
              <a:solidFill>
                <a:schemeClr val="tx1">
                  <a:lumMod val="50000"/>
                </a:schemeClr>
              </a:solidFill>
              <a:latin typeface="微软雅黑" panose="020B0503020204020204" pitchFamily="34" charset="-122"/>
              <a:ea typeface="微软雅黑" panose="020B0503020204020204" pitchFamily="34" charset="-122"/>
              <a:cs typeface="Arial"/>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642535"/>
            <a:ext cx="2440637" cy="1722965"/>
          </a:xfrm>
          <a:prstGeom prst="rect">
            <a:avLst/>
          </a:prstGeom>
        </p:spPr>
      </p:pic>
    </p:spTree>
    <p:extLst>
      <p:ext uri="{BB962C8B-B14F-4D97-AF65-F5344CB8AC3E}">
        <p14:creationId xmlns:p14="http://schemas.microsoft.com/office/powerpoint/2010/main" val="293133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Callout 2 (Accent Bar) 31"/>
          <p:cNvSpPr/>
          <p:nvPr/>
        </p:nvSpPr>
        <p:spPr>
          <a:xfrm flipH="1">
            <a:off x="0" y="3004742"/>
            <a:ext cx="2298700" cy="1409700"/>
          </a:xfrm>
          <a:prstGeom prst="accentCallout2">
            <a:avLst>
              <a:gd name="adj1" fmla="val 69949"/>
              <a:gd name="adj2" fmla="val -5149"/>
              <a:gd name="adj3" fmla="val 70100"/>
              <a:gd name="adj4" fmla="val -19851"/>
              <a:gd name="adj5" fmla="val 57932"/>
              <a:gd name="adj6" fmla="val -35203"/>
            </a:avLst>
          </a:prstGeom>
          <a:solidFill>
            <a:srgbClr val="FFFFFF"/>
          </a:solid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lIns="108000" rtlCol="0" anchor="ctr"/>
          <a:lstStyle/>
          <a:p>
            <a:pPr algn="r" defTabSz="457200">
              <a:lnSpc>
                <a:spcPct val="110000"/>
              </a:lnSpc>
              <a:buNone/>
            </a:pPr>
            <a:r>
              <a:rPr lang="en-US" sz="1800" b="0" i="0">
                <a:solidFill>
                  <a:srgbClr val="636466">
                    <a:lumMod val="50000"/>
                  </a:srgbClr>
                </a:solidFill>
                <a:latin typeface="微软雅黑" pitchFamily="34" charset="-122"/>
                <a:ea typeface="微软雅黑" pitchFamily="34" charset="-122"/>
                <a:cs typeface="Calibri"/>
              </a:rPr>
              <a:t>分析攻击与攻击者的风险和性质，回顾性评估威胁带来的影响</a:t>
            </a:r>
          </a:p>
        </p:txBody>
      </p:sp>
      <p:sp>
        <p:nvSpPr>
          <p:cNvPr id="33" name="Line Callout 2 (Accent Bar) 32"/>
          <p:cNvSpPr/>
          <p:nvPr/>
        </p:nvSpPr>
        <p:spPr>
          <a:xfrm flipH="1">
            <a:off x="152400" y="997816"/>
            <a:ext cx="1993900" cy="1409700"/>
          </a:xfrm>
          <a:prstGeom prst="accentCallout2">
            <a:avLst>
              <a:gd name="adj1" fmla="val 17697"/>
              <a:gd name="adj2" fmla="val -4512"/>
              <a:gd name="adj3" fmla="val 18750"/>
              <a:gd name="adj4" fmla="val -16667"/>
              <a:gd name="adj5" fmla="val 57933"/>
              <a:gd name="adj6" fmla="val -47304"/>
            </a:avLst>
          </a:prstGeom>
          <a:solidFill>
            <a:srgbClr val="FFFFFF"/>
          </a:solid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457200">
              <a:spcBef>
                <a:spcPts val="0"/>
              </a:spcBef>
              <a:spcAft>
                <a:spcPts val="0"/>
              </a:spcAft>
              <a:buNone/>
            </a:pPr>
            <a:r>
              <a:rPr lang="en-US" sz="1800" b="0" i="0">
                <a:solidFill>
                  <a:srgbClr val="636466">
                    <a:lumMod val="50000"/>
                  </a:srgbClr>
                </a:solidFill>
                <a:latin typeface="微软雅黑" pitchFamily="34" charset="-122"/>
                <a:ea typeface="微软雅黑" pitchFamily="34" charset="-122"/>
              </a:rPr>
              <a:t>自动更新防护，确定补救区域优先级，加固防护</a:t>
            </a:r>
          </a:p>
        </p:txBody>
      </p:sp>
      <p:sp>
        <p:nvSpPr>
          <p:cNvPr id="31" name="Line Callout 2 (Accent Bar) 30"/>
          <p:cNvSpPr/>
          <p:nvPr/>
        </p:nvSpPr>
        <p:spPr>
          <a:xfrm>
            <a:off x="6877050" y="2857870"/>
            <a:ext cx="2184400" cy="1409700"/>
          </a:xfrm>
          <a:prstGeom prst="accentCallout2">
            <a:avLst>
              <a:gd name="adj1" fmla="val 69949"/>
              <a:gd name="adj2" fmla="val -5149"/>
              <a:gd name="adj3" fmla="val 70100"/>
              <a:gd name="adj4" fmla="val -19851"/>
              <a:gd name="adj5" fmla="val 57932"/>
              <a:gd name="adj6" fmla="val -35203"/>
            </a:avLst>
          </a:prstGeom>
          <a:solidFill>
            <a:srgbClr val="FFFFFF"/>
          </a:solid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lnSpc>
                <a:spcPct val="110000"/>
              </a:lnSpc>
              <a:buNone/>
            </a:pPr>
            <a:r>
              <a:rPr lang="en-US" sz="1800" b="0" i="0" dirty="0" err="1">
                <a:solidFill>
                  <a:srgbClr val="636466">
                    <a:lumMod val="50000"/>
                  </a:srgbClr>
                </a:solidFill>
                <a:latin typeface="微软雅黑" pitchFamily="34" charset="-122"/>
                <a:ea typeface="微软雅黑" pitchFamily="34" charset="-122"/>
                <a:cs typeface="Calibri"/>
              </a:rPr>
              <a:t>侦测标准防御无法发现的高级恶意软件、行为和通信</a:t>
            </a:r>
            <a:endParaRPr lang="en-US" sz="1800" b="0" i="0" dirty="0">
              <a:solidFill>
                <a:srgbClr val="636466">
                  <a:lumMod val="50000"/>
                </a:srgbClr>
              </a:solidFill>
              <a:latin typeface="微软雅黑" pitchFamily="34" charset="-122"/>
              <a:ea typeface="微软雅黑" pitchFamily="34" charset="-122"/>
              <a:cs typeface="Calibri"/>
            </a:endParaRPr>
          </a:p>
        </p:txBody>
      </p:sp>
      <p:sp>
        <p:nvSpPr>
          <p:cNvPr id="13" name="Line Callout 2 (Accent Bar) 12"/>
          <p:cNvSpPr/>
          <p:nvPr/>
        </p:nvSpPr>
        <p:spPr>
          <a:xfrm>
            <a:off x="6972300" y="661071"/>
            <a:ext cx="2064564" cy="1409700"/>
          </a:xfrm>
          <a:prstGeom prst="accentCallout2">
            <a:avLst>
              <a:gd name="adj1" fmla="val 17697"/>
              <a:gd name="adj2" fmla="val -4512"/>
              <a:gd name="adj3" fmla="val 18750"/>
              <a:gd name="adj4" fmla="val -16667"/>
              <a:gd name="adj5" fmla="val 57933"/>
              <a:gd name="adj6" fmla="val -47304"/>
            </a:avLst>
          </a:prstGeom>
          <a:solidFill>
            <a:srgbClr val="FFFFFF"/>
          </a:solid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0"/>
              </a:spcBef>
              <a:spcAft>
                <a:spcPts val="0"/>
              </a:spcAft>
              <a:buNone/>
            </a:pPr>
            <a:r>
              <a:rPr lang="en-US" sz="1800" b="0" i="0" dirty="0" err="1">
                <a:solidFill>
                  <a:srgbClr val="636466">
                    <a:lumMod val="50000"/>
                  </a:srgbClr>
                </a:solidFill>
                <a:latin typeface="微软雅黑" pitchFamily="34" charset="-122"/>
                <a:ea typeface="微软雅黑" pitchFamily="34" charset="-122"/>
              </a:rPr>
              <a:t>评估潜在漏洞</a:t>
            </a:r>
            <a:r>
              <a:rPr lang="en-US" sz="1800" b="0" i="0" dirty="0" smtClean="0">
                <a:solidFill>
                  <a:srgbClr val="636466">
                    <a:lumMod val="50000"/>
                  </a:srgbClr>
                </a:solidFill>
                <a:latin typeface="微软雅黑" pitchFamily="34" charset="-122"/>
                <a:ea typeface="微软雅黑" pitchFamily="34" charset="-122"/>
              </a:rPr>
              <a:t>，</a:t>
            </a:r>
            <a:br>
              <a:rPr lang="en-US" sz="1800" b="0" i="0" dirty="0" smtClean="0">
                <a:solidFill>
                  <a:srgbClr val="636466">
                    <a:lumMod val="50000"/>
                  </a:srgbClr>
                </a:solidFill>
                <a:latin typeface="微软雅黑" pitchFamily="34" charset="-122"/>
                <a:ea typeface="微软雅黑" pitchFamily="34" charset="-122"/>
              </a:rPr>
            </a:br>
            <a:r>
              <a:rPr lang="en-US" sz="1800" b="0" i="0" dirty="0" err="1" smtClean="0">
                <a:solidFill>
                  <a:srgbClr val="636466">
                    <a:lumMod val="50000"/>
                  </a:srgbClr>
                </a:solidFill>
                <a:latin typeface="微软雅黑" pitchFamily="34" charset="-122"/>
                <a:ea typeface="微软雅黑" pitchFamily="34" charset="-122"/>
              </a:rPr>
              <a:t>主动防护终端</a:t>
            </a:r>
            <a:r>
              <a:rPr lang="en-US" sz="1800" b="0" i="0" dirty="0" smtClean="0">
                <a:solidFill>
                  <a:srgbClr val="636466">
                    <a:lumMod val="50000"/>
                  </a:srgbClr>
                </a:solidFill>
                <a:latin typeface="微软雅黑" pitchFamily="34" charset="-122"/>
                <a:ea typeface="微软雅黑" pitchFamily="34" charset="-122"/>
              </a:rPr>
              <a:t>、</a:t>
            </a:r>
            <a:br>
              <a:rPr lang="en-US" sz="1800" b="0" i="0" dirty="0" smtClean="0">
                <a:solidFill>
                  <a:srgbClr val="636466">
                    <a:lumMod val="50000"/>
                  </a:srgbClr>
                </a:solidFill>
                <a:latin typeface="微软雅黑" pitchFamily="34" charset="-122"/>
                <a:ea typeface="微软雅黑" pitchFamily="34" charset="-122"/>
              </a:rPr>
            </a:br>
            <a:r>
              <a:rPr lang="en-US" sz="1800" b="0" i="0" dirty="0" err="1" smtClean="0">
                <a:solidFill>
                  <a:srgbClr val="636466">
                    <a:lumMod val="50000"/>
                  </a:srgbClr>
                </a:solidFill>
                <a:latin typeface="微软雅黑" pitchFamily="34" charset="-122"/>
                <a:ea typeface="微软雅黑" pitchFamily="34" charset="-122"/>
              </a:rPr>
              <a:t>服务器和应用程序</a:t>
            </a:r>
            <a:endParaRPr lang="en-US" sz="1800" b="0" i="0" dirty="0">
              <a:solidFill>
                <a:srgbClr val="636466">
                  <a:lumMod val="50000"/>
                </a:srgbClr>
              </a:solidFill>
              <a:latin typeface="微软雅黑" pitchFamily="34" charset="-122"/>
              <a:ea typeface="微软雅黑" pitchFamily="34" charset="-122"/>
            </a:endParaRPr>
          </a:p>
        </p:txBody>
      </p:sp>
      <p:sp>
        <p:nvSpPr>
          <p:cNvPr id="2" name="Title 1"/>
          <p:cNvSpPr>
            <a:spLocks noGrp="1"/>
          </p:cNvSpPr>
          <p:nvPr>
            <p:ph type="title"/>
          </p:nvPr>
        </p:nvSpPr>
        <p:spPr>
          <a:xfrm>
            <a:off x="235764" y="136359"/>
            <a:ext cx="8801100" cy="519676"/>
          </a:xfrm>
        </p:spPr>
        <p:txBody>
          <a:bodyPr/>
          <a:lstStyle/>
          <a:p>
            <a:pPr algn="l" defTabSz="457200">
              <a:spcBef>
                <a:spcPts val="0"/>
              </a:spcBef>
              <a:buNone/>
            </a:pPr>
            <a:r>
              <a:rPr lang="en-US" sz="2400" b="1" i="0">
                <a:solidFill>
                  <a:srgbClr val="FF0000"/>
                </a:solidFill>
                <a:latin typeface="微软雅黑" pitchFamily="34" charset="-122"/>
                <a:ea typeface="微软雅黑" pitchFamily="34" charset="-122"/>
              </a:rPr>
              <a:t>需要智能防护来应对全方位的威胁</a:t>
            </a:r>
          </a:p>
        </p:txBody>
      </p:sp>
      <p:sp>
        <p:nvSpPr>
          <p:cNvPr id="5" name="Oval 4"/>
          <p:cNvSpPr/>
          <p:nvPr/>
        </p:nvSpPr>
        <p:spPr>
          <a:xfrm>
            <a:off x="2489200" y="663181"/>
            <a:ext cx="4152900" cy="41529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defTabSz="457200" fontAlgn="auto">
              <a:spcBef>
                <a:spcPts val="0"/>
              </a:spcBef>
              <a:spcAft>
                <a:spcPts val="0"/>
              </a:spcAft>
            </a:pPr>
            <a:endParaRPr lang="en-US" sz="1400" b="0">
              <a:solidFill>
                <a:srgbClr val="FFFFFF"/>
              </a:solidFill>
              <a:latin typeface="微软雅黑" pitchFamily="34" charset="-122"/>
              <a:ea typeface="微软雅黑" pitchFamily="34" charset="-122"/>
            </a:endParaRPr>
          </a:p>
        </p:txBody>
      </p:sp>
      <p:sp>
        <p:nvSpPr>
          <p:cNvPr id="8" name="Pie 7"/>
          <p:cNvSpPr/>
          <p:nvPr/>
        </p:nvSpPr>
        <p:spPr>
          <a:xfrm>
            <a:off x="2592566" y="749092"/>
            <a:ext cx="3978957" cy="4000346"/>
          </a:xfrm>
          <a:prstGeom prst="pie">
            <a:avLst>
              <a:gd name="adj1" fmla="val 21581215"/>
              <a:gd name="adj2" fmla="val 5401605"/>
            </a:avLst>
          </a:prstGeom>
          <a:gradFill flip="none" rotWithShape="1">
            <a:gsLst>
              <a:gs pos="0">
                <a:srgbClr val="FF0000"/>
              </a:gs>
              <a:gs pos="100000">
                <a:srgbClr val="800000"/>
              </a:gs>
            </a:gsLst>
            <a:lin ang="0" scaled="1"/>
            <a:tileRect/>
          </a:gra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sp>
        <p:nvSpPr>
          <p:cNvPr id="10" name="Pie 9"/>
          <p:cNvSpPr/>
          <p:nvPr/>
        </p:nvSpPr>
        <p:spPr>
          <a:xfrm rot="10800000">
            <a:off x="2581696" y="738221"/>
            <a:ext cx="3978957" cy="4000346"/>
          </a:xfrm>
          <a:prstGeom prst="pie">
            <a:avLst>
              <a:gd name="adj1" fmla="val 21581215"/>
              <a:gd name="adj2" fmla="val 5401605"/>
            </a:avLst>
          </a:prstGeom>
          <a:gradFill flip="none" rotWithShape="1">
            <a:gsLst>
              <a:gs pos="0">
                <a:srgbClr val="FF0000"/>
              </a:gs>
              <a:gs pos="100000">
                <a:srgbClr val="800000"/>
              </a:gs>
            </a:gsLst>
            <a:lin ang="0" scaled="1"/>
            <a:tileRect/>
          </a:gra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sp>
        <p:nvSpPr>
          <p:cNvPr id="9" name="Pie 8"/>
          <p:cNvSpPr/>
          <p:nvPr/>
        </p:nvSpPr>
        <p:spPr>
          <a:xfrm rot="5400000">
            <a:off x="2587219" y="754440"/>
            <a:ext cx="3989653" cy="4000346"/>
          </a:xfrm>
          <a:prstGeom prst="pie">
            <a:avLst>
              <a:gd name="adj1" fmla="val 19184"/>
              <a:gd name="adj2" fmla="val 5401605"/>
            </a:avLst>
          </a:prstGeom>
          <a:gradFill flip="none" rotWithShape="1">
            <a:gsLst>
              <a:gs pos="0">
                <a:srgbClr val="FF0000"/>
              </a:gs>
              <a:gs pos="100000">
                <a:srgbClr val="800000"/>
              </a:gs>
            </a:gsLst>
            <a:lin ang="0" scaled="1"/>
            <a:tileRect/>
          </a:gra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sp>
        <p:nvSpPr>
          <p:cNvPr id="11" name="Pie 10"/>
          <p:cNvSpPr/>
          <p:nvPr/>
        </p:nvSpPr>
        <p:spPr>
          <a:xfrm rot="16200000">
            <a:off x="2576347" y="732697"/>
            <a:ext cx="3989653" cy="4000346"/>
          </a:xfrm>
          <a:prstGeom prst="pie">
            <a:avLst>
              <a:gd name="adj1" fmla="val 19184"/>
              <a:gd name="adj2" fmla="val 5401605"/>
            </a:avLst>
          </a:prstGeom>
          <a:gradFill flip="none" rotWithShape="1">
            <a:gsLst>
              <a:gs pos="0">
                <a:srgbClr val="FF0000"/>
              </a:gs>
              <a:gs pos="100000">
                <a:srgbClr val="800000"/>
              </a:gs>
            </a:gsLst>
            <a:lin ang="0" scaled="1"/>
            <a:tileRect/>
          </a:gra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dirty="0">
              <a:solidFill>
                <a:srgbClr val="636466"/>
              </a:solidFill>
              <a:latin typeface="微软雅黑" pitchFamily="34" charset="-122"/>
              <a:ea typeface="微软雅黑" pitchFamily="34" charset="-122"/>
            </a:endParaRPr>
          </a:p>
        </p:txBody>
      </p:sp>
      <p:grpSp>
        <p:nvGrpSpPr>
          <p:cNvPr id="27" name="Group 26"/>
          <p:cNvGrpSpPr/>
          <p:nvPr/>
        </p:nvGrpSpPr>
        <p:grpSpPr>
          <a:xfrm>
            <a:off x="4536510" y="997816"/>
            <a:ext cx="279183" cy="1032788"/>
            <a:chOff x="4580293" y="440264"/>
            <a:chExt cx="326140" cy="1206499"/>
          </a:xfrm>
        </p:grpSpPr>
        <p:sp>
          <p:nvSpPr>
            <p:cNvPr id="23" name="Isosceles Triangle 22"/>
            <p:cNvSpPr/>
            <p:nvPr/>
          </p:nvSpPr>
          <p:spPr>
            <a:xfrm rot="5400000" flipH="1">
              <a:off x="4220448" y="911937"/>
              <a:ext cx="1088165" cy="283805"/>
            </a:xfrm>
            <a:prstGeom prst="triangle">
              <a:avLst/>
            </a:prstGeom>
            <a:solidFill>
              <a:srgbClr val="FF0000"/>
            </a:solidFill>
            <a:ln>
              <a:solidFill>
                <a:srgbClr val="FFFFFF"/>
              </a:solidFill>
            </a:ln>
            <a:effectLst>
              <a:outerShdw blurRad="40000" dist="48387"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sp>
          <p:nvSpPr>
            <p:cNvPr id="26" name="Isosceles Triangle 25"/>
            <p:cNvSpPr/>
            <p:nvPr/>
          </p:nvSpPr>
          <p:spPr>
            <a:xfrm rot="5400000" flipH="1">
              <a:off x="4118946" y="901611"/>
              <a:ext cx="1206499" cy="283806"/>
            </a:xfrm>
            <a:prstGeom prst="triangl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grpSp>
      <p:grpSp>
        <p:nvGrpSpPr>
          <p:cNvPr id="28" name="Group 27"/>
          <p:cNvGrpSpPr/>
          <p:nvPr/>
        </p:nvGrpSpPr>
        <p:grpSpPr>
          <a:xfrm flipH="1">
            <a:off x="4329952" y="3465632"/>
            <a:ext cx="306362" cy="1103460"/>
            <a:chOff x="4548542" y="402980"/>
            <a:chExt cx="357891" cy="1289057"/>
          </a:xfrm>
        </p:grpSpPr>
        <p:sp>
          <p:nvSpPr>
            <p:cNvPr id="29" name="Isosceles Triangle 28"/>
            <p:cNvSpPr/>
            <p:nvPr/>
          </p:nvSpPr>
          <p:spPr>
            <a:xfrm rot="5400000" flipH="1">
              <a:off x="4220448" y="911937"/>
              <a:ext cx="1088165" cy="283805"/>
            </a:xfrm>
            <a:prstGeom prst="triangle">
              <a:avLst/>
            </a:prstGeom>
            <a:solidFill>
              <a:srgbClr val="FF0000"/>
            </a:solidFill>
            <a:ln>
              <a:solidFill>
                <a:srgbClr val="FFFFFF"/>
              </a:solidFill>
            </a:ln>
            <a:effectLst>
              <a:outerShdw blurRad="40000" dist="48387" dir="108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sp>
          <p:nvSpPr>
            <p:cNvPr id="30" name="Isosceles Triangle 29"/>
            <p:cNvSpPr/>
            <p:nvPr/>
          </p:nvSpPr>
          <p:spPr>
            <a:xfrm rot="5400000" flipH="1">
              <a:off x="4074491" y="877031"/>
              <a:ext cx="1289057" cy="340955"/>
            </a:xfrm>
            <a:prstGeom prst="triangl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grpSp>
      <p:grpSp>
        <p:nvGrpSpPr>
          <p:cNvPr id="35" name="Group 34"/>
          <p:cNvGrpSpPr/>
          <p:nvPr/>
        </p:nvGrpSpPr>
        <p:grpSpPr>
          <a:xfrm rot="5400000" flipH="1">
            <a:off x="3172448" y="2147674"/>
            <a:ext cx="268311" cy="992928"/>
            <a:chOff x="4592993" y="478363"/>
            <a:chExt cx="313440" cy="1159934"/>
          </a:xfrm>
        </p:grpSpPr>
        <p:sp>
          <p:nvSpPr>
            <p:cNvPr id="36" name="Isosceles Triangle 35"/>
            <p:cNvSpPr/>
            <p:nvPr/>
          </p:nvSpPr>
          <p:spPr>
            <a:xfrm rot="5400000" flipH="1">
              <a:off x="4220448" y="911937"/>
              <a:ext cx="1088165" cy="283805"/>
            </a:xfrm>
            <a:prstGeom prst="triangle">
              <a:avLst/>
            </a:prstGeom>
            <a:solidFill>
              <a:srgbClr val="FF0000"/>
            </a:solidFill>
            <a:ln>
              <a:solidFill>
                <a:srgbClr val="FFFFFF"/>
              </a:solidFill>
            </a:ln>
            <a:effectLst>
              <a:outerShdw blurRad="40000" dist="48387" dir="16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sp>
          <p:nvSpPr>
            <p:cNvPr id="37" name="Isosceles Triangle 36"/>
            <p:cNvSpPr/>
            <p:nvPr/>
          </p:nvSpPr>
          <p:spPr>
            <a:xfrm rot="5400000" flipH="1">
              <a:off x="4154929" y="916427"/>
              <a:ext cx="1159934" cy="283805"/>
            </a:xfrm>
            <a:prstGeom prst="triangl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grpSp>
      <p:grpSp>
        <p:nvGrpSpPr>
          <p:cNvPr id="38" name="Group 37"/>
          <p:cNvGrpSpPr/>
          <p:nvPr/>
        </p:nvGrpSpPr>
        <p:grpSpPr>
          <a:xfrm rot="16200000" flipH="1">
            <a:off x="5721145" y="2347817"/>
            <a:ext cx="270123" cy="992928"/>
            <a:chOff x="4590877" y="478365"/>
            <a:chExt cx="315556" cy="1159934"/>
          </a:xfrm>
        </p:grpSpPr>
        <p:sp>
          <p:nvSpPr>
            <p:cNvPr id="39" name="Isosceles Triangle 38"/>
            <p:cNvSpPr/>
            <p:nvPr/>
          </p:nvSpPr>
          <p:spPr>
            <a:xfrm rot="5400000" flipH="1">
              <a:off x="4220448" y="911937"/>
              <a:ext cx="1088165" cy="283805"/>
            </a:xfrm>
            <a:prstGeom prst="triangle">
              <a:avLst/>
            </a:prstGeom>
            <a:solidFill>
              <a:srgbClr val="FF0000"/>
            </a:soli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sp>
          <p:nvSpPr>
            <p:cNvPr id="40" name="Isosceles Triangle 39"/>
            <p:cNvSpPr/>
            <p:nvPr/>
          </p:nvSpPr>
          <p:spPr>
            <a:xfrm rot="5400000" flipH="1">
              <a:off x="4152813" y="916429"/>
              <a:ext cx="1159934" cy="283805"/>
            </a:xfrm>
            <a:prstGeom prst="triangl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b="0">
                <a:solidFill>
                  <a:srgbClr val="636466"/>
                </a:solidFill>
                <a:latin typeface="微软雅黑" pitchFamily="34" charset="-122"/>
                <a:ea typeface="微软雅黑" pitchFamily="34" charset="-122"/>
              </a:endParaRPr>
            </a:p>
          </p:txBody>
        </p:sp>
      </p:grpSp>
      <p:sp>
        <p:nvSpPr>
          <p:cNvPr id="12" name="Oval 11"/>
          <p:cNvSpPr/>
          <p:nvPr/>
        </p:nvSpPr>
        <p:spPr>
          <a:xfrm>
            <a:off x="3774887" y="1945309"/>
            <a:ext cx="1595725" cy="1595725"/>
          </a:xfrm>
          <a:prstGeom prst="ellipse">
            <a:avLst/>
          </a:prstGeom>
          <a:ln/>
        </p:spPr>
        <p:style>
          <a:lnRef idx="0">
            <a:schemeClr val="accent6"/>
          </a:lnRef>
          <a:fillRef idx="3">
            <a:schemeClr val="accent6"/>
          </a:fillRef>
          <a:effectRef idx="3">
            <a:schemeClr val="accent6"/>
          </a:effectRef>
          <a:fontRef idx="minor">
            <a:schemeClr val="lt1"/>
          </a:fontRef>
        </p:style>
        <p:txBody>
          <a:bodyPr lIns="36000" tIns="0" rIns="36000" bIns="0" rtlCol="0" anchor="ctr"/>
          <a:lstStyle/>
          <a:p>
            <a:pPr algn="ctr" defTabSz="457200">
              <a:spcBef>
                <a:spcPts val="0"/>
              </a:spcBef>
              <a:spcAft>
                <a:spcPts val="0"/>
              </a:spcAft>
              <a:buNone/>
            </a:pPr>
            <a:r>
              <a:rPr lang="en-US" sz="1400" b="1" i="0">
                <a:solidFill>
                  <a:srgbClr val="636466"/>
                </a:solidFill>
                <a:effectLst>
                  <a:outerShdw blurRad="38100" dist="38100" dir="2700000" algn="tl">
                    <a:srgbClr val="000000">
                      <a:alpha val="43137"/>
                    </a:srgbClr>
                  </a:outerShdw>
                </a:effectLst>
                <a:latin typeface="微软雅黑" pitchFamily="34" charset="-122"/>
                <a:ea typeface="微软雅黑" pitchFamily="34" charset="-122"/>
              </a:rPr>
              <a:t>监视和</a:t>
            </a:r>
            <a:br>
              <a:rPr lang="en-US" sz="1400" b="1" i="0">
                <a:solidFill>
                  <a:srgbClr val="636466"/>
                </a:solidFill>
                <a:effectLst>
                  <a:outerShdw blurRad="38100" dist="38100" dir="2700000" algn="tl">
                    <a:srgbClr val="000000">
                      <a:alpha val="43137"/>
                    </a:srgbClr>
                  </a:outerShdw>
                </a:effectLst>
                <a:latin typeface="微软雅黑" pitchFamily="34" charset="-122"/>
                <a:ea typeface="微软雅黑" pitchFamily="34" charset="-122"/>
              </a:rPr>
            </a:br>
            <a:r>
              <a:rPr lang="en-US" sz="1400" b="1" i="0">
                <a:solidFill>
                  <a:srgbClr val="636466"/>
                </a:solidFill>
                <a:effectLst>
                  <a:outerShdw blurRad="38100" dist="38100" dir="2700000" algn="tl">
                    <a:srgbClr val="000000">
                      <a:alpha val="43137"/>
                    </a:srgbClr>
                  </a:outerShdw>
                </a:effectLst>
                <a:latin typeface="微软雅黑" pitchFamily="34" charset="-122"/>
                <a:ea typeface="微软雅黑" pitchFamily="34" charset="-122"/>
              </a:rPr>
              <a:t>控制</a:t>
            </a:r>
          </a:p>
        </p:txBody>
      </p:sp>
      <p:sp>
        <p:nvSpPr>
          <p:cNvPr id="44" name="TextBox 43"/>
          <p:cNvSpPr txBox="1"/>
          <p:nvPr/>
        </p:nvSpPr>
        <p:spPr>
          <a:xfrm>
            <a:off x="4942946" y="1530518"/>
            <a:ext cx="646331" cy="369332"/>
          </a:xfrm>
          <a:prstGeom prst="rect">
            <a:avLst/>
          </a:prstGeom>
          <a:noFill/>
        </p:spPr>
        <p:txBody>
          <a:bodyPr wrap="none" rtlCol="0">
            <a:spAutoFit/>
          </a:bodyPr>
          <a:lstStyle/>
          <a:p>
            <a:pPr algn="l" defTabSz="457200">
              <a:spcBef>
                <a:spcPts val="0"/>
              </a:spcBef>
              <a:spcAft>
                <a:spcPts val="0"/>
              </a:spcAft>
              <a:buNone/>
            </a:pPr>
            <a:r>
              <a:rPr lang="en-US" sz="1800" b="0" i="0">
                <a:solidFill>
                  <a:srgbClr val="FFFFFF"/>
                </a:solidFill>
                <a:effectLst>
                  <a:outerShdw blurRad="50800" dist="38100" dir="2700000" algn="tl">
                    <a:srgbClr val="000000">
                      <a:alpha val="43000"/>
                    </a:srgbClr>
                  </a:outerShdw>
                </a:effectLst>
                <a:latin typeface="微软雅黑" pitchFamily="34" charset="-122"/>
                <a:ea typeface="微软雅黑" pitchFamily="34" charset="-122"/>
                <a:cs typeface="Calibri"/>
              </a:rPr>
              <a:t>阻止</a:t>
            </a:r>
          </a:p>
        </p:txBody>
      </p:sp>
      <p:sp>
        <p:nvSpPr>
          <p:cNvPr id="45" name="TextBox 44"/>
          <p:cNvSpPr txBox="1"/>
          <p:nvPr/>
        </p:nvSpPr>
        <p:spPr>
          <a:xfrm>
            <a:off x="4911251" y="3509124"/>
            <a:ext cx="646331" cy="369332"/>
          </a:xfrm>
          <a:prstGeom prst="rect">
            <a:avLst/>
          </a:prstGeom>
          <a:noFill/>
        </p:spPr>
        <p:txBody>
          <a:bodyPr wrap="none" rtlCol="0">
            <a:spAutoFit/>
          </a:bodyPr>
          <a:lstStyle>
            <a:defPPr>
              <a:defRPr lang="en-US"/>
            </a:defPPr>
            <a:lvl1pPr algn="ctr">
              <a:defRPr b="1">
                <a:solidFill>
                  <a:srgbClr val="FFFFFF"/>
                </a:solidFill>
                <a:effectLst>
                  <a:outerShdw blurRad="50800" dist="38100" dir="2700000" algn="tl" rotWithShape="0">
                    <a:srgbClr val="000000">
                      <a:alpha val="43000"/>
                    </a:srgbClr>
                  </a:outerShdw>
                </a:effectLst>
                <a:latin typeface="Calibri"/>
                <a:cs typeface="Calibri"/>
              </a:defRPr>
            </a:lvl1pPr>
          </a:lstStyle>
          <a:p>
            <a:pPr algn="l" defTabSz="457200">
              <a:spcBef>
                <a:spcPts val="0"/>
              </a:spcBef>
              <a:spcAft>
                <a:spcPts val="0"/>
              </a:spcAft>
              <a:buNone/>
            </a:pPr>
            <a:r>
              <a:rPr lang="en-US" sz="1800" b="0" i="0">
                <a:latin typeface="微软雅黑" pitchFamily="34" charset="-122"/>
                <a:ea typeface="微软雅黑" pitchFamily="34" charset="-122"/>
                <a:cs typeface="+mn-cs"/>
              </a:rPr>
              <a:t>侦测</a:t>
            </a:r>
          </a:p>
        </p:txBody>
      </p:sp>
      <p:sp>
        <p:nvSpPr>
          <p:cNvPr id="46" name="TextBox 45"/>
          <p:cNvSpPr txBox="1"/>
          <p:nvPr/>
        </p:nvSpPr>
        <p:spPr>
          <a:xfrm>
            <a:off x="3043645" y="1530518"/>
            <a:ext cx="646331" cy="369332"/>
          </a:xfrm>
          <a:prstGeom prst="rect">
            <a:avLst/>
          </a:prstGeom>
          <a:noFill/>
        </p:spPr>
        <p:txBody>
          <a:bodyPr wrap="none" rtlCol="0">
            <a:spAutoFit/>
          </a:bodyPr>
          <a:lstStyle/>
          <a:p>
            <a:pPr algn="l" defTabSz="457200">
              <a:spcBef>
                <a:spcPts val="0"/>
              </a:spcBef>
              <a:spcAft>
                <a:spcPts val="0"/>
              </a:spcAft>
              <a:buNone/>
            </a:pPr>
            <a:r>
              <a:rPr lang="en-US" sz="1800" b="0" i="0">
                <a:solidFill>
                  <a:srgbClr val="FFFFFF"/>
                </a:solidFill>
                <a:effectLst>
                  <a:outerShdw blurRad="50800" dist="38100" dir="2700000" algn="tl">
                    <a:srgbClr val="000000">
                      <a:alpha val="43000"/>
                    </a:srgbClr>
                  </a:outerShdw>
                </a:effectLst>
                <a:latin typeface="微软雅黑" pitchFamily="34" charset="-122"/>
                <a:ea typeface="微软雅黑" pitchFamily="34" charset="-122"/>
                <a:cs typeface="Calibri"/>
              </a:rPr>
              <a:t>响应</a:t>
            </a:r>
          </a:p>
        </p:txBody>
      </p:sp>
      <p:sp>
        <p:nvSpPr>
          <p:cNvPr id="47" name="TextBox 46"/>
          <p:cNvSpPr txBox="1"/>
          <p:nvPr/>
        </p:nvSpPr>
        <p:spPr>
          <a:xfrm>
            <a:off x="3043645" y="3509124"/>
            <a:ext cx="646331" cy="369332"/>
          </a:xfrm>
          <a:prstGeom prst="rect">
            <a:avLst/>
          </a:prstGeom>
          <a:noFill/>
        </p:spPr>
        <p:txBody>
          <a:bodyPr wrap="none" rtlCol="0">
            <a:spAutoFit/>
          </a:bodyPr>
          <a:lstStyle/>
          <a:p>
            <a:pPr algn="l" defTabSz="457200">
              <a:spcBef>
                <a:spcPts val="0"/>
              </a:spcBef>
              <a:spcAft>
                <a:spcPts val="0"/>
              </a:spcAft>
              <a:buNone/>
            </a:pPr>
            <a:r>
              <a:rPr lang="en-US" sz="1800" b="0" i="0">
                <a:solidFill>
                  <a:srgbClr val="FFFFFF"/>
                </a:solidFill>
                <a:effectLst>
                  <a:outerShdw blurRad="50800" dist="38100" dir="2700000" algn="tl">
                    <a:srgbClr val="000000">
                      <a:alpha val="43000"/>
                    </a:srgbClr>
                  </a:outerShdw>
                </a:effectLst>
                <a:latin typeface="微软雅黑" pitchFamily="34" charset="-122"/>
                <a:ea typeface="微软雅黑" pitchFamily="34" charset="-122"/>
                <a:cs typeface="Calibri"/>
              </a:rPr>
              <a:t>分析</a:t>
            </a:r>
          </a:p>
        </p:txBody>
      </p:sp>
    </p:spTree>
    <p:extLst>
      <p:ext uri="{BB962C8B-B14F-4D97-AF65-F5344CB8AC3E}">
        <p14:creationId xmlns:p14="http://schemas.microsoft.com/office/powerpoint/2010/main" val="86322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up)">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right)">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par>
                          <p:cTn id="49" fill="hold">
                            <p:stCondLst>
                              <p:cond delay="1000"/>
                            </p:stCondLst>
                            <p:childTnLst>
                              <p:par>
                                <p:cTn id="50" presetID="22" presetClass="entr" presetSubtype="2"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down)">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par>
                          <p:cTn id="65" fill="hold">
                            <p:stCondLst>
                              <p:cond delay="1000"/>
                            </p:stCondLst>
                            <p:childTnLst>
                              <p:par>
                                <p:cTn id="66" presetID="22" presetClass="entr" presetSubtype="2"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right)">
                                      <p:cBhvr>
                                        <p:cTn id="68" dur="500"/>
                                        <p:tgtEl>
                                          <p:spTgt spid="33"/>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heel(1)">
                                      <p:cBhvr>
                                        <p:cTn id="7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1" grpId="0" animBg="1"/>
      <p:bldP spid="13" grpId="0" animBg="1"/>
      <p:bldP spid="5" grpId="0" animBg="1"/>
      <p:bldP spid="8" grpId="0" animBg="1"/>
      <p:bldP spid="10" grpId="0" animBg="1"/>
      <p:bldP spid="9" grpId="0" animBg="1"/>
      <p:bldP spid="11" grpId="0" animBg="1"/>
      <p:bldP spid="12" grpId="0" animBg="1"/>
      <p:bldP spid="44" grpId="0"/>
      <p:bldP spid="45" grpId="0"/>
      <p:bldP spid="46"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Box 21"/>
          <p:cNvSpPr txBox="1">
            <a:spLocks noChangeArrowheads="1"/>
          </p:cNvSpPr>
          <p:nvPr/>
        </p:nvSpPr>
        <p:spPr bwMode="auto">
          <a:xfrm>
            <a:off x="322642" y="2197100"/>
            <a:ext cx="1982029" cy="400108"/>
          </a:xfrm>
          <a:prstGeom prst="rect">
            <a:avLst/>
          </a:prstGeom>
          <a:noFill/>
          <a:ln w="9525">
            <a:noFill/>
            <a:miter lim="800000"/>
            <a:headEnd/>
            <a:tailEnd/>
          </a:ln>
        </p:spPr>
        <p:txBody>
          <a:bodyPr spcFirstLastPara="1" wrap="none" lIns="91438" tIns="45719" rIns="91438" bIns="45719">
            <a:spAutoFit/>
          </a:bodyPr>
          <a:lstStyle/>
          <a:p>
            <a:pPr algn="ctr" defTabSz="914400" fontAlgn="base">
              <a:spcBef>
                <a:spcPct val="0"/>
              </a:spcBef>
              <a:spcAft>
                <a:spcPct val="0"/>
              </a:spcAft>
              <a:defRPr/>
            </a:pPr>
            <a:r>
              <a:rPr lang="en-US" sz="2000" b="1" dirty="0">
                <a:solidFill>
                  <a:srgbClr val="636466"/>
                </a:solidFill>
                <a:ea typeface="ＭＳ Ｐゴシック" charset="-128"/>
                <a:cs typeface="Calibri"/>
              </a:rPr>
              <a:t>Consumerization</a:t>
            </a:r>
          </a:p>
        </p:txBody>
      </p:sp>
      <p:sp>
        <p:nvSpPr>
          <p:cNvPr id="306" name="TextBox 21"/>
          <p:cNvSpPr txBox="1">
            <a:spLocks noChangeArrowheads="1"/>
          </p:cNvSpPr>
          <p:nvPr/>
        </p:nvSpPr>
        <p:spPr bwMode="auto">
          <a:xfrm>
            <a:off x="7207250" y="1933575"/>
            <a:ext cx="1623858" cy="7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1100" b="1">
                <a:solidFill>
                  <a:schemeClr val="tx1"/>
                </a:solidFill>
                <a:latin typeface="Arial" charset="0"/>
                <a:ea typeface="ＭＳ Ｐゴシック" charset="0"/>
                <a:cs typeface="ＭＳ Ｐゴシック" charset="0"/>
              </a:defRPr>
            </a:lvl1pPr>
            <a:lvl2pPr marL="742950" indent="-285750" eaLnBrk="0" hangingPunct="0">
              <a:defRPr sz="1100" b="1">
                <a:solidFill>
                  <a:schemeClr val="tx1"/>
                </a:solidFill>
                <a:latin typeface="Arial" charset="0"/>
                <a:ea typeface="ＭＳ Ｐゴシック" charset="0"/>
              </a:defRPr>
            </a:lvl2pPr>
            <a:lvl3pPr marL="1143000" indent="-228600" eaLnBrk="0" hangingPunct="0">
              <a:defRPr sz="1100" b="1">
                <a:solidFill>
                  <a:schemeClr val="tx1"/>
                </a:solidFill>
                <a:latin typeface="Arial" charset="0"/>
                <a:ea typeface="ＭＳ Ｐゴシック" charset="0"/>
              </a:defRPr>
            </a:lvl3pPr>
            <a:lvl4pPr marL="1600200" indent="-228600" eaLnBrk="0" hangingPunct="0">
              <a:defRPr sz="1100" b="1">
                <a:solidFill>
                  <a:schemeClr val="tx1"/>
                </a:solidFill>
                <a:latin typeface="Arial" charset="0"/>
                <a:ea typeface="ＭＳ Ｐゴシック" charset="0"/>
              </a:defRPr>
            </a:lvl4pPr>
            <a:lvl5pPr marL="2057400" indent="-228600" eaLnBrk="0" hangingPunct="0">
              <a:defRPr sz="1100" b="1">
                <a:solidFill>
                  <a:schemeClr val="tx1"/>
                </a:solidFill>
                <a:latin typeface="Arial" charset="0"/>
                <a:ea typeface="ＭＳ Ｐゴシック" charset="0"/>
              </a:defRPr>
            </a:lvl5pPr>
            <a:lvl6pPr marL="2514600" indent="-228600" eaLnBrk="0" fontAlgn="base" hangingPunct="0">
              <a:spcBef>
                <a:spcPct val="0"/>
              </a:spcBef>
              <a:spcAft>
                <a:spcPct val="0"/>
              </a:spcAft>
              <a:defRPr sz="1100" b="1">
                <a:solidFill>
                  <a:schemeClr val="tx1"/>
                </a:solidFill>
                <a:latin typeface="Arial" charset="0"/>
                <a:ea typeface="ＭＳ Ｐゴシック" charset="0"/>
              </a:defRPr>
            </a:lvl6pPr>
            <a:lvl7pPr marL="2971800" indent="-228600" eaLnBrk="0" fontAlgn="base" hangingPunct="0">
              <a:spcBef>
                <a:spcPct val="0"/>
              </a:spcBef>
              <a:spcAft>
                <a:spcPct val="0"/>
              </a:spcAft>
              <a:defRPr sz="1100" b="1">
                <a:solidFill>
                  <a:schemeClr val="tx1"/>
                </a:solidFill>
                <a:latin typeface="Arial" charset="0"/>
                <a:ea typeface="ＭＳ Ｐゴシック" charset="0"/>
              </a:defRPr>
            </a:lvl7pPr>
            <a:lvl8pPr marL="3429000" indent="-228600" eaLnBrk="0" fontAlgn="base" hangingPunct="0">
              <a:spcBef>
                <a:spcPct val="0"/>
              </a:spcBef>
              <a:spcAft>
                <a:spcPct val="0"/>
              </a:spcAft>
              <a:defRPr sz="1100" b="1">
                <a:solidFill>
                  <a:schemeClr val="tx1"/>
                </a:solidFill>
                <a:latin typeface="Arial" charset="0"/>
                <a:ea typeface="ＭＳ Ｐゴシック" charset="0"/>
              </a:defRPr>
            </a:lvl8pPr>
            <a:lvl9pPr marL="3886200" indent="-228600" eaLnBrk="0" fontAlgn="base" hangingPunct="0">
              <a:spcBef>
                <a:spcPct val="0"/>
              </a:spcBef>
              <a:spcAft>
                <a:spcPct val="0"/>
              </a:spcAft>
              <a:defRPr sz="1100" b="1">
                <a:solidFill>
                  <a:schemeClr val="tx1"/>
                </a:solidFill>
                <a:latin typeface="Arial" charset="0"/>
                <a:ea typeface="ＭＳ Ｐゴシック" charset="0"/>
              </a:defRPr>
            </a:lvl9pPr>
          </a:lstStyle>
          <a:p>
            <a:pPr defTabSz="914400" eaLnBrk="1" fontAlgn="base" hangingPunct="1">
              <a:spcBef>
                <a:spcPct val="0"/>
              </a:spcBef>
              <a:spcAft>
                <a:spcPct val="0"/>
              </a:spcAft>
              <a:defRPr/>
            </a:pPr>
            <a:r>
              <a:rPr lang="en-US" sz="2000" kern="0" dirty="0">
                <a:solidFill>
                  <a:srgbClr val="636466"/>
                </a:solidFill>
                <a:latin typeface="Calibri"/>
                <a:cs typeface="Calibri"/>
              </a:rPr>
              <a:t>Cloud &amp; </a:t>
            </a:r>
          </a:p>
          <a:p>
            <a:pPr defTabSz="914400" eaLnBrk="1" fontAlgn="base" hangingPunct="1">
              <a:spcBef>
                <a:spcPct val="0"/>
              </a:spcBef>
              <a:spcAft>
                <a:spcPct val="0"/>
              </a:spcAft>
              <a:defRPr/>
            </a:pPr>
            <a:r>
              <a:rPr lang="en-US" sz="2000" kern="0" dirty="0">
                <a:solidFill>
                  <a:srgbClr val="636466"/>
                </a:solidFill>
                <a:latin typeface="Calibri"/>
                <a:cs typeface="Calibri"/>
              </a:rPr>
              <a:t>Virtualization</a:t>
            </a:r>
          </a:p>
        </p:txBody>
      </p:sp>
      <p:sp>
        <p:nvSpPr>
          <p:cNvPr id="307" name="TextBox 21"/>
          <p:cNvSpPr txBox="1">
            <a:spLocks noChangeArrowheads="1"/>
          </p:cNvSpPr>
          <p:nvPr/>
        </p:nvSpPr>
        <p:spPr bwMode="auto">
          <a:xfrm>
            <a:off x="3753630" y="61913"/>
            <a:ext cx="1660552"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1100" b="1">
                <a:solidFill>
                  <a:schemeClr val="tx1"/>
                </a:solidFill>
                <a:latin typeface="Arial" charset="0"/>
                <a:ea typeface="ＭＳ Ｐゴシック" charset="0"/>
                <a:cs typeface="ＭＳ Ｐゴシック" charset="0"/>
              </a:defRPr>
            </a:lvl1pPr>
            <a:lvl2pPr marL="742950" indent="-285750" eaLnBrk="0" hangingPunct="0">
              <a:defRPr sz="1100" b="1">
                <a:solidFill>
                  <a:schemeClr val="tx1"/>
                </a:solidFill>
                <a:latin typeface="Arial" charset="0"/>
                <a:ea typeface="ＭＳ Ｐゴシック" charset="0"/>
              </a:defRPr>
            </a:lvl2pPr>
            <a:lvl3pPr marL="1143000" indent="-228600" eaLnBrk="0" hangingPunct="0">
              <a:defRPr sz="1100" b="1">
                <a:solidFill>
                  <a:schemeClr val="tx1"/>
                </a:solidFill>
                <a:latin typeface="Arial" charset="0"/>
                <a:ea typeface="ＭＳ Ｐゴシック" charset="0"/>
              </a:defRPr>
            </a:lvl3pPr>
            <a:lvl4pPr marL="1600200" indent="-228600" eaLnBrk="0" hangingPunct="0">
              <a:defRPr sz="1100" b="1">
                <a:solidFill>
                  <a:schemeClr val="tx1"/>
                </a:solidFill>
                <a:latin typeface="Arial" charset="0"/>
                <a:ea typeface="ＭＳ Ｐゴシック" charset="0"/>
              </a:defRPr>
            </a:lvl4pPr>
            <a:lvl5pPr marL="2057400" indent="-228600" eaLnBrk="0" hangingPunct="0">
              <a:defRPr sz="1100" b="1">
                <a:solidFill>
                  <a:schemeClr val="tx1"/>
                </a:solidFill>
                <a:latin typeface="Arial" charset="0"/>
                <a:ea typeface="ＭＳ Ｐゴシック" charset="0"/>
              </a:defRPr>
            </a:lvl5pPr>
            <a:lvl6pPr marL="2514600" indent="-228600" eaLnBrk="0" fontAlgn="base" hangingPunct="0">
              <a:spcBef>
                <a:spcPct val="0"/>
              </a:spcBef>
              <a:spcAft>
                <a:spcPct val="0"/>
              </a:spcAft>
              <a:defRPr sz="1100" b="1">
                <a:solidFill>
                  <a:schemeClr val="tx1"/>
                </a:solidFill>
                <a:latin typeface="Arial" charset="0"/>
                <a:ea typeface="ＭＳ Ｐゴシック" charset="0"/>
              </a:defRPr>
            </a:lvl6pPr>
            <a:lvl7pPr marL="2971800" indent="-228600" eaLnBrk="0" fontAlgn="base" hangingPunct="0">
              <a:spcBef>
                <a:spcPct val="0"/>
              </a:spcBef>
              <a:spcAft>
                <a:spcPct val="0"/>
              </a:spcAft>
              <a:defRPr sz="1100" b="1">
                <a:solidFill>
                  <a:schemeClr val="tx1"/>
                </a:solidFill>
                <a:latin typeface="Arial" charset="0"/>
                <a:ea typeface="ＭＳ Ｐゴシック" charset="0"/>
              </a:defRPr>
            </a:lvl7pPr>
            <a:lvl8pPr marL="3429000" indent="-228600" eaLnBrk="0" fontAlgn="base" hangingPunct="0">
              <a:spcBef>
                <a:spcPct val="0"/>
              </a:spcBef>
              <a:spcAft>
                <a:spcPct val="0"/>
              </a:spcAft>
              <a:defRPr sz="1100" b="1">
                <a:solidFill>
                  <a:schemeClr val="tx1"/>
                </a:solidFill>
                <a:latin typeface="Arial" charset="0"/>
                <a:ea typeface="ＭＳ Ｐゴシック" charset="0"/>
              </a:defRPr>
            </a:lvl8pPr>
            <a:lvl9pPr marL="3886200" indent="-228600" eaLnBrk="0" fontAlgn="base" hangingPunct="0">
              <a:spcBef>
                <a:spcPct val="0"/>
              </a:spcBef>
              <a:spcAft>
                <a:spcPct val="0"/>
              </a:spcAft>
              <a:defRPr sz="1100" b="1">
                <a:solidFill>
                  <a:schemeClr val="tx1"/>
                </a:solidFill>
                <a:latin typeface="Arial" charset="0"/>
                <a:ea typeface="ＭＳ Ｐゴシック" charset="0"/>
              </a:defRPr>
            </a:lvl9pPr>
          </a:lstStyle>
          <a:p>
            <a:pPr algn="ctr" defTabSz="914400" eaLnBrk="1" fontAlgn="base" hangingPunct="1">
              <a:spcBef>
                <a:spcPct val="0"/>
              </a:spcBef>
              <a:spcAft>
                <a:spcPct val="0"/>
              </a:spcAft>
              <a:defRPr/>
            </a:pPr>
            <a:r>
              <a:rPr lang="en-US" sz="2000" kern="0" dirty="0">
                <a:solidFill>
                  <a:srgbClr val="636466"/>
                </a:solidFill>
                <a:latin typeface="Calibri"/>
                <a:cs typeface="Calibri"/>
              </a:rPr>
              <a:t>Cyber Threats</a:t>
            </a:r>
          </a:p>
        </p:txBody>
      </p:sp>
      <p:grpSp>
        <p:nvGrpSpPr>
          <p:cNvPr id="308" name="Group 307"/>
          <p:cNvGrpSpPr/>
          <p:nvPr/>
        </p:nvGrpSpPr>
        <p:grpSpPr>
          <a:xfrm>
            <a:off x="6992290" y="2700976"/>
            <a:ext cx="1455699" cy="1314830"/>
            <a:chOff x="6992290" y="2700976"/>
            <a:chExt cx="1455699" cy="1314830"/>
          </a:xfrm>
        </p:grpSpPr>
        <p:grpSp>
          <p:nvGrpSpPr>
            <p:cNvPr id="309" name="Group 308"/>
            <p:cNvGrpSpPr/>
            <p:nvPr/>
          </p:nvGrpSpPr>
          <p:grpSpPr>
            <a:xfrm>
              <a:off x="7398217" y="2700976"/>
              <a:ext cx="1049772" cy="1314830"/>
              <a:chOff x="6392104" y="-290836"/>
              <a:chExt cx="2427030" cy="3039832"/>
            </a:xfrm>
          </p:grpSpPr>
          <p:grpSp>
            <p:nvGrpSpPr>
              <p:cNvPr id="311" name="Group 310"/>
              <p:cNvGrpSpPr/>
              <p:nvPr/>
            </p:nvGrpSpPr>
            <p:grpSpPr>
              <a:xfrm>
                <a:off x="6392104" y="-290836"/>
                <a:ext cx="2427030" cy="2427031"/>
                <a:chOff x="782453" y="2263531"/>
                <a:chExt cx="2427030" cy="2427031"/>
              </a:xfrm>
            </p:grpSpPr>
            <p:sp>
              <p:nvSpPr>
                <p:cNvPr id="317" name="Oval 316"/>
                <p:cNvSpPr/>
                <p:nvPr/>
              </p:nvSpPr>
              <p:spPr bwMode="auto">
                <a:xfrm>
                  <a:off x="782453" y="2263531"/>
                  <a:ext cx="2427030" cy="2427031"/>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sp>
              <p:nvSpPr>
                <p:cNvPr id="318" name="Oval 317"/>
                <p:cNvSpPr/>
                <p:nvPr/>
              </p:nvSpPr>
              <p:spPr bwMode="auto">
                <a:xfrm>
                  <a:off x="885731" y="2366809"/>
                  <a:ext cx="2220471" cy="2220472"/>
                </a:xfrm>
                <a:prstGeom prst="ellipse">
                  <a:avLst/>
                </a:prstGeom>
                <a:gradFill>
                  <a:gsLst>
                    <a:gs pos="0">
                      <a:srgbClr val="D20F30">
                        <a:lumMod val="72000"/>
                      </a:srgbClr>
                    </a:gs>
                    <a:gs pos="49000">
                      <a:srgbClr val="D20F30"/>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sp>
              <p:nvSpPr>
                <p:cNvPr id="319" name="Oval 318"/>
                <p:cNvSpPr/>
                <p:nvPr/>
              </p:nvSpPr>
              <p:spPr bwMode="auto">
                <a:xfrm>
                  <a:off x="963840" y="2444918"/>
                  <a:ext cx="2064255" cy="2064256"/>
                </a:xfrm>
                <a:prstGeom prst="ellipse">
                  <a:avLst/>
                </a:prstGeom>
                <a:blipFill dpi="0" rotWithShape="1">
                  <a:blip r:embed="rId3" cstate="print">
                    <a:extLst>
                      <a:ext uri="{28A0092B-C50C-407E-A947-70E740481C1C}">
                        <a14:useLocalDpi xmlns:a14="http://schemas.microsoft.com/office/drawing/2010/main"/>
                      </a:ext>
                    </a:extLst>
                  </a:blip>
                  <a:srcRect/>
                  <a:stretch>
                    <a:fillRect/>
                  </a:stretch>
                </a:blipFill>
                <a:ln w="6350" cap="flat" cmpd="sng" algn="ctr">
                  <a:noFill/>
                  <a:prstDash val="solid"/>
                  <a:round/>
                  <a:headEnd type="none" w="med" len="med"/>
                  <a:tailEnd type="none" w="med" len="med"/>
                </a:ln>
                <a:effectLst>
                  <a:innerShdw blurRad="381000">
                    <a:prstClr val="black">
                      <a:alpha val="65000"/>
                    </a:prstClr>
                  </a:innerShdw>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grpSp>
          <p:grpSp>
            <p:nvGrpSpPr>
              <p:cNvPr id="312" name="Group 311"/>
              <p:cNvGrpSpPr/>
              <p:nvPr/>
            </p:nvGrpSpPr>
            <p:grpSpPr>
              <a:xfrm>
                <a:off x="6510839" y="1862509"/>
                <a:ext cx="2181766" cy="886487"/>
                <a:chOff x="906605" y="4365383"/>
                <a:chExt cx="2181766" cy="886487"/>
              </a:xfrm>
            </p:grpSpPr>
            <p:sp>
              <p:nvSpPr>
                <p:cNvPr id="313" name="Oval 312"/>
                <p:cNvSpPr/>
                <p:nvPr/>
              </p:nvSpPr>
              <p:spPr bwMode="auto">
                <a:xfrm>
                  <a:off x="1216220" y="4704497"/>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sp>
              <p:nvSpPr>
                <p:cNvPr id="314" name="Oval 313"/>
                <p:cNvSpPr/>
                <p:nvPr/>
              </p:nvSpPr>
              <p:spPr bwMode="auto">
                <a:xfrm>
                  <a:off x="1216220" y="4365383"/>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sp>
              <p:nvSpPr>
                <p:cNvPr id="315" name="Rounded Rectangle 314"/>
                <p:cNvSpPr/>
                <p:nvPr/>
              </p:nvSpPr>
              <p:spPr bwMode="auto">
                <a:xfrm>
                  <a:off x="906605" y="4378219"/>
                  <a:ext cx="2178728" cy="657416"/>
                </a:xfrm>
                <a:prstGeom prst="roundRect">
                  <a:avLst/>
                </a:prstGeom>
                <a:gradFill>
                  <a:gsLst>
                    <a:gs pos="0">
                      <a:srgbClr val="FFFFFF"/>
                    </a:gs>
                    <a:gs pos="100000">
                      <a:srgbClr val="FFFFFF">
                        <a:lumMod val="95000"/>
                      </a:srgbClr>
                    </a:gs>
                  </a:gsLst>
                  <a:path path="circle">
                    <a:fillToRect l="50000" t="50000" r="50000" b="50000"/>
                  </a:path>
                </a:gradFill>
                <a:ln w="15875" algn="ctr">
                  <a:solidFill>
                    <a:srgbClr val="636466">
                      <a:lumMod val="60000"/>
                      <a:lumOff val="40000"/>
                    </a:srgbClr>
                  </a:solidFill>
                  <a:round/>
                  <a:headEnd/>
                  <a:tailEnd/>
                </a:ln>
                <a:effectLst>
                  <a:outerShdw blurRad="127000" dir="5400000" algn="t" rotWithShape="0">
                    <a:prstClr val="black">
                      <a:alpha val="13000"/>
                    </a:prstClr>
                  </a:outerShdw>
                </a:effectLst>
              </p:spPr>
              <p:txBody>
                <a:bodyPr wrap="square" anchor="ctr">
                  <a:spAutoFit/>
                </a:bodyPr>
                <a:lstStyle/>
                <a:p>
                  <a:pPr algn="ctr" defTabSz="914400" fontAlgn="base">
                    <a:spcBef>
                      <a:spcPct val="0"/>
                    </a:spcBef>
                    <a:spcAft>
                      <a:spcPct val="0"/>
                    </a:spcAft>
                    <a:defRPr/>
                  </a:pPr>
                  <a:endParaRPr lang="en-US" sz="1100" b="1" kern="0" dirty="0">
                    <a:solidFill>
                      <a:srgbClr val="636466"/>
                    </a:solidFill>
                    <a:latin typeface="Arial" charset="0"/>
                    <a:ea typeface="ＭＳ Ｐゴシック" charset="0"/>
                    <a:cs typeface="Arial" charset="0"/>
                  </a:endParaRPr>
                </a:p>
              </p:txBody>
            </p:sp>
            <p:sp>
              <p:nvSpPr>
                <p:cNvPr id="316" name="TextBox 315"/>
                <p:cNvSpPr txBox="1"/>
                <p:nvPr/>
              </p:nvSpPr>
              <p:spPr>
                <a:xfrm>
                  <a:off x="914401" y="4372298"/>
                  <a:ext cx="2173970" cy="711567"/>
                </a:xfrm>
                <a:prstGeom prst="rect">
                  <a:avLst/>
                </a:prstGeom>
                <a:noFill/>
              </p:spPr>
              <p:txBody>
                <a:bodyPr wrap="square" rtlCol="0">
                  <a:spAutoFit/>
                </a:bodyPr>
                <a:lstStyle/>
                <a:p>
                  <a:pPr algn="ctr" defTabSz="914400" fontAlgn="base">
                    <a:spcBef>
                      <a:spcPct val="0"/>
                    </a:spcBef>
                    <a:spcAft>
                      <a:spcPct val="0"/>
                    </a:spcAft>
                    <a:defRPr/>
                  </a:pPr>
                  <a:r>
                    <a:rPr lang="en-GB" sz="1400" b="1" kern="0" dirty="0" smtClean="0">
                      <a:solidFill>
                        <a:srgbClr val="D20F30"/>
                      </a:solidFill>
                      <a:ea typeface="ＭＳ Ｐゴシック" charset="0"/>
                      <a:cs typeface="ＭＳ Ｐゴシック" charset="0"/>
                    </a:rPr>
                    <a:t>IT</a:t>
                  </a:r>
                </a:p>
              </p:txBody>
            </p:sp>
          </p:grpSp>
        </p:grpSp>
        <p:pic>
          <p:nvPicPr>
            <p:cNvPr id="310"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92290" y="3052421"/>
              <a:ext cx="755470" cy="656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0" name="Group 329"/>
          <p:cNvGrpSpPr/>
          <p:nvPr/>
        </p:nvGrpSpPr>
        <p:grpSpPr>
          <a:xfrm>
            <a:off x="806390" y="2678460"/>
            <a:ext cx="1383035" cy="1293152"/>
            <a:chOff x="806390" y="2678460"/>
            <a:chExt cx="1383035" cy="1293152"/>
          </a:xfrm>
        </p:grpSpPr>
        <p:grpSp>
          <p:nvGrpSpPr>
            <p:cNvPr id="331" name="Group 330"/>
            <p:cNvGrpSpPr/>
            <p:nvPr/>
          </p:nvGrpSpPr>
          <p:grpSpPr>
            <a:xfrm>
              <a:off x="806390" y="2678460"/>
              <a:ext cx="1050254" cy="1293152"/>
              <a:chOff x="-622714" y="-357880"/>
              <a:chExt cx="2427030" cy="2988339"/>
            </a:xfrm>
          </p:grpSpPr>
          <p:grpSp>
            <p:nvGrpSpPr>
              <p:cNvPr id="333" name="Group 332"/>
              <p:cNvGrpSpPr/>
              <p:nvPr/>
            </p:nvGrpSpPr>
            <p:grpSpPr>
              <a:xfrm>
                <a:off x="-622714" y="-357880"/>
                <a:ext cx="2427030" cy="2427031"/>
                <a:chOff x="782453" y="2263531"/>
                <a:chExt cx="2427030" cy="2427031"/>
              </a:xfrm>
            </p:grpSpPr>
            <p:sp>
              <p:nvSpPr>
                <p:cNvPr id="339" name="Oval 338"/>
                <p:cNvSpPr/>
                <p:nvPr/>
              </p:nvSpPr>
              <p:spPr bwMode="auto">
                <a:xfrm>
                  <a:off x="782453" y="2263531"/>
                  <a:ext cx="2427030" cy="2427031"/>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sp>
              <p:nvSpPr>
                <p:cNvPr id="340" name="Oval 339"/>
                <p:cNvSpPr/>
                <p:nvPr/>
              </p:nvSpPr>
              <p:spPr bwMode="auto">
                <a:xfrm>
                  <a:off x="885731" y="2366809"/>
                  <a:ext cx="2220471" cy="2220472"/>
                </a:xfrm>
                <a:prstGeom prst="ellipse">
                  <a:avLst/>
                </a:prstGeom>
                <a:gradFill>
                  <a:gsLst>
                    <a:gs pos="0">
                      <a:srgbClr val="D20F30">
                        <a:lumMod val="72000"/>
                      </a:srgbClr>
                    </a:gs>
                    <a:gs pos="49000">
                      <a:srgbClr val="D20F30"/>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sp>
              <p:nvSpPr>
                <p:cNvPr id="341" name="Oval 340"/>
                <p:cNvSpPr/>
                <p:nvPr/>
              </p:nvSpPr>
              <p:spPr bwMode="auto">
                <a:xfrm>
                  <a:off x="963840" y="2444918"/>
                  <a:ext cx="2064255" cy="2064256"/>
                </a:xfrm>
                <a:prstGeom prst="ellipse">
                  <a:avLst/>
                </a:prstGeom>
                <a:blipFill dpi="0" rotWithShape="1">
                  <a:blip r:embed="rId5" cstate="print">
                    <a:extLst>
                      <a:ext uri="{28A0092B-C50C-407E-A947-70E740481C1C}">
                        <a14:useLocalDpi xmlns:a14="http://schemas.microsoft.com/office/drawing/2010/main"/>
                      </a:ext>
                    </a:extLst>
                  </a:blip>
                  <a:srcRect/>
                  <a:stretch>
                    <a:fillRect/>
                  </a:stretch>
                </a:blipFill>
                <a:ln w="6350" cap="flat" cmpd="sng" algn="ctr">
                  <a:noFill/>
                  <a:prstDash val="solid"/>
                  <a:round/>
                  <a:headEnd type="none" w="med" len="med"/>
                  <a:tailEnd type="none" w="med" len="med"/>
                </a:ln>
                <a:effectLst>
                  <a:innerShdw blurRad="381000">
                    <a:prstClr val="black">
                      <a:alpha val="65000"/>
                    </a:prstClr>
                  </a:innerShdw>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grpSp>
          <p:grpSp>
            <p:nvGrpSpPr>
              <p:cNvPr id="334" name="Group 333"/>
              <p:cNvGrpSpPr/>
              <p:nvPr/>
            </p:nvGrpSpPr>
            <p:grpSpPr>
              <a:xfrm>
                <a:off x="-574607" y="1743972"/>
                <a:ext cx="2341652" cy="886487"/>
                <a:chOff x="830560" y="4365383"/>
                <a:chExt cx="2341652" cy="886487"/>
              </a:xfrm>
            </p:grpSpPr>
            <p:sp>
              <p:nvSpPr>
                <p:cNvPr id="335" name="Oval 334"/>
                <p:cNvSpPr/>
                <p:nvPr/>
              </p:nvSpPr>
              <p:spPr bwMode="auto">
                <a:xfrm>
                  <a:off x="1216220" y="4704497"/>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sp>
              <p:nvSpPr>
                <p:cNvPr id="336" name="Oval 335"/>
                <p:cNvSpPr/>
                <p:nvPr/>
              </p:nvSpPr>
              <p:spPr bwMode="auto">
                <a:xfrm>
                  <a:off x="1216220" y="4365383"/>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latin typeface="Arial" charset="0"/>
                    <a:ea typeface="ＭＳ Ｐゴシック" charset="0"/>
                    <a:cs typeface="Arial" charset="0"/>
                  </a:endParaRPr>
                </a:p>
              </p:txBody>
            </p:sp>
            <p:sp>
              <p:nvSpPr>
                <p:cNvPr id="337" name="Rounded Rectangle 336"/>
                <p:cNvSpPr/>
                <p:nvPr/>
              </p:nvSpPr>
              <p:spPr bwMode="auto">
                <a:xfrm>
                  <a:off x="906605" y="4378220"/>
                  <a:ext cx="2178727" cy="657415"/>
                </a:xfrm>
                <a:prstGeom prst="roundRect">
                  <a:avLst/>
                </a:prstGeom>
                <a:gradFill>
                  <a:gsLst>
                    <a:gs pos="0">
                      <a:srgbClr val="FFFFFF"/>
                    </a:gs>
                    <a:gs pos="100000">
                      <a:srgbClr val="FFFFFF">
                        <a:lumMod val="95000"/>
                      </a:srgbClr>
                    </a:gs>
                  </a:gsLst>
                  <a:path path="circle">
                    <a:fillToRect l="50000" t="50000" r="50000" b="50000"/>
                  </a:path>
                </a:gradFill>
                <a:ln w="15875" algn="ctr">
                  <a:solidFill>
                    <a:srgbClr val="636466">
                      <a:lumMod val="60000"/>
                      <a:lumOff val="40000"/>
                    </a:srgbClr>
                  </a:solidFill>
                  <a:round/>
                  <a:headEnd/>
                  <a:tailEnd/>
                </a:ln>
                <a:effectLst>
                  <a:outerShdw blurRad="127000" dir="5400000" algn="t" rotWithShape="0">
                    <a:prstClr val="black">
                      <a:alpha val="13000"/>
                    </a:prstClr>
                  </a:outerShdw>
                </a:effectLst>
              </p:spPr>
              <p:txBody>
                <a:bodyPr wrap="square" anchor="ctr">
                  <a:spAutoFit/>
                </a:bodyPr>
                <a:lstStyle/>
                <a:p>
                  <a:pPr algn="ctr" defTabSz="914400" fontAlgn="base">
                    <a:spcBef>
                      <a:spcPct val="0"/>
                    </a:spcBef>
                    <a:spcAft>
                      <a:spcPct val="0"/>
                    </a:spcAft>
                    <a:defRPr/>
                  </a:pPr>
                  <a:endParaRPr lang="en-US" sz="1100" b="1" kern="0" dirty="0">
                    <a:solidFill>
                      <a:srgbClr val="636466"/>
                    </a:solidFill>
                    <a:latin typeface="Arial" charset="0"/>
                    <a:ea typeface="ＭＳ Ｐゴシック" charset="0"/>
                    <a:cs typeface="Arial" charset="0"/>
                  </a:endParaRPr>
                </a:p>
              </p:txBody>
            </p:sp>
            <p:sp>
              <p:nvSpPr>
                <p:cNvPr id="338" name="TextBox 337"/>
                <p:cNvSpPr txBox="1"/>
                <p:nvPr/>
              </p:nvSpPr>
              <p:spPr>
                <a:xfrm>
                  <a:off x="830560" y="4411723"/>
                  <a:ext cx="2341652" cy="640115"/>
                </a:xfrm>
                <a:prstGeom prst="rect">
                  <a:avLst/>
                </a:prstGeom>
                <a:noFill/>
              </p:spPr>
              <p:txBody>
                <a:bodyPr wrap="square" rtlCol="0">
                  <a:spAutoFit/>
                </a:bodyPr>
                <a:lstStyle/>
                <a:p>
                  <a:pPr algn="ctr" defTabSz="914400" fontAlgn="base">
                    <a:spcBef>
                      <a:spcPct val="0"/>
                    </a:spcBef>
                    <a:spcAft>
                      <a:spcPct val="0"/>
                    </a:spcAft>
                    <a:defRPr/>
                  </a:pPr>
                  <a:r>
                    <a:rPr lang="en-GB" sz="1200" b="1" kern="0" dirty="0" smtClean="0">
                      <a:solidFill>
                        <a:srgbClr val="D20F30"/>
                      </a:solidFill>
                      <a:latin typeface="Arial" charset="0"/>
                      <a:ea typeface="ＭＳ Ｐゴシック" charset="0"/>
                      <a:cs typeface="ＭＳ Ｐゴシック" charset="0"/>
                    </a:rPr>
                    <a:t>Employees</a:t>
                  </a:r>
                </a:p>
              </p:txBody>
            </p:sp>
          </p:grpSp>
        </p:grpSp>
        <p:pic>
          <p:nvPicPr>
            <p:cNvPr id="332"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59195" y="2932768"/>
              <a:ext cx="630230" cy="62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5" name="Oval 154"/>
          <p:cNvSpPr>
            <a:spLocks noChangeArrowheads="1"/>
          </p:cNvSpPr>
          <p:nvPr/>
        </p:nvSpPr>
        <p:spPr bwMode="auto">
          <a:xfrm>
            <a:off x="3051175" y="1722438"/>
            <a:ext cx="3167063" cy="3197225"/>
          </a:xfrm>
          <a:prstGeom prst="ellipse">
            <a:avLst/>
          </a:prstGeom>
          <a:solidFill>
            <a:srgbClr val="FFFFFF"/>
          </a:solidFill>
          <a:ln w="6350">
            <a:solidFill>
              <a:srgbClr val="636466"/>
            </a:solidFill>
            <a:round/>
            <a:headEnd/>
            <a:tailEnd/>
          </a:ln>
        </p:spPr>
        <p:txBody>
          <a:bodyPr anchor="ctr"/>
          <a:lstStyle/>
          <a:p>
            <a:pPr algn="ctr" defTabSz="914400">
              <a:defRPr/>
            </a:pPr>
            <a:endParaRPr lang="en-US" sz="1600" kern="0">
              <a:solidFill>
                <a:sysClr val="windowText" lastClr="000000"/>
              </a:solidFill>
              <a:cs typeface="Arial" charset="0"/>
            </a:endParaRPr>
          </a:p>
        </p:txBody>
      </p:sp>
      <p:sp>
        <p:nvSpPr>
          <p:cNvPr id="156" name="Rectangle 66"/>
          <p:cNvSpPr>
            <a:spLocks noChangeArrowheads="1"/>
          </p:cNvSpPr>
          <p:nvPr/>
        </p:nvSpPr>
        <p:spPr bwMode="auto">
          <a:xfrm>
            <a:off x="2710092" y="3065360"/>
            <a:ext cx="458585" cy="375349"/>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kern="0">
              <a:solidFill>
                <a:sysClr val="windowText" lastClr="000000"/>
              </a:solidFill>
            </a:endParaRPr>
          </a:p>
        </p:txBody>
      </p:sp>
      <p:sp>
        <p:nvSpPr>
          <p:cNvPr id="157" name="Rectangle 69"/>
          <p:cNvSpPr>
            <a:spLocks noChangeArrowheads="1"/>
          </p:cNvSpPr>
          <p:nvPr/>
        </p:nvSpPr>
        <p:spPr bwMode="auto">
          <a:xfrm>
            <a:off x="6051423" y="3076218"/>
            <a:ext cx="456527" cy="375349"/>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kern="0">
              <a:solidFill>
                <a:sysClr val="windowText" lastClr="000000"/>
              </a:solidFill>
            </a:endParaRPr>
          </a:p>
        </p:txBody>
      </p:sp>
      <p:sp>
        <p:nvSpPr>
          <p:cNvPr id="158" name="Rectangle 71"/>
          <p:cNvSpPr>
            <a:spLocks noChangeArrowheads="1"/>
          </p:cNvSpPr>
          <p:nvPr/>
        </p:nvSpPr>
        <p:spPr bwMode="auto">
          <a:xfrm rot="20171250">
            <a:off x="3835671" y="1645510"/>
            <a:ext cx="357834" cy="452429"/>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sz="1400" b="1" kern="0">
              <a:solidFill>
                <a:sysClr val="windowText" lastClr="000000"/>
              </a:solidFill>
            </a:endParaRPr>
          </a:p>
        </p:txBody>
      </p:sp>
      <p:grpSp>
        <p:nvGrpSpPr>
          <p:cNvPr id="159" name="Group 112"/>
          <p:cNvGrpSpPr>
            <a:grpSpLocks/>
          </p:cNvGrpSpPr>
          <p:nvPr/>
        </p:nvGrpSpPr>
        <p:grpSpPr bwMode="auto">
          <a:xfrm>
            <a:off x="3656894" y="1256886"/>
            <a:ext cx="307651" cy="307699"/>
            <a:chOff x="3289300" y="3521075"/>
            <a:chExt cx="1168400" cy="1168400"/>
          </a:xfrm>
        </p:grpSpPr>
        <p:sp>
          <p:nvSpPr>
            <p:cNvPr id="160" name="Oval 159"/>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b="1" kern="0">
                <a:solidFill>
                  <a:srgbClr val="636466"/>
                </a:solidFill>
                <a:latin typeface="Arial" charset="0"/>
                <a:cs typeface="Arial" charset="0"/>
              </a:endParaRPr>
            </a:p>
          </p:txBody>
        </p:sp>
        <p:pic>
          <p:nvPicPr>
            <p:cNvPr id="161" name="Picture 114"/>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 name="Rectangle 127"/>
          <p:cNvSpPr>
            <a:spLocks noChangeArrowheads="1"/>
          </p:cNvSpPr>
          <p:nvPr/>
        </p:nvSpPr>
        <p:spPr bwMode="auto">
          <a:xfrm rot="18306596">
            <a:off x="3068316" y="2239959"/>
            <a:ext cx="357891" cy="375289"/>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6" tIns="45718" rIns="91436" bIns="45718" anchor="ctr"/>
          <a:lstStyle/>
          <a:p>
            <a:pPr defTabSz="912813">
              <a:defRPr/>
            </a:pPr>
            <a:endParaRPr lang="en-US" b="1" kern="0">
              <a:solidFill>
                <a:sysClr val="windowText" lastClr="000000"/>
              </a:solidFill>
            </a:endParaRPr>
          </a:p>
        </p:txBody>
      </p:sp>
      <p:grpSp>
        <p:nvGrpSpPr>
          <p:cNvPr id="164" name="Group 131"/>
          <p:cNvGrpSpPr>
            <a:grpSpLocks/>
          </p:cNvGrpSpPr>
          <p:nvPr/>
        </p:nvGrpSpPr>
        <p:grpSpPr bwMode="auto">
          <a:xfrm>
            <a:off x="6209359" y="2028246"/>
            <a:ext cx="307651" cy="307699"/>
            <a:chOff x="3289300" y="3521075"/>
            <a:chExt cx="1168400" cy="1168400"/>
          </a:xfrm>
        </p:grpSpPr>
        <p:sp>
          <p:nvSpPr>
            <p:cNvPr id="165" name="Oval 164"/>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b="1" kern="0">
                <a:solidFill>
                  <a:srgbClr val="636466"/>
                </a:solidFill>
                <a:latin typeface="Arial" charset="0"/>
                <a:cs typeface="Arial" charset="0"/>
              </a:endParaRPr>
            </a:p>
          </p:txBody>
        </p:sp>
        <p:pic>
          <p:nvPicPr>
            <p:cNvPr id="166" name="Picture 133"/>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7" name="Group 134"/>
          <p:cNvGrpSpPr>
            <a:grpSpLocks/>
          </p:cNvGrpSpPr>
          <p:nvPr/>
        </p:nvGrpSpPr>
        <p:grpSpPr bwMode="auto">
          <a:xfrm>
            <a:off x="5227141" y="1234124"/>
            <a:ext cx="307651" cy="307699"/>
            <a:chOff x="3289300" y="3521075"/>
            <a:chExt cx="1168400" cy="1168400"/>
          </a:xfrm>
        </p:grpSpPr>
        <p:sp>
          <p:nvSpPr>
            <p:cNvPr id="168" name="Oval 167"/>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b="1" kern="0">
                <a:solidFill>
                  <a:srgbClr val="636466"/>
                </a:solidFill>
                <a:latin typeface="Arial" charset="0"/>
                <a:cs typeface="Arial" charset="0"/>
              </a:endParaRPr>
            </a:p>
          </p:txBody>
        </p:sp>
        <p:pic>
          <p:nvPicPr>
            <p:cNvPr id="169" name="Picture 136"/>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0" name="Group 140"/>
          <p:cNvGrpSpPr>
            <a:grpSpLocks/>
          </p:cNvGrpSpPr>
          <p:nvPr/>
        </p:nvGrpSpPr>
        <p:grpSpPr bwMode="auto">
          <a:xfrm>
            <a:off x="2682164" y="2024449"/>
            <a:ext cx="307651" cy="307699"/>
            <a:chOff x="3289300" y="3521075"/>
            <a:chExt cx="1168400" cy="1168400"/>
          </a:xfrm>
        </p:grpSpPr>
        <p:sp>
          <p:nvSpPr>
            <p:cNvPr id="171" name="Oval 170"/>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sz="1400" b="1" kern="0">
                <a:solidFill>
                  <a:srgbClr val="636466"/>
                </a:solidFill>
                <a:cs typeface="Arial" charset="0"/>
              </a:endParaRPr>
            </a:p>
          </p:txBody>
        </p:sp>
        <p:pic>
          <p:nvPicPr>
            <p:cNvPr id="172" name="Picture 142"/>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3" name="Group 143"/>
          <p:cNvGrpSpPr>
            <a:grpSpLocks/>
          </p:cNvGrpSpPr>
          <p:nvPr/>
        </p:nvGrpSpPr>
        <p:grpSpPr bwMode="auto">
          <a:xfrm>
            <a:off x="2127459" y="3088514"/>
            <a:ext cx="307651" cy="307699"/>
            <a:chOff x="3289300" y="3521075"/>
            <a:chExt cx="1168400" cy="1168400"/>
          </a:xfrm>
        </p:grpSpPr>
        <p:sp>
          <p:nvSpPr>
            <p:cNvPr id="174" name="Oval 173"/>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175" name="Picture 145"/>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6" name="Group 146"/>
          <p:cNvGrpSpPr>
            <a:grpSpLocks/>
          </p:cNvGrpSpPr>
          <p:nvPr/>
        </p:nvGrpSpPr>
        <p:grpSpPr bwMode="auto">
          <a:xfrm>
            <a:off x="6769464" y="3110412"/>
            <a:ext cx="307651" cy="307699"/>
            <a:chOff x="3289300" y="3521075"/>
            <a:chExt cx="1168400" cy="1168400"/>
          </a:xfrm>
        </p:grpSpPr>
        <p:sp>
          <p:nvSpPr>
            <p:cNvPr id="177" name="Oval 176"/>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178" name="Picture 148"/>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 name="Donut 178"/>
          <p:cNvSpPr/>
          <p:nvPr/>
        </p:nvSpPr>
        <p:spPr bwMode="auto">
          <a:xfrm>
            <a:off x="2866961" y="1600203"/>
            <a:ext cx="3466602" cy="3450094"/>
          </a:xfrm>
          <a:prstGeom prst="donut">
            <a:avLst>
              <a:gd name="adj" fmla="val 6182"/>
            </a:avLst>
          </a:prstGeom>
          <a:gradFill rotWithShape="1">
            <a:gsLst>
              <a:gs pos="0">
                <a:srgbClr val="1A608A">
                  <a:shade val="51000"/>
                  <a:satMod val="130000"/>
                </a:srgbClr>
              </a:gs>
              <a:gs pos="80000">
                <a:srgbClr val="1A608A">
                  <a:shade val="93000"/>
                  <a:satMod val="130000"/>
                </a:srgbClr>
              </a:gs>
              <a:gs pos="100000">
                <a:srgbClr val="1A608A">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8" tIns="45719" rIns="91438" bIns="45719" anchor="ctr"/>
          <a:lstStyle/>
          <a:p>
            <a:pPr defTabSz="914378">
              <a:defRPr/>
            </a:pPr>
            <a:endParaRPr lang="en-US" kern="0">
              <a:solidFill>
                <a:srgbClr val="636466"/>
              </a:solidFill>
              <a:latin typeface="Arial" charset="0"/>
              <a:cs typeface="Arial" charset="0"/>
            </a:endParaRPr>
          </a:p>
        </p:txBody>
      </p:sp>
      <p:sp>
        <p:nvSpPr>
          <p:cNvPr id="180" name="Rectangle 179"/>
          <p:cNvSpPr>
            <a:spLocks noChangeArrowheads="1"/>
          </p:cNvSpPr>
          <p:nvPr/>
        </p:nvSpPr>
        <p:spPr bwMode="auto">
          <a:xfrm>
            <a:off x="2709863" y="3094038"/>
            <a:ext cx="458787" cy="376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kern="0">
              <a:solidFill>
                <a:sysClr val="windowText" lastClr="000000"/>
              </a:solidFill>
            </a:endParaRPr>
          </a:p>
        </p:txBody>
      </p:sp>
      <p:sp>
        <p:nvSpPr>
          <p:cNvPr id="181" name="Rectangle 180"/>
          <p:cNvSpPr>
            <a:spLocks noChangeArrowheads="1"/>
          </p:cNvSpPr>
          <p:nvPr/>
        </p:nvSpPr>
        <p:spPr bwMode="auto">
          <a:xfrm>
            <a:off x="6051550" y="3105150"/>
            <a:ext cx="457200" cy="376238"/>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kern="0">
              <a:solidFill>
                <a:sysClr val="windowText" lastClr="000000"/>
              </a:solidFill>
            </a:endParaRPr>
          </a:p>
        </p:txBody>
      </p:sp>
      <p:sp>
        <p:nvSpPr>
          <p:cNvPr id="182" name="Rectangle 181"/>
          <p:cNvSpPr>
            <a:spLocks noChangeArrowheads="1"/>
          </p:cNvSpPr>
          <p:nvPr/>
        </p:nvSpPr>
        <p:spPr bwMode="auto">
          <a:xfrm rot="20171250">
            <a:off x="3835400" y="1674813"/>
            <a:ext cx="358775" cy="4524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sz="1400" b="1" kern="0">
              <a:solidFill>
                <a:sysClr val="windowText" lastClr="000000"/>
              </a:solidFill>
            </a:endParaRPr>
          </a:p>
        </p:txBody>
      </p:sp>
      <p:sp>
        <p:nvSpPr>
          <p:cNvPr id="183" name="Right Arrow 182"/>
          <p:cNvSpPr>
            <a:spLocks noChangeArrowheads="1"/>
          </p:cNvSpPr>
          <p:nvPr/>
        </p:nvSpPr>
        <p:spPr bwMode="auto">
          <a:xfrm rot="10800000">
            <a:off x="2455863" y="3111500"/>
            <a:ext cx="522287" cy="319088"/>
          </a:xfrm>
          <a:prstGeom prst="rightArrow">
            <a:avLst>
              <a:gd name="adj1" fmla="val 50000"/>
              <a:gd name="adj2" fmla="val 50014"/>
            </a:avLst>
          </a:prstGeom>
          <a:gradFill rotWithShape="1">
            <a:gsLst>
              <a:gs pos="0">
                <a:srgbClr val="FFFFFF">
                  <a:alpha val="0"/>
                </a:srgbClr>
              </a:gs>
              <a:gs pos="100000">
                <a:srgbClr val="D20F30"/>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kern="0">
              <a:solidFill>
                <a:sysClr val="windowText" lastClr="000000"/>
              </a:solidFill>
            </a:endParaRPr>
          </a:p>
        </p:txBody>
      </p:sp>
      <p:sp>
        <p:nvSpPr>
          <p:cNvPr id="184" name="Right Arrow 183"/>
          <p:cNvSpPr>
            <a:spLocks noChangeArrowheads="1"/>
          </p:cNvSpPr>
          <p:nvPr/>
        </p:nvSpPr>
        <p:spPr bwMode="auto">
          <a:xfrm>
            <a:off x="6219825" y="3122613"/>
            <a:ext cx="522288" cy="319087"/>
          </a:xfrm>
          <a:prstGeom prst="rightArrow">
            <a:avLst>
              <a:gd name="adj1" fmla="val 50000"/>
              <a:gd name="adj2" fmla="val 50014"/>
            </a:avLst>
          </a:prstGeom>
          <a:gradFill rotWithShape="1">
            <a:gsLst>
              <a:gs pos="0">
                <a:srgbClr val="FFFFFF">
                  <a:alpha val="0"/>
                </a:srgbClr>
              </a:gs>
              <a:gs pos="100000">
                <a:srgbClr val="D20F30"/>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kern="0">
              <a:solidFill>
                <a:sysClr val="windowText" lastClr="000000"/>
              </a:solidFill>
            </a:endParaRPr>
          </a:p>
        </p:txBody>
      </p:sp>
      <p:sp>
        <p:nvSpPr>
          <p:cNvPr id="185" name="Right Arrow 184"/>
          <p:cNvSpPr>
            <a:spLocks noChangeArrowheads="1"/>
          </p:cNvSpPr>
          <p:nvPr/>
        </p:nvSpPr>
        <p:spPr bwMode="auto">
          <a:xfrm rot="14767978">
            <a:off x="3727450" y="1663700"/>
            <a:ext cx="520700" cy="317500"/>
          </a:xfrm>
          <a:prstGeom prst="rightArrow">
            <a:avLst>
              <a:gd name="adj1" fmla="val 50000"/>
              <a:gd name="adj2" fmla="val 50111"/>
            </a:avLst>
          </a:prstGeom>
          <a:gradFill rotWithShape="1">
            <a:gsLst>
              <a:gs pos="0">
                <a:srgbClr val="FFFFFF">
                  <a:alpha val="0"/>
                </a:srgbClr>
              </a:gs>
              <a:gs pos="100000">
                <a:srgbClr val="D20F30"/>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b="1" kern="0">
              <a:solidFill>
                <a:sysClr val="windowText" lastClr="000000"/>
              </a:solidFill>
            </a:endParaRPr>
          </a:p>
        </p:txBody>
      </p:sp>
      <p:sp>
        <p:nvSpPr>
          <p:cNvPr id="186" name="Rectangle 185"/>
          <p:cNvSpPr>
            <a:spLocks noChangeArrowheads="1"/>
          </p:cNvSpPr>
          <p:nvPr/>
        </p:nvSpPr>
        <p:spPr bwMode="auto">
          <a:xfrm rot="1299349" flipH="1">
            <a:off x="5035550" y="1641475"/>
            <a:ext cx="357188" cy="431800"/>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sz="1400" b="1" kern="0">
              <a:solidFill>
                <a:sysClr val="windowText" lastClr="000000"/>
              </a:solidFill>
            </a:endParaRPr>
          </a:p>
        </p:txBody>
      </p:sp>
      <p:sp>
        <p:nvSpPr>
          <p:cNvPr id="187" name="Right Arrow 186"/>
          <p:cNvSpPr>
            <a:spLocks noChangeArrowheads="1"/>
          </p:cNvSpPr>
          <p:nvPr/>
        </p:nvSpPr>
        <p:spPr bwMode="auto">
          <a:xfrm rot="6699349" flipH="1">
            <a:off x="4969669" y="1664494"/>
            <a:ext cx="520700" cy="319088"/>
          </a:xfrm>
          <a:prstGeom prst="rightArrow">
            <a:avLst>
              <a:gd name="adj1" fmla="val 50000"/>
              <a:gd name="adj2" fmla="val 49862"/>
            </a:avLst>
          </a:prstGeom>
          <a:gradFill rotWithShape="1">
            <a:gsLst>
              <a:gs pos="0">
                <a:srgbClr val="FFFFFF">
                  <a:alpha val="0"/>
                </a:srgbClr>
              </a:gs>
              <a:gs pos="100000">
                <a:srgbClr val="D20F30"/>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lIns="91438" tIns="45719" rIns="91438" bIns="45719" anchor="ctr"/>
          <a:lstStyle/>
          <a:p>
            <a:pPr defTabSz="912813">
              <a:defRPr/>
            </a:pPr>
            <a:endParaRPr lang="en-US" b="1" kern="0">
              <a:solidFill>
                <a:sysClr val="windowText" lastClr="000000"/>
              </a:solidFill>
            </a:endParaRPr>
          </a:p>
        </p:txBody>
      </p:sp>
      <p:grpSp>
        <p:nvGrpSpPr>
          <p:cNvPr id="189" name="Group 4"/>
          <p:cNvGrpSpPr>
            <a:grpSpLocks/>
          </p:cNvGrpSpPr>
          <p:nvPr/>
        </p:nvGrpSpPr>
        <p:grpSpPr bwMode="auto">
          <a:xfrm>
            <a:off x="3138488" y="2224088"/>
            <a:ext cx="3070225" cy="2139950"/>
            <a:chOff x="2527300" y="1727200"/>
            <a:chExt cx="4610100" cy="3213100"/>
          </a:xfrm>
        </p:grpSpPr>
        <p:grpSp>
          <p:nvGrpSpPr>
            <p:cNvPr id="190" name="Group 5"/>
            <p:cNvGrpSpPr>
              <a:grpSpLocks/>
            </p:cNvGrpSpPr>
            <p:nvPr/>
          </p:nvGrpSpPr>
          <p:grpSpPr bwMode="auto">
            <a:xfrm>
              <a:off x="2527300" y="1727200"/>
              <a:ext cx="4610100" cy="3213100"/>
              <a:chOff x="2527300" y="1727200"/>
              <a:chExt cx="4610100" cy="3213100"/>
            </a:xfrm>
          </p:grpSpPr>
          <p:grpSp>
            <p:nvGrpSpPr>
              <p:cNvPr id="194" name="Group 9"/>
              <p:cNvGrpSpPr>
                <a:grpSpLocks/>
              </p:cNvGrpSpPr>
              <p:nvPr/>
            </p:nvGrpSpPr>
            <p:grpSpPr bwMode="auto">
              <a:xfrm>
                <a:off x="2527300" y="1727200"/>
                <a:ext cx="4610100" cy="3213100"/>
                <a:chOff x="2527300" y="1727200"/>
                <a:chExt cx="4610100" cy="3213100"/>
              </a:xfrm>
            </p:grpSpPr>
            <p:grpSp>
              <p:nvGrpSpPr>
                <p:cNvPr id="196" name="Group 11"/>
                <p:cNvGrpSpPr>
                  <a:grpSpLocks/>
                </p:cNvGrpSpPr>
                <p:nvPr/>
              </p:nvGrpSpPr>
              <p:grpSpPr bwMode="auto">
                <a:xfrm>
                  <a:off x="2527300" y="1727200"/>
                  <a:ext cx="4610100" cy="3213100"/>
                  <a:chOff x="2527300" y="1727200"/>
                  <a:chExt cx="4610100" cy="3213100"/>
                </a:xfrm>
              </p:grpSpPr>
              <p:pic>
                <p:nvPicPr>
                  <p:cNvPr id="218" name="Picture 15" descr="officenocirlce.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2527300" y="1727200"/>
                    <a:ext cx="46101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 name="Hexagon 34"/>
                  <p:cNvSpPr>
                    <a:spLocks noChangeArrowheads="1"/>
                  </p:cNvSpPr>
                  <p:nvPr/>
                </p:nvSpPr>
                <p:spPr bwMode="auto">
                  <a:xfrm>
                    <a:off x="4445000" y="2895600"/>
                    <a:ext cx="1079500" cy="844550"/>
                  </a:xfrm>
                  <a:prstGeom prst="hexagon">
                    <a:avLst>
                      <a:gd name="adj" fmla="val 34020"/>
                      <a:gd name="vf" fmla="val 115470"/>
                    </a:avLst>
                  </a:prstGeom>
                  <a:solidFill>
                    <a:srgbClr val="FFFFFF"/>
                  </a:solidFill>
                  <a:ln w="6350">
                    <a:solidFill>
                      <a:srgbClr val="FFFFFF"/>
                    </a:solidFill>
                    <a:round/>
                    <a:headEnd/>
                    <a:tailEnd/>
                  </a:ln>
                </p:spPr>
                <p:txBody>
                  <a:bodyPr anchor="ctr"/>
                  <a:lstStyle/>
                  <a:p>
                    <a:pPr defTabSz="912813">
                      <a:defRPr/>
                    </a:pPr>
                    <a:endParaRPr lang="en-US" kern="0">
                      <a:solidFill>
                        <a:sysClr val="windowText" lastClr="000000"/>
                      </a:solidFill>
                    </a:endParaRPr>
                  </a:p>
                </p:txBody>
              </p:sp>
            </p:grpSp>
            <p:cxnSp>
              <p:nvCxnSpPr>
                <p:cNvPr id="197" name="Straight Connector 12"/>
                <p:cNvCxnSpPr>
                  <a:cxnSpLocks noChangeShapeType="1"/>
                </p:cNvCxnSpPr>
                <p:nvPr/>
              </p:nvCxnSpPr>
              <p:spPr bwMode="auto">
                <a:xfrm flipV="1">
                  <a:off x="4489450" y="3086100"/>
                  <a:ext cx="946150" cy="533400"/>
                </a:xfrm>
                <a:prstGeom prst="line">
                  <a:avLst/>
                </a:prstGeom>
                <a:noFill/>
                <a:ln w="38100">
                  <a:solidFill>
                    <a:srgbClr val="636466"/>
                  </a:solidFill>
                  <a:round/>
                  <a:headEnd/>
                  <a:tailEnd/>
                </a:ln>
                <a:extLst>
                  <a:ext uri="{909E8E84-426E-40DD-AFC4-6F175D3DCCD1}">
                    <a14:hiddenFill xmlns:a14="http://schemas.microsoft.com/office/drawing/2010/main">
                      <a:noFill/>
                    </a14:hiddenFill>
                  </a:ext>
                </a:extLst>
              </p:spPr>
            </p:cxnSp>
            <p:cxnSp>
              <p:nvCxnSpPr>
                <p:cNvPr id="198" name="Straight Connector 13"/>
                <p:cNvCxnSpPr>
                  <a:cxnSpLocks noChangeShapeType="1"/>
                </p:cNvCxnSpPr>
                <p:nvPr/>
              </p:nvCxnSpPr>
              <p:spPr bwMode="auto">
                <a:xfrm>
                  <a:off x="4476750" y="3155950"/>
                  <a:ext cx="419100" cy="234950"/>
                </a:xfrm>
                <a:prstGeom prst="line">
                  <a:avLst/>
                </a:prstGeom>
                <a:noFill/>
                <a:ln w="38100">
                  <a:solidFill>
                    <a:srgbClr val="636466"/>
                  </a:solidFill>
                  <a:round/>
                  <a:headEnd/>
                  <a:tailEnd/>
                </a:ln>
                <a:extLst>
                  <a:ext uri="{909E8E84-426E-40DD-AFC4-6F175D3DCCD1}">
                    <a14:hiddenFill xmlns:a14="http://schemas.microsoft.com/office/drawing/2010/main">
                      <a:noFill/>
                    </a14:hiddenFill>
                  </a:ext>
                </a:extLst>
              </p:spPr>
            </p:cxnSp>
            <p:sp>
              <p:nvSpPr>
                <p:cNvPr id="199" name="Parallelogram 198"/>
                <p:cNvSpPr/>
                <p:nvPr/>
              </p:nvSpPr>
              <p:spPr bwMode="auto">
                <a:xfrm>
                  <a:off x="5919322" y="3238406"/>
                  <a:ext cx="188314" cy="297950"/>
                </a:xfrm>
                <a:prstGeom prst="parallelogram">
                  <a:avLst>
                    <a:gd name="adj" fmla="val 0"/>
                  </a:avLst>
                </a:prstGeom>
                <a:gradFill flip="none" rotWithShape="1">
                  <a:gsLst>
                    <a:gs pos="68000">
                      <a:srgbClr val="767779">
                        <a:lumMod val="60000"/>
                        <a:lumOff val="40000"/>
                      </a:srgbClr>
                    </a:gs>
                    <a:gs pos="100000">
                      <a:srgbClr val="FFFFFF"/>
                    </a:gs>
                  </a:gsLst>
                  <a:lin ang="18360000" scaled="0"/>
                  <a:tileRect/>
                </a:gradFill>
                <a:ln w="6350" cap="flat" cmpd="sng" algn="ctr">
                  <a:noFill/>
                  <a:prstDash val="solid"/>
                  <a:round/>
                  <a:headEnd type="none" w="med" len="med"/>
                  <a:tailEnd type="none" w="med" len="med"/>
                </a:ln>
                <a:effectLst/>
              </p:spPr>
              <p:txBody>
                <a:bodyPr anchor="ctr"/>
                <a:lstStyle/>
                <a:p>
                  <a:pPr defTabSz="914378">
                    <a:defRPr/>
                  </a:pPr>
                  <a:endParaRPr lang="en-US" kern="0">
                    <a:solidFill>
                      <a:sysClr val="windowText" lastClr="000000"/>
                    </a:solidFill>
                  </a:endParaRPr>
                </a:p>
              </p:txBody>
            </p:sp>
            <p:cxnSp>
              <p:nvCxnSpPr>
                <p:cNvPr id="200" name="Straight Connector 15"/>
                <p:cNvCxnSpPr>
                  <a:cxnSpLocks noChangeShapeType="1"/>
                </p:cNvCxnSpPr>
                <p:nvPr/>
              </p:nvCxnSpPr>
              <p:spPr bwMode="auto">
                <a:xfrm>
                  <a:off x="5918200" y="2832100"/>
                  <a:ext cx="0" cy="819150"/>
                </a:xfrm>
                <a:prstGeom prst="line">
                  <a:avLst/>
                </a:prstGeom>
                <a:noFill/>
                <a:ln w="19050">
                  <a:solidFill>
                    <a:srgbClr val="636466"/>
                  </a:solidFill>
                  <a:round/>
                  <a:headEnd/>
                  <a:tailEnd/>
                </a:ln>
                <a:extLst>
                  <a:ext uri="{909E8E84-426E-40DD-AFC4-6F175D3DCCD1}">
                    <a14:hiddenFill xmlns:a14="http://schemas.microsoft.com/office/drawing/2010/main">
                      <a:noFill/>
                    </a14:hiddenFill>
                  </a:ext>
                </a:extLst>
              </p:spPr>
            </p:cxnSp>
            <p:sp>
              <p:nvSpPr>
                <p:cNvPr id="201" name="Right Triangle 16"/>
                <p:cNvSpPr>
                  <a:spLocks noChangeArrowheads="1"/>
                </p:cNvSpPr>
                <p:nvPr/>
              </p:nvSpPr>
              <p:spPr bwMode="auto">
                <a:xfrm flipH="1">
                  <a:off x="5353050" y="2959100"/>
                  <a:ext cx="552450" cy="584200"/>
                </a:xfrm>
                <a:prstGeom prst="rtTriangle">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defTabSz="912813">
                    <a:defRPr/>
                  </a:pPr>
                  <a:endParaRPr lang="en-US" kern="0">
                    <a:solidFill>
                      <a:sysClr val="windowText" lastClr="000000"/>
                    </a:solidFill>
                  </a:endParaRPr>
                </a:p>
              </p:txBody>
            </p:sp>
            <p:cxnSp>
              <p:nvCxnSpPr>
                <p:cNvPr id="202" name="Straight Connector 17"/>
                <p:cNvCxnSpPr>
                  <a:cxnSpLocks noChangeShapeType="1"/>
                </p:cNvCxnSpPr>
                <p:nvPr/>
              </p:nvCxnSpPr>
              <p:spPr bwMode="auto">
                <a:xfrm>
                  <a:off x="4984750" y="2876550"/>
                  <a:ext cx="920750" cy="539750"/>
                </a:xfrm>
                <a:prstGeom prst="line">
                  <a:avLst/>
                </a:prstGeom>
                <a:noFill/>
                <a:ln w="6350">
                  <a:solidFill>
                    <a:srgbClr val="F6AE2F"/>
                  </a:solidFill>
                  <a:round/>
                  <a:headEnd/>
                  <a:tailEnd/>
                </a:ln>
                <a:extLst>
                  <a:ext uri="{909E8E84-426E-40DD-AFC4-6F175D3DCCD1}">
                    <a14:hiddenFill xmlns:a14="http://schemas.microsoft.com/office/drawing/2010/main">
                      <a:noFill/>
                    </a14:hiddenFill>
                  </a:ext>
                </a:extLst>
              </p:spPr>
            </p:cxnSp>
            <p:cxnSp>
              <p:nvCxnSpPr>
                <p:cNvPr id="203" name="Straight Connector 18"/>
                <p:cNvCxnSpPr>
                  <a:cxnSpLocks noChangeShapeType="1"/>
                </p:cNvCxnSpPr>
                <p:nvPr/>
              </p:nvCxnSpPr>
              <p:spPr bwMode="auto">
                <a:xfrm flipV="1">
                  <a:off x="4521200" y="3060700"/>
                  <a:ext cx="762000" cy="425450"/>
                </a:xfrm>
                <a:prstGeom prst="line">
                  <a:avLst/>
                </a:prstGeom>
                <a:noFill/>
                <a:ln w="6350">
                  <a:solidFill>
                    <a:srgbClr val="F6AE2F"/>
                  </a:solidFill>
                  <a:round/>
                  <a:headEnd/>
                  <a:tailEnd/>
                </a:ln>
                <a:extLst>
                  <a:ext uri="{909E8E84-426E-40DD-AFC4-6F175D3DCCD1}">
                    <a14:hiddenFill xmlns:a14="http://schemas.microsoft.com/office/drawing/2010/main">
                      <a:noFill/>
                    </a14:hiddenFill>
                  </a:ext>
                </a:extLst>
              </p:spPr>
            </p:cxnSp>
            <p:cxnSp>
              <p:nvCxnSpPr>
                <p:cNvPr id="204" name="Straight Connector 19"/>
                <p:cNvCxnSpPr>
                  <a:cxnSpLocks noChangeShapeType="1"/>
                </p:cNvCxnSpPr>
                <p:nvPr/>
              </p:nvCxnSpPr>
              <p:spPr bwMode="auto">
                <a:xfrm flipV="1">
                  <a:off x="4572000" y="3079750"/>
                  <a:ext cx="762000" cy="425450"/>
                </a:xfrm>
                <a:prstGeom prst="line">
                  <a:avLst/>
                </a:prstGeom>
                <a:noFill/>
                <a:ln w="6350">
                  <a:solidFill>
                    <a:srgbClr val="B1C181"/>
                  </a:solidFill>
                  <a:round/>
                  <a:headEnd/>
                  <a:tailEnd/>
                </a:ln>
                <a:extLst>
                  <a:ext uri="{909E8E84-426E-40DD-AFC4-6F175D3DCCD1}">
                    <a14:hiddenFill xmlns:a14="http://schemas.microsoft.com/office/drawing/2010/main">
                      <a:noFill/>
                    </a14:hiddenFill>
                  </a:ext>
                </a:extLst>
              </p:spPr>
            </p:cxnSp>
            <p:cxnSp>
              <p:nvCxnSpPr>
                <p:cNvPr id="205" name="Straight Connector 20"/>
                <p:cNvCxnSpPr>
                  <a:cxnSpLocks noChangeShapeType="1"/>
                </p:cNvCxnSpPr>
                <p:nvPr/>
              </p:nvCxnSpPr>
              <p:spPr bwMode="auto">
                <a:xfrm>
                  <a:off x="5251450" y="3117850"/>
                  <a:ext cx="654050" cy="374650"/>
                </a:xfrm>
                <a:prstGeom prst="line">
                  <a:avLst/>
                </a:prstGeom>
                <a:noFill/>
                <a:ln w="6350">
                  <a:solidFill>
                    <a:srgbClr val="B1C181"/>
                  </a:solidFill>
                  <a:round/>
                  <a:headEnd/>
                  <a:tailEnd/>
                </a:ln>
                <a:extLst>
                  <a:ext uri="{909E8E84-426E-40DD-AFC4-6F175D3DCCD1}">
                    <a14:hiddenFill xmlns:a14="http://schemas.microsoft.com/office/drawing/2010/main">
                      <a:noFill/>
                    </a14:hiddenFill>
                  </a:ext>
                </a:extLst>
              </p:spPr>
            </p:cxnSp>
            <p:cxnSp>
              <p:nvCxnSpPr>
                <p:cNvPr id="206" name="Straight Connector 21"/>
                <p:cNvCxnSpPr>
                  <a:cxnSpLocks noChangeShapeType="1"/>
                </p:cNvCxnSpPr>
                <p:nvPr/>
              </p:nvCxnSpPr>
              <p:spPr bwMode="auto">
                <a:xfrm>
                  <a:off x="5238750" y="3067050"/>
                  <a:ext cx="666750" cy="387350"/>
                </a:xfrm>
                <a:prstGeom prst="line">
                  <a:avLst/>
                </a:prstGeom>
                <a:noFill/>
                <a:ln w="6350">
                  <a:solidFill>
                    <a:srgbClr val="F6AE2F"/>
                  </a:solidFill>
                  <a:round/>
                  <a:headEnd/>
                  <a:tailEnd/>
                </a:ln>
                <a:extLst>
                  <a:ext uri="{909E8E84-426E-40DD-AFC4-6F175D3DCCD1}">
                    <a14:hiddenFill xmlns:a14="http://schemas.microsoft.com/office/drawing/2010/main">
                      <a:noFill/>
                    </a14:hiddenFill>
                  </a:ext>
                </a:extLst>
              </p:spPr>
            </p:cxnSp>
            <p:sp>
              <p:nvSpPr>
                <p:cNvPr id="207" name="Oval 22"/>
                <p:cNvSpPr>
                  <a:spLocks noChangeArrowheads="1"/>
                </p:cNvSpPr>
                <p:nvPr/>
              </p:nvSpPr>
              <p:spPr bwMode="auto">
                <a:xfrm>
                  <a:off x="3416300" y="3162300"/>
                  <a:ext cx="222250" cy="273050"/>
                </a:xfrm>
                <a:prstGeom prst="ellipse">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defTabSz="912813">
                    <a:defRPr/>
                  </a:pPr>
                  <a:endParaRPr lang="en-US" kern="0">
                    <a:solidFill>
                      <a:sysClr val="windowText" lastClr="000000"/>
                    </a:solidFill>
                  </a:endParaRPr>
                </a:p>
              </p:txBody>
            </p:sp>
            <p:sp>
              <p:nvSpPr>
                <p:cNvPr id="208" name="Arc 207"/>
                <p:cNvSpPr/>
                <p:nvPr/>
              </p:nvSpPr>
              <p:spPr bwMode="auto">
                <a:xfrm rot="15570958">
                  <a:off x="3523697" y="3238399"/>
                  <a:ext cx="228826" cy="243139"/>
                </a:xfrm>
                <a:prstGeom prst="arc">
                  <a:avLst>
                    <a:gd name="adj1" fmla="val 13061588"/>
                    <a:gd name="adj2" fmla="val 0"/>
                  </a:avLst>
                </a:prstGeom>
                <a:solidFill>
                  <a:srgbClr val="FFFFFF"/>
                </a:solidFill>
                <a:ln w="9525" cap="flat" cmpd="sng" algn="ctr">
                  <a:solidFill>
                    <a:srgbClr val="F6AE2F"/>
                  </a:solidFill>
                  <a:prstDash val="solid"/>
                  <a:round/>
                  <a:headEnd type="none" w="med" len="med"/>
                  <a:tailEnd type="none" w="med" len="med"/>
                </a:ln>
                <a:effectLst/>
              </p:spPr>
              <p:txBody>
                <a:bodyPr anchor="ctr"/>
                <a:lstStyle/>
                <a:p>
                  <a:pPr defTabSz="914378">
                    <a:defRPr/>
                  </a:pPr>
                  <a:endParaRPr lang="en-US" kern="0">
                    <a:solidFill>
                      <a:sysClr val="windowText" lastClr="000000"/>
                    </a:solidFill>
                  </a:endParaRPr>
                </a:p>
              </p:txBody>
            </p:sp>
            <p:cxnSp>
              <p:nvCxnSpPr>
                <p:cNvPr id="209" name="Straight Connector 24"/>
                <p:cNvCxnSpPr>
                  <a:cxnSpLocks noChangeShapeType="1"/>
                </p:cNvCxnSpPr>
                <p:nvPr/>
              </p:nvCxnSpPr>
              <p:spPr bwMode="auto">
                <a:xfrm flipV="1">
                  <a:off x="4902200" y="3321050"/>
                  <a:ext cx="825500" cy="431800"/>
                </a:xfrm>
                <a:prstGeom prst="line">
                  <a:avLst/>
                </a:prstGeom>
                <a:noFill/>
                <a:ln w="6350">
                  <a:solidFill>
                    <a:srgbClr val="F6AE2F"/>
                  </a:solidFill>
                  <a:round/>
                  <a:headEnd/>
                  <a:tailEnd/>
                </a:ln>
                <a:extLst>
                  <a:ext uri="{909E8E84-426E-40DD-AFC4-6F175D3DCCD1}">
                    <a14:hiddenFill xmlns:a14="http://schemas.microsoft.com/office/drawing/2010/main">
                      <a:noFill/>
                    </a14:hiddenFill>
                  </a:ext>
                </a:extLst>
              </p:spPr>
            </p:cxnSp>
            <p:sp>
              <p:nvSpPr>
                <p:cNvPr id="210" name="Rounded Rectangle 25"/>
                <p:cNvSpPr>
                  <a:spLocks noChangeArrowheads="1"/>
                </p:cNvSpPr>
                <p:nvPr/>
              </p:nvSpPr>
              <p:spPr bwMode="auto">
                <a:xfrm>
                  <a:off x="5124450" y="2222500"/>
                  <a:ext cx="190499" cy="193675"/>
                </a:xfrm>
                <a:prstGeom prst="roundRect">
                  <a:avLst>
                    <a:gd name="adj" fmla="val 23810"/>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defTabSz="912813">
                    <a:defRPr/>
                  </a:pPr>
                  <a:endParaRPr lang="en-US" kern="0">
                    <a:solidFill>
                      <a:sysClr val="windowText" lastClr="000000"/>
                    </a:solidFill>
                  </a:endParaRPr>
                </a:p>
              </p:txBody>
            </p:sp>
            <p:cxnSp>
              <p:nvCxnSpPr>
                <p:cNvPr id="211" name="Straight Connector 210"/>
                <p:cNvCxnSpPr>
                  <a:stCxn id="210" idx="1"/>
                </p:cNvCxnSpPr>
                <p:nvPr/>
              </p:nvCxnSpPr>
              <p:spPr bwMode="auto">
                <a:xfrm>
                  <a:off x="5125547" y="2318334"/>
                  <a:ext cx="0" cy="90577"/>
                </a:xfrm>
                <a:prstGeom prst="line">
                  <a:avLst/>
                </a:prstGeom>
                <a:solidFill>
                  <a:srgbClr val="FFFFFF"/>
                </a:solidFill>
                <a:ln w="19050" cap="flat" cmpd="sng" algn="ctr">
                  <a:solidFill>
                    <a:srgbClr val="636466">
                      <a:lumMod val="75000"/>
                    </a:srgbClr>
                  </a:solidFill>
                  <a:prstDash val="solid"/>
                  <a:round/>
                  <a:headEnd type="none" w="med" len="med"/>
                  <a:tailEnd type="none" w="med" len="med"/>
                </a:ln>
                <a:effectLst/>
              </p:spPr>
            </p:cxnSp>
            <p:cxnSp>
              <p:nvCxnSpPr>
                <p:cNvPr id="212" name="Straight Connector 211"/>
                <p:cNvCxnSpPr/>
                <p:nvPr/>
              </p:nvCxnSpPr>
              <p:spPr bwMode="auto">
                <a:xfrm>
                  <a:off x="5130314" y="2416061"/>
                  <a:ext cx="76279" cy="7152"/>
                </a:xfrm>
                <a:prstGeom prst="line">
                  <a:avLst/>
                </a:prstGeom>
                <a:solidFill>
                  <a:srgbClr val="FFFFFF"/>
                </a:solidFill>
                <a:ln w="12700" cap="flat" cmpd="sng" algn="ctr">
                  <a:solidFill>
                    <a:srgbClr val="636466">
                      <a:lumMod val="75000"/>
                    </a:srgbClr>
                  </a:solidFill>
                  <a:prstDash val="solid"/>
                  <a:round/>
                  <a:headEnd type="none" w="med" len="med"/>
                  <a:tailEnd type="none" w="med" len="med"/>
                </a:ln>
                <a:effectLst/>
              </p:spPr>
            </p:cxnSp>
            <p:sp>
              <p:nvSpPr>
                <p:cNvPr id="213" name="Rectangle 28"/>
                <p:cNvSpPr>
                  <a:spLocks noChangeArrowheads="1"/>
                </p:cNvSpPr>
                <p:nvPr/>
              </p:nvSpPr>
              <p:spPr bwMode="auto">
                <a:xfrm rot="19780354" flipV="1">
                  <a:off x="4068037" y="4226177"/>
                  <a:ext cx="143983" cy="95898"/>
                </a:xfrm>
                <a:prstGeom prst="rect">
                  <a:avLst/>
                </a:prstGeom>
                <a:solidFill>
                  <a:srgbClr val="FFFFFF"/>
                </a:solidFill>
                <a:ln w="6350">
                  <a:solidFill>
                    <a:srgbClr val="FFFFFF"/>
                  </a:solidFill>
                  <a:round/>
                  <a:headEnd/>
                  <a:tailEnd/>
                </a:ln>
              </p:spPr>
              <p:txBody>
                <a:bodyPr anchor="ctr"/>
                <a:lstStyle/>
                <a:p>
                  <a:pPr defTabSz="912813">
                    <a:defRPr/>
                  </a:pPr>
                  <a:endParaRPr lang="en-US" kern="0">
                    <a:solidFill>
                      <a:sysClr val="windowText" lastClr="000000"/>
                    </a:solidFill>
                  </a:endParaRPr>
                </a:p>
              </p:txBody>
            </p:sp>
            <p:sp>
              <p:nvSpPr>
                <p:cNvPr id="214" name="Parallelogram 213"/>
                <p:cNvSpPr/>
                <p:nvPr/>
              </p:nvSpPr>
              <p:spPr bwMode="auto">
                <a:xfrm rot="19883021" flipH="1">
                  <a:off x="4031422" y="4330097"/>
                  <a:ext cx="266976" cy="104879"/>
                </a:xfrm>
                <a:prstGeom prst="parallelogram">
                  <a:avLst>
                    <a:gd name="adj" fmla="val 48030"/>
                  </a:avLst>
                </a:prstGeom>
                <a:solidFill>
                  <a:srgbClr val="636466">
                    <a:lumMod val="75000"/>
                  </a:srgbClr>
                </a:solidFill>
                <a:ln w="6350" cap="flat" cmpd="sng" algn="ctr">
                  <a:noFill/>
                  <a:prstDash val="solid"/>
                  <a:round/>
                  <a:headEnd type="none" w="med" len="med"/>
                  <a:tailEnd type="none" w="med" len="med"/>
                </a:ln>
                <a:effectLst/>
              </p:spPr>
              <p:txBody>
                <a:bodyPr anchor="ctr"/>
                <a:lstStyle/>
                <a:p>
                  <a:pPr defTabSz="914378">
                    <a:defRPr/>
                  </a:pPr>
                  <a:endParaRPr lang="en-US" kern="0">
                    <a:solidFill>
                      <a:sysClr val="windowText" lastClr="000000"/>
                    </a:solidFill>
                  </a:endParaRPr>
                </a:p>
              </p:txBody>
            </p:sp>
            <p:sp>
              <p:nvSpPr>
                <p:cNvPr id="215" name="Parallelogram 30"/>
                <p:cNvSpPr>
                  <a:spLocks noChangeArrowheads="1"/>
                </p:cNvSpPr>
                <p:nvPr/>
              </p:nvSpPr>
              <p:spPr bwMode="auto">
                <a:xfrm rot="19883021" flipH="1">
                  <a:off x="5167063" y="3853829"/>
                  <a:ext cx="267188" cy="104662"/>
                </a:xfrm>
                <a:prstGeom prst="parallelogram">
                  <a:avLst>
                    <a:gd name="adj" fmla="val 48032"/>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defTabSz="912813">
                    <a:defRPr/>
                  </a:pPr>
                  <a:endParaRPr lang="en-US" kern="0">
                    <a:solidFill>
                      <a:sysClr val="windowText" lastClr="000000"/>
                    </a:solidFill>
                  </a:endParaRPr>
                </a:p>
              </p:txBody>
            </p:sp>
            <p:sp>
              <p:nvSpPr>
                <p:cNvPr id="216" name="Parallelogram 31"/>
                <p:cNvSpPr>
                  <a:spLocks noChangeArrowheads="1"/>
                </p:cNvSpPr>
                <p:nvPr/>
              </p:nvSpPr>
              <p:spPr bwMode="auto">
                <a:xfrm rot="19883021" flipH="1">
                  <a:off x="5078163" y="3980829"/>
                  <a:ext cx="267188" cy="104662"/>
                </a:xfrm>
                <a:prstGeom prst="parallelogram">
                  <a:avLst>
                    <a:gd name="adj" fmla="val 48032"/>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defTabSz="912813">
                    <a:defRPr/>
                  </a:pPr>
                  <a:endParaRPr lang="en-US" kern="0">
                    <a:solidFill>
                      <a:sysClr val="windowText" lastClr="000000"/>
                    </a:solidFill>
                  </a:endParaRPr>
                </a:p>
              </p:txBody>
            </p:sp>
            <p:sp>
              <p:nvSpPr>
                <p:cNvPr id="217" name="Parallelogram 32"/>
                <p:cNvSpPr>
                  <a:spLocks noChangeArrowheads="1"/>
                </p:cNvSpPr>
                <p:nvPr/>
              </p:nvSpPr>
              <p:spPr bwMode="auto">
                <a:xfrm rot="-1030219">
                  <a:off x="5316226" y="3950967"/>
                  <a:ext cx="201358" cy="137770"/>
                </a:xfrm>
                <a:prstGeom prst="parallelogram">
                  <a:avLst>
                    <a:gd name="adj" fmla="val 32026"/>
                  </a:avLst>
                </a:prstGeom>
                <a:solidFill>
                  <a:srgbClr val="A7C147"/>
                </a:solidFill>
                <a:ln w="28575">
                  <a:solidFill>
                    <a:srgbClr val="636466"/>
                  </a:solidFill>
                  <a:round/>
                  <a:headEnd/>
                  <a:tailEnd/>
                </a:ln>
              </p:spPr>
              <p:txBody>
                <a:bodyPr anchor="ctr"/>
                <a:lstStyle/>
                <a:p>
                  <a:pPr defTabSz="912813">
                    <a:defRPr/>
                  </a:pPr>
                  <a:endParaRPr lang="en-US" kern="0">
                    <a:solidFill>
                      <a:sysClr val="windowText" lastClr="000000"/>
                    </a:solidFill>
                  </a:endParaRPr>
                </a:p>
              </p:txBody>
            </p:sp>
          </p:grpSp>
          <p:cxnSp>
            <p:nvCxnSpPr>
              <p:cNvPr id="195" name="Straight Connector 10"/>
              <p:cNvCxnSpPr>
                <a:cxnSpLocks noChangeShapeType="1"/>
              </p:cNvCxnSpPr>
              <p:nvPr/>
            </p:nvCxnSpPr>
            <p:spPr bwMode="auto">
              <a:xfrm flipV="1">
                <a:off x="5194300" y="4032250"/>
                <a:ext cx="139700" cy="69850"/>
              </a:xfrm>
              <a:prstGeom prst="line">
                <a:avLst/>
              </a:prstGeom>
              <a:noFill/>
              <a:ln w="19050">
                <a:solidFill>
                  <a:srgbClr val="636466"/>
                </a:solidFill>
                <a:round/>
                <a:headEnd/>
                <a:tailEnd/>
              </a:ln>
              <a:extLst>
                <a:ext uri="{909E8E84-426E-40DD-AFC4-6F175D3DCCD1}">
                  <a14:hiddenFill xmlns:a14="http://schemas.microsoft.com/office/drawing/2010/main">
                    <a:noFill/>
                  </a14:hiddenFill>
                </a:ext>
              </a:extLst>
            </p:spPr>
          </p:cxnSp>
        </p:grpSp>
        <p:cxnSp>
          <p:nvCxnSpPr>
            <p:cNvPr id="191" name="Straight Arrow Connector 6"/>
            <p:cNvCxnSpPr>
              <a:cxnSpLocks noChangeShapeType="1"/>
            </p:cNvCxnSpPr>
            <p:nvPr/>
          </p:nvCxnSpPr>
          <p:spPr bwMode="auto">
            <a:xfrm>
              <a:off x="4199467" y="1976967"/>
              <a:ext cx="29633" cy="80433"/>
            </a:xfrm>
            <a:prstGeom prst="straightConnector1">
              <a:avLst/>
            </a:prstGeom>
            <a:noFill/>
            <a:ln w="12700">
              <a:solidFill>
                <a:srgbClr val="F6AE2F"/>
              </a:solidFill>
              <a:round/>
              <a:headEnd/>
              <a:tailEnd/>
            </a:ln>
            <a:extLst>
              <a:ext uri="{909E8E84-426E-40DD-AFC4-6F175D3DCCD1}">
                <a14:hiddenFill xmlns:a14="http://schemas.microsoft.com/office/drawing/2010/main">
                  <a:noFill/>
                </a14:hiddenFill>
              </a:ext>
            </a:extLst>
          </p:spPr>
        </p:cxnSp>
        <p:sp>
          <p:nvSpPr>
            <p:cNvPr id="192" name="Isosceles Triangle 7"/>
            <p:cNvSpPr>
              <a:spLocks noChangeArrowheads="1"/>
            </p:cNvSpPr>
            <p:nvPr/>
          </p:nvSpPr>
          <p:spPr bwMode="auto">
            <a:xfrm rot="1999009">
              <a:off x="4201506" y="2017097"/>
              <a:ext cx="53351" cy="53351"/>
            </a:xfrm>
            <a:prstGeom prst="triangle">
              <a:avLst>
                <a:gd name="adj" fmla="val 50000"/>
              </a:avLst>
            </a:prstGeom>
            <a:solidFill>
              <a:srgbClr val="F6AE2F"/>
            </a:solidFill>
            <a:ln>
              <a:noFill/>
            </a:ln>
            <a:extLst>
              <a:ext uri="{91240B29-F687-4F45-9708-019B960494DF}">
                <a14:hiddenLine xmlns:a14="http://schemas.microsoft.com/office/drawing/2010/main" w="6350">
                  <a:solidFill>
                    <a:srgbClr val="000000"/>
                  </a:solidFill>
                  <a:round/>
                  <a:headEnd/>
                  <a:tailEnd/>
                </a14:hiddenLine>
              </a:ext>
            </a:extLst>
          </p:spPr>
          <p:txBody>
            <a:bodyPr anchor="ctr"/>
            <a:lstStyle/>
            <a:p>
              <a:pPr defTabSz="912813">
                <a:defRPr/>
              </a:pPr>
              <a:endParaRPr lang="en-US" kern="0">
                <a:solidFill>
                  <a:sysClr val="windowText" lastClr="000000"/>
                </a:solidFill>
              </a:endParaRPr>
            </a:p>
          </p:txBody>
        </p:sp>
        <p:cxnSp>
          <p:nvCxnSpPr>
            <p:cNvPr id="193" name="Straight Arrow Connector 8"/>
            <p:cNvCxnSpPr>
              <a:cxnSpLocks noChangeShapeType="1"/>
            </p:cNvCxnSpPr>
            <p:nvPr/>
          </p:nvCxnSpPr>
          <p:spPr bwMode="auto">
            <a:xfrm>
              <a:off x="4102100" y="1927225"/>
              <a:ext cx="60325" cy="123825"/>
            </a:xfrm>
            <a:prstGeom prst="straightConnector1">
              <a:avLst/>
            </a:prstGeom>
            <a:noFill/>
            <a:ln w="12700">
              <a:solidFill>
                <a:srgbClr val="F6AE2F"/>
              </a:solidFill>
              <a:round/>
              <a:headEnd/>
              <a:tailEnd/>
            </a:ln>
            <a:extLst>
              <a:ext uri="{909E8E84-426E-40DD-AFC4-6F175D3DCCD1}">
                <a14:hiddenFill xmlns:a14="http://schemas.microsoft.com/office/drawing/2010/main">
                  <a:noFill/>
                </a14:hiddenFill>
              </a:ext>
            </a:extLst>
          </p:spPr>
        </p:cxnSp>
      </p:grpSp>
      <p:grpSp>
        <p:nvGrpSpPr>
          <p:cNvPr id="220" name="Group 36"/>
          <p:cNvGrpSpPr>
            <a:grpSpLocks/>
          </p:cNvGrpSpPr>
          <p:nvPr/>
        </p:nvGrpSpPr>
        <p:grpSpPr bwMode="auto">
          <a:xfrm>
            <a:off x="4676775" y="3159125"/>
            <a:ext cx="306388" cy="306388"/>
            <a:chOff x="3289300" y="3521075"/>
            <a:chExt cx="1168400" cy="1168400"/>
          </a:xfrm>
        </p:grpSpPr>
        <p:sp>
          <p:nvSpPr>
            <p:cNvPr id="221" name="Oval 220"/>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22" name="Picture 38"/>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3" name="Group 39"/>
          <p:cNvGrpSpPr>
            <a:grpSpLocks/>
          </p:cNvGrpSpPr>
          <p:nvPr/>
        </p:nvGrpSpPr>
        <p:grpSpPr bwMode="auto">
          <a:xfrm>
            <a:off x="4919663" y="3340100"/>
            <a:ext cx="307975" cy="307975"/>
            <a:chOff x="4318000" y="2781300"/>
            <a:chExt cx="1168400" cy="1168400"/>
          </a:xfrm>
        </p:grpSpPr>
        <p:sp>
          <p:nvSpPr>
            <p:cNvPr id="224" name="Oval 223"/>
            <p:cNvSpPr/>
            <p:nvPr/>
          </p:nvSpPr>
          <p:spPr bwMode="auto">
            <a:xfrm>
              <a:off x="4349750" y="2813050"/>
              <a:ext cx="1104900" cy="1104900"/>
            </a:xfrm>
            <a:prstGeom prst="ellipse">
              <a:avLst/>
            </a:prstGeom>
            <a:gradFill rotWithShape="1">
              <a:gsLst>
                <a:gs pos="0">
                  <a:srgbClr val="1A608A">
                    <a:shade val="51000"/>
                    <a:satMod val="130000"/>
                  </a:srgbClr>
                </a:gs>
                <a:gs pos="80000">
                  <a:srgbClr val="1A608A">
                    <a:shade val="93000"/>
                    <a:satMod val="130000"/>
                  </a:srgbClr>
                </a:gs>
                <a:gs pos="100000">
                  <a:srgbClr val="1A608A">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25" name="Picture 41"/>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4318000" y="2781300"/>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6" name="Group 42"/>
          <p:cNvGrpSpPr>
            <a:grpSpLocks/>
          </p:cNvGrpSpPr>
          <p:nvPr/>
        </p:nvGrpSpPr>
        <p:grpSpPr bwMode="auto">
          <a:xfrm>
            <a:off x="4375150" y="3048000"/>
            <a:ext cx="307975" cy="306388"/>
            <a:chOff x="4318000" y="2781300"/>
            <a:chExt cx="1168400" cy="1168400"/>
          </a:xfrm>
        </p:grpSpPr>
        <p:sp>
          <p:nvSpPr>
            <p:cNvPr id="227" name="Oval 226"/>
            <p:cNvSpPr/>
            <p:nvPr/>
          </p:nvSpPr>
          <p:spPr bwMode="auto">
            <a:xfrm>
              <a:off x="4349750" y="2813050"/>
              <a:ext cx="1104900" cy="1104900"/>
            </a:xfrm>
            <a:prstGeom prst="ellipse">
              <a:avLst/>
            </a:prstGeom>
            <a:gradFill rotWithShape="1">
              <a:gsLst>
                <a:gs pos="0">
                  <a:srgbClr val="1A608A">
                    <a:shade val="51000"/>
                    <a:satMod val="130000"/>
                  </a:srgbClr>
                </a:gs>
                <a:gs pos="80000">
                  <a:srgbClr val="1A608A">
                    <a:shade val="93000"/>
                    <a:satMod val="130000"/>
                  </a:srgbClr>
                </a:gs>
                <a:gs pos="100000">
                  <a:srgbClr val="1A608A">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28" name="Picture 44"/>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4318000" y="2781300"/>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9" name="Group 45"/>
          <p:cNvGrpSpPr>
            <a:grpSpLocks/>
          </p:cNvGrpSpPr>
          <p:nvPr/>
        </p:nvGrpSpPr>
        <p:grpSpPr bwMode="auto">
          <a:xfrm>
            <a:off x="4449763" y="3322638"/>
            <a:ext cx="306387" cy="307975"/>
            <a:chOff x="4318000" y="2781300"/>
            <a:chExt cx="1168400" cy="1168400"/>
          </a:xfrm>
        </p:grpSpPr>
        <p:sp>
          <p:nvSpPr>
            <p:cNvPr id="230" name="Oval 229"/>
            <p:cNvSpPr/>
            <p:nvPr/>
          </p:nvSpPr>
          <p:spPr bwMode="auto">
            <a:xfrm>
              <a:off x="4349750" y="2813050"/>
              <a:ext cx="1104900" cy="1104900"/>
            </a:xfrm>
            <a:prstGeom prst="ellipse">
              <a:avLst/>
            </a:prstGeom>
            <a:gradFill rotWithShape="1">
              <a:gsLst>
                <a:gs pos="0">
                  <a:srgbClr val="1A608A">
                    <a:shade val="51000"/>
                    <a:satMod val="130000"/>
                  </a:srgbClr>
                </a:gs>
                <a:gs pos="80000">
                  <a:srgbClr val="1A608A">
                    <a:shade val="93000"/>
                    <a:satMod val="130000"/>
                  </a:srgbClr>
                </a:gs>
                <a:gs pos="100000">
                  <a:srgbClr val="1A608A">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31" name="Picture 47"/>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4318000" y="2781300"/>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2" name="Group 48"/>
          <p:cNvGrpSpPr>
            <a:grpSpLocks/>
          </p:cNvGrpSpPr>
          <p:nvPr/>
        </p:nvGrpSpPr>
        <p:grpSpPr bwMode="auto">
          <a:xfrm>
            <a:off x="5226050" y="3211513"/>
            <a:ext cx="307975" cy="306387"/>
            <a:chOff x="3289300" y="3521075"/>
            <a:chExt cx="1168400" cy="1168400"/>
          </a:xfrm>
        </p:grpSpPr>
        <p:sp>
          <p:nvSpPr>
            <p:cNvPr id="233" name="Oval 232"/>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34" name="Picture 50"/>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 name="Group 51"/>
          <p:cNvGrpSpPr>
            <a:grpSpLocks/>
          </p:cNvGrpSpPr>
          <p:nvPr/>
        </p:nvGrpSpPr>
        <p:grpSpPr bwMode="auto">
          <a:xfrm>
            <a:off x="4170363" y="3451225"/>
            <a:ext cx="306387" cy="307975"/>
            <a:chOff x="3289300" y="3521075"/>
            <a:chExt cx="1168400" cy="1168400"/>
          </a:xfrm>
        </p:grpSpPr>
        <p:sp>
          <p:nvSpPr>
            <p:cNvPr id="236" name="Oval 235"/>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37" name="Picture 53"/>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57"/>
          <p:cNvGrpSpPr>
            <a:grpSpLocks/>
          </p:cNvGrpSpPr>
          <p:nvPr/>
        </p:nvGrpSpPr>
        <p:grpSpPr bwMode="auto">
          <a:xfrm>
            <a:off x="3821113" y="2728913"/>
            <a:ext cx="307975" cy="307975"/>
            <a:chOff x="4318000" y="2781300"/>
            <a:chExt cx="1168400" cy="1168400"/>
          </a:xfrm>
        </p:grpSpPr>
        <p:sp>
          <p:nvSpPr>
            <p:cNvPr id="242" name="Oval 241"/>
            <p:cNvSpPr/>
            <p:nvPr/>
          </p:nvSpPr>
          <p:spPr bwMode="auto">
            <a:xfrm>
              <a:off x="4349750" y="2813050"/>
              <a:ext cx="1104900" cy="1104900"/>
            </a:xfrm>
            <a:prstGeom prst="ellipse">
              <a:avLst/>
            </a:prstGeom>
            <a:gradFill rotWithShape="1">
              <a:gsLst>
                <a:gs pos="0">
                  <a:srgbClr val="1A608A">
                    <a:shade val="51000"/>
                    <a:satMod val="130000"/>
                  </a:srgbClr>
                </a:gs>
                <a:gs pos="80000">
                  <a:srgbClr val="1A608A">
                    <a:shade val="93000"/>
                    <a:satMod val="130000"/>
                  </a:srgbClr>
                </a:gs>
                <a:gs pos="100000">
                  <a:srgbClr val="1A608A">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43" name="Picture 59"/>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4318000" y="2781300"/>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4" name="Group 60"/>
          <p:cNvGrpSpPr>
            <a:grpSpLocks/>
          </p:cNvGrpSpPr>
          <p:nvPr/>
        </p:nvGrpSpPr>
        <p:grpSpPr bwMode="auto">
          <a:xfrm>
            <a:off x="3619500" y="3138488"/>
            <a:ext cx="307975" cy="307975"/>
            <a:chOff x="4318000" y="2781300"/>
            <a:chExt cx="1168400" cy="1168400"/>
          </a:xfrm>
        </p:grpSpPr>
        <p:sp>
          <p:nvSpPr>
            <p:cNvPr id="245" name="Oval 244"/>
            <p:cNvSpPr/>
            <p:nvPr/>
          </p:nvSpPr>
          <p:spPr bwMode="auto">
            <a:xfrm>
              <a:off x="4349750" y="2813050"/>
              <a:ext cx="1104900" cy="1104900"/>
            </a:xfrm>
            <a:prstGeom prst="ellipse">
              <a:avLst/>
            </a:prstGeom>
            <a:gradFill rotWithShape="1">
              <a:gsLst>
                <a:gs pos="0">
                  <a:srgbClr val="1A608A">
                    <a:shade val="51000"/>
                    <a:satMod val="130000"/>
                  </a:srgbClr>
                </a:gs>
                <a:gs pos="80000">
                  <a:srgbClr val="1A608A">
                    <a:shade val="93000"/>
                    <a:satMod val="130000"/>
                  </a:srgbClr>
                </a:gs>
                <a:gs pos="100000">
                  <a:srgbClr val="1A608A">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46" name="Picture 62"/>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4318000" y="2781300"/>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7" name="Group 63"/>
          <p:cNvGrpSpPr>
            <a:grpSpLocks/>
          </p:cNvGrpSpPr>
          <p:nvPr/>
        </p:nvGrpSpPr>
        <p:grpSpPr bwMode="auto">
          <a:xfrm>
            <a:off x="5470525" y="3689350"/>
            <a:ext cx="307975" cy="306388"/>
            <a:chOff x="4318000" y="2781300"/>
            <a:chExt cx="1168400" cy="1168400"/>
          </a:xfrm>
        </p:grpSpPr>
        <p:sp>
          <p:nvSpPr>
            <p:cNvPr id="248" name="Oval 247"/>
            <p:cNvSpPr/>
            <p:nvPr/>
          </p:nvSpPr>
          <p:spPr bwMode="auto">
            <a:xfrm>
              <a:off x="4349750" y="2813050"/>
              <a:ext cx="1104900" cy="1104900"/>
            </a:xfrm>
            <a:prstGeom prst="ellipse">
              <a:avLst/>
            </a:prstGeom>
            <a:gradFill rotWithShape="1">
              <a:gsLst>
                <a:gs pos="0">
                  <a:srgbClr val="1A608A">
                    <a:shade val="51000"/>
                    <a:satMod val="130000"/>
                  </a:srgbClr>
                </a:gs>
                <a:gs pos="80000">
                  <a:srgbClr val="1A608A">
                    <a:shade val="93000"/>
                    <a:satMod val="130000"/>
                  </a:srgbClr>
                </a:gs>
                <a:gs pos="100000">
                  <a:srgbClr val="1A608A">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49" name="Picture 65"/>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4318000" y="2781300"/>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0" name="Group 73"/>
          <p:cNvGrpSpPr>
            <a:grpSpLocks/>
          </p:cNvGrpSpPr>
          <p:nvPr/>
        </p:nvGrpSpPr>
        <p:grpSpPr bwMode="auto">
          <a:xfrm>
            <a:off x="4659313" y="3503613"/>
            <a:ext cx="306387" cy="307975"/>
            <a:chOff x="3289300" y="3521075"/>
            <a:chExt cx="1168400" cy="1168400"/>
          </a:xfrm>
        </p:grpSpPr>
        <p:sp>
          <p:nvSpPr>
            <p:cNvPr id="251" name="Oval 250"/>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52" name="Picture 75"/>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3" name="Group 76"/>
          <p:cNvGrpSpPr>
            <a:grpSpLocks/>
          </p:cNvGrpSpPr>
          <p:nvPr/>
        </p:nvGrpSpPr>
        <p:grpSpPr bwMode="auto">
          <a:xfrm>
            <a:off x="4946650" y="3016250"/>
            <a:ext cx="307975" cy="307975"/>
            <a:chOff x="4318000" y="2781300"/>
            <a:chExt cx="1168400" cy="1168400"/>
          </a:xfrm>
        </p:grpSpPr>
        <p:sp>
          <p:nvSpPr>
            <p:cNvPr id="254" name="Oval 253"/>
            <p:cNvSpPr/>
            <p:nvPr/>
          </p:nvSpPr>
          <p:spPr bwMode="auto">
            <a:xfrm>
              <a:off x="4349750" y="2813050"/>
              <a:ext cx="1104900" cy="1104900"/>
            </a:xfrm>
            <a:prstGeom prst="ellipse">
              <a:avLst/>
            </a:prstGeom>
            <a:gradFill rotWithShape="1">
              <a:gsLst>
                <a:gs pos="0">
                  <a:srgbClr val="1A608A">
                    <a:shade val="51000"/>
                    <a:satMod val="130000"/>
                  </a:srgbClr>
                </a:gs>
                <a:gs pos="80000">
                  <a:srgbClr val="1A608A">
                    <a:shade val="93000"/>
                    <a:satMod val="130000"/>
                  </a:srgbClr>
                </a:gs>
                <a:gs pos="100000">
                  <a:srgbClr val="1A608A">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55" name="Picture 78"/>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4318000" y="2781300"/>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 name="Group 255"/>
          <p:cNvGrpSpPr>
            <a:grpSpLocks/>
          </p:cNvGrpSpPr>
          <p:nvPr/>
        </p:nvGrpSpPr>
        <p:grpSpPr bwMode="auto">
          <a:xfrm>
            <a:off x="4660900" y="3503613"/>
            <a:ext cx="307975" cy="307975"/>
            <a:chOff x="3289300" y="3521075"/>
            <a:chExt cx="1168400" cy="1168400"/>
          </a:xfrm>
        </p:grpSpPr>
        <p:sp>
          <p:nvSpPr>
            <p:cNvPr id="257" name="Oval 256"/>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58" name="Picture 89"/>
            <p:cNvPicPr>
              <a:picLocks noChangeAspect="1"/>
            </p:cNvPicPr>
            <p:nvPr/>
          </p:nvPicPr>
          <p:blipFill>
            <a:blip r:embed="rId7"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9" name="Group 258"/>
          <p:cNvGrpSpPr>
            <a:grpSpLocks/>
          </p:cNvGrpSpPr>
          <p:nvPr/>
        </p:nvGrpSpPr>
        <p:grpSpPr bwMode="auto">
          <a:xfrm>
            <a:off x="5232400" y="3214688"/>
            <a:ext cx="306388" cy="307975"/>
            <a:chOff x="3289300" y="3521075"/>
            <a:chExt cx="1168400" cy="1168400"/>
          </a:xfrm>
        </p:grpSpPr>
        <p:sp>
          <p:nvSpPr>
            <p:cNvPr id="260" name="Oval 259"/>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61" name="Picture 101"/>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2" name="Group 106"/>
          <p:cNvGrpSpPr>
            <a:grpSpLocks/>
          </p:cNvGrpSpPr>
          <p:nvPr/>
        </p:nvGrpSpPr>
        <p:grpSpPr bwMode="auto">
          <a:xfrm>
            <a:off x="4170363" y="3451225"/>
            <a:ext cx="306387" cy="307975"/>
            <a:chOff x="3289300" y="3521075"/>
            <a:chExt cx="1168400" cy="1168400"/>
          </a:xfrm>
        </p:grpSpPr>
        <p:sp>
          <p:nvSpPr>
            <p:cNvPr id="263" name="Oval 262"/>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64" name="Picture 108"/>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5" name="Group 109"/>
          <p:cNvGrpSpPr>
            <a:grpSpLocks/>
          </p:cNvGrpSpPr>
          <p:nvPr/>
        </p:nvGrpSpPr>
        <p:grpSpPr bwMode="auto">
          <a:xfrm>
            <a:off x="4170363" y="3451225"/>
            <a:ext cx="306387" cy="307975"/>
            <a:chOff x="3289300" y="3521075"/>
            <a:chExt cx="1168400" cy="1168400"/>
          </a:xfrm>
        </p:grpSpPr>
        <p:sp>
          <p:nvSpPr>
            <p:cNvPr id="266" name="Oval 265"/>
            <p:cNvSpPr/>
            <p:nvPr/>
          </p:nvSpPr>
          <p:spPr bwMode="auto">
            <a:xfrm>
              <a:off x="3321050" y="3552825"/>
              <a:ext cx="1104900" cy="1104900"/>
            </a:xfrm>
            <a:prstGeom prst="ellipse">
              <a:avLst/>
            </a:prstGeom>
            <a:gradFill rotWithShape="1">
              <a:gsLst>
                <a:gs pos="0">
                  <a:srgbClr val="671317">
                    <a:shade val="51000"/>
                    <a:satMod val="130000"/>
                  </a:srgbClr>
                </a:gs>
                <a:gs pos="80000">
                  <a:srgbClr val="671317">
                    <a:shade val="93000"/>
                    <a:satMod val="130000"/>
                  </a:srgbClr>
                </a:gs>
                <a:gs pos="100000">
                  <a:srgbClr val="67131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kern="0">
                <a:solidFill>
                  <a:srgbClr val="636466"/>
                </a:solidFill>
                <a:latin typeface="Arial" charset="0"/>
                <a:cs typeface="Arial" charset="0"/>
              </a:endParaRPr>
            </a:p>
          </p:txBody>
        </p:sp>
        <p:pic>
          <p:nvPicPr>
            <p:cNvPr id="267" name="Picture 111"/>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3289300" y="352107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3" name="Rectangle 272"/>
          <p:cNvSpPr>
            <a:spLocks noChangeArrowheads="1"/>
          </p:cNvSpPr>
          <p:nvPr/>
        </p:nvSpPr>
        <p:spPr bwMode="auto">
          <a:xfrm rot="18306596">
            <a:off x="3068638" y="2268538"/>
            <a:ext cx="357187" cy="376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6" tIns="45718" rIns="91436" bIns="45718" anchor="ctr"/>
          <a:lstStyle/>
          <a:p>
            <a:pPr defTabSz="912813">
              <a:defRPr/>
            </a:pPr>
            <a:endParaRPr lang="en-US" b="1" kern="0">
              <a:solidFill>
                <a:sysClr val="windowText" lastClr="000000"/>
              </a:solidFill>
            </a:endParaRPr>
          </a:p>
        </p:txBody>
      </p:sp>
      <p:sp>
        <p:nvSpPr>
          <p:cNvPr id="274" name="Right Arrow 273"/>
          <p:cNvSpPr>
            <a:spLocks noChangeArrowheads="1"/>
          </p:cNvSpPr>
          <p:nvPr/>
        </p:nvSpPr>
        <p:spPr bwMode="auto">
          <a:xfrm rot="12970612">
            <a:off x="2938463" y="2266950"/>
            <a:ext cx="520700" cy="319088"/>
          </a:xfrm>
          <a:prstGeom prst="rightArrow">
            <a:avLst>
              <a:gd name="adj1" fmla="val 50000"/>
              <a:gd name="adj2" fmla="val 49862"/>
            </a:avLst>
          </a:prstGeom>
          <a:gradFill rotWithShape="1">
            <a:gsLst>
              <a:gs pos="0">
                <a:srgbClr val="FFFFFF">
                  <a:alpha val="0"/>
                </a:srgbClr>
              </a:gs>
              <a:gs pos="100000">
                <a:srgbClr val="D20F30"/>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lIns="91436" tIns="45718" rIns="91436" bIns="45718" anchor="ctr"/>
          <a:lstStyle/>
          <a:p>
            <a:pPr defTabSz="912813">
              <a:defRPr/>
            </a:pPr>
            <a:endParaRPr lang="en-US" b="1" kern="0">
              <a:solidFill>
                <a:sysClr val="windowText" lastClr="000000"/>
              </a:solidFill>
            </a:endParaRPr>
          </a:p>
        </p:txBody>
      </p:sp>
      <p:sp>
        <p:nvSpPr>
          <p:cNvPr id="275" name="Rectangle 274"/>
          <p:cNvSpPr>
            <a:spLocks noChangeArrowheads="1"/>
          </p:cNvSpPr>
          <p:nvPr/>
        </p:nvSpPr>
        <p:spPr bwMode="auto">
          <a:xfrm rot="3216182" flipH="1">
            <a:off x="5838825" y="2178050"/>
            <a:ext cx="358775" cy="523875"/>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91436" tIns="45718" rIns="91436" bIns="45718" anchor="ctr"/>
          <a:lstStyle/>
          <a:p>
            <a:pPr defTabSz="912813">
              <a:defRPr/>
            </a:pPr>
            <a:endParaRPr lang="en-US" b="1" kern="0">
              <a:solidFill>
                <a:sysClr val="windowText" lastClr="000000"/>
              </a:solidFill>
            </a:endParaRPr>
          </a:p>
        </p:txBody>
      </p:sp>
      <p:sp>
        <p:nvSpPr>
          <p:cNvPr id="276" name="Right Arrow 275"/>
          <p:cNvSpPr>
            <a:spLocks noChangeArrowheads="1"/>
          </p:cNvSpPr>
          <p:nvPr/>
        </p:nvSpPr>
        <p:spPr bwMode="auto">
          <a:xfrm rot="8691195" flipH="1">
            <a:off x="5751513" y="2282825"/>
            <a:ext cx="520700" cy="319088"/>
          </a:xfrm>
          <a:prstGeom prst="rightArrow">
            <a:avLst>
              <a:gd name="adj1" fmla="val 50000"/>
              <a:gd name="adj2" fmla="val 49862"/>
            </a:avLst>
          </a:prstGeom>
          <a:gradFill rotWithShape="1">
            <a:gsLst>
              <a:gs pos="0">
                <a:srgbClr val="FFFFFF">
                  <a:alpha val="0"/>
                </a:srgbClr>
              </a:gs>
              <a:gs pos="100000">
                <a:srgbClr val="D20F30"/>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lIns="91436" tIns="45718" rIns="91436" bIns="45718" anchor="ctr"/>
          <a:lstStyle/>
          <a:p>
            <a:pPr defTabSz="912813">
              <a:defRPr/>
            </a:pPr>
            <a:endParaRPr lang="en-US" b="1" kern="0">
              <a:solidFill>
                <a:sysClr val="windowText" lastClr="000000"/>
              </a:solidFill>
            </a:endParaRPr>
          </a:p>
        </p:txBody>
      </p:sp>
      <p:pic>
        <p:nvPicPr>
          <p:cNvPr id="287"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92290" y="3052421"/>
            <a:ext cx="755470" cy="656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8" name="Group 297"/>
          <p:cNvGrpSpPr/>
          <p:nvPr/>
        </p:nvGrpSpPr>
        <p:grpSpPr>
          <a:xfrm>
            <a:off x="994095" y="3588000"/>
            <a:ext cx="688251" cy="383612"/>
            <a:chOff x="1216220" y="4365383"/>
            <a:chExt cx="1590478" cy="886487"/>
          </a:xfrm>
        </p:grpSpPr>
        <p:sp>
          <p:nvSpPr>
            <p:cNvPr id="299" name="Oval 298"/>
            <p:cNvSpPr/>
            <p:nvPr/>
          </p:nvSpPr>
          <p:spPr bwMode="auto">
            <a:xfrm>
              <a:off x="1216220" y="4704497"/>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400" b="1" kern="0" smtClean="0">
                <a:solidFill>
                  <a:srgbClr val="636466"/>
                </a:solidFill>
                <a:cs typeface="Arial" charset="0"/>
              </a:endParaRPr>
            </a:p>
          </p:txBody>
        </p:sp>
        <p:sp>
          <p:nvSpPr>
            <p:cNvPr id="300" name="Oval 299"/>
            <p:cNvSpPr/>
            <p:nvPr/>
          </p:nvSpPr>
          <p:spPr bwMode="auto">
            <a:xfrm>
              <a:off x="1216220" y="4365383"/>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400" b="1" kern="0" smtClean="0">
                <a:solidFill>
                  <a:srgbClr val="636466"/>
                </a:solidFill>
                <a:cs typeface="Arial" charset="0"/>
              </a:endParaRPr>
            </a:p>
          </p:txBody>
        </p:sp>
      </p:grpSp>
      <p:sp>
        <p:nvSpPr>
          <p:cNvPr id="342" name="Rectangle 341"/>
          <p:cNvSpPr/>
          <p:nvPr/>
        </p:nvSpPr>
        <p:spPr>
          <a:xfrm>
            <a:off x="269164" y="2174704"/>
            <a:ext cx="2425700" cy="192756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pic>
        <p:nvPicPr>
          <p:cNvPr id="301"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65987" y="2932768"/>
            <a:ext cx="630230" cy="62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 name="Rectangle 342"/>
          <p:cNvSpPr/>
          <p:nvPr/>
        </p:nvSpPr>
        <p:spPr>
          <a:xfrm>
            <a:off x="6725720" y="1853427"/>
            <a:ext cx="2425700" cy="217753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381" name="Rectangle 380"/>
          <p:cNvSpPr/>
          <p:nvPr/>
        </p:nvSpPr>
        <p:spPr>
          <a:xfrm>
            <a:off x="3389386" y="25880"/>
            <a:ext cx="2425700" cy="55340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FFFFFF"/>
              </a:solidFill>
            </a:endParaRPr>
          </a:p>
        </p:txBody>
      </p:sp>
      <p:pic>
        <p:nvPicPr>
          <p:cNvPr id="284"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225925" y="592138"/>
            <a:ext cx="715963"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225925" y="592138"/>
            <a:ext cx="715963"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6" name="Group 285"/>
          <p:cNvGrpSpPr/>
          <p:nvPr/>
        </p:nvGrpSpPr>
        <p:grpSpPr>
          <a:xfrm>
            <a:off x="4069797" y="427608"/>
            <a:ext cx="1009944" cy="1243520"/>
            <a:chOff x="5434236" y="115542"/>
            <a:chExt cx="2427030" cy="2988339"/>
          </a:xfrm>
        </p:grpSpPr>
        <p:grpSp>
          <p:nvGrpSpPr>
            <p:cNvPr id="302" name="Group 301"/>
            <p:cNvGrpSpPr/>
            <p:nvPr/>
          </p:nvGrpSpPr>
          <p:grpSpPr>
            <a:xfrm>
              <a:off x="5434236" y="115542"/>
              <a:ext cx="2427030" cy="2427031"/>
              <a:chOff x="782453" y="2263531"/>
              <a:chExt cx="2427030" cy="2427031"/>
            </a:xfrm>
          </p:grpSpPr>
          <p:sp>
            <p:nvSpPr>
              <p:cNvPr id="347" name="Oval 346"/>
              <p:cNvSpPr/>
              <p:nvPr/>
            </p:nvSpPr>
            <p:spPr bwMode="auto">
              <a:xfrm>
                <a:off x="782453" y="2263531"/>
                <a:ext cx="2427030" cy="2427031"/>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cs typeface="Calibri"/>
                </a:endParaRPr>
              </a:p>
            </p:txBody>
          </p:sp>
          <p:sp>
            <p:nvSpPr>
              <p:cNvPr id="348" name="Oval 347"/>
              <p:cNvSpPr/>
              <p:nvPr/>
            </p:nvSpPr>
            <p:spPr bwMode="auto">
              <a:xfrm>
                <a:off x="885731" y="2366809"/>
                <a:ext cx="2220471" cy="2220472"/>
              </a:xfrm>
              <a:prstGeom prst="ellipse">
                <a:avLst/>
              </a:prstGeom>
              <a:gradFill>
                <a:gsLst>
                  <a:gs pos="0">
                    <a:srgbClr val="D20F30">
                      <a:lumMod val="72000"/>
                    </a:srgbClr>
                  </a:gs>
                  <a:gs pos="49000">
                    <a:srgbClr val="D20F30"/>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cs typeface="Calibri"/>
                </a:endParaRPr>
              </a:p>
            </p:txBody>
          </p:sp>
          <p:sp>
            <p:nvSpPr>
              <p:cNvPr id="349" name="Oval 348"/>
              <p:cNvSpPr/>
              <p:nvPr/>
            </p:nvSpPr>
            <p:spPr bwMode="auto">
              <a:xfrm>
                <a:off x="963840" y="2444918"/>
                <a:ext cx="2064255" cy="2064256"/>
              </a:xfrm>
              <a:prstGeom prst="ellipse">
                <a:avLst/>
              </a:prstGeom>
              <a:blipFill dpi="0" rotWithShape="1">
                <a:blip r:embed="rId11" cstate="print">
                  <a:extLst>
                    <a:ext uri="{28A0092B-C50C-407E-A947-70E740481C1C}">
                      <a14:useLocalDpi xmlns:a14="http://schemas.microsoft.com/office/drawing/2010/main"/>
                    </a:ext>
                  </a:extLst>
                </a:blip>
                <a:srcRect/>
                <a:stretch>
                  <a:fillRect/>
                </a:stretch>
              </a:blipFill>
              <a:ln w="6350" cap="flat" cmpd="sng" algn="ctr">
                <a:noFill/>
                <a:prstDash val="solid"/>
                <a:round/>
                <a:headEnd type="none" w="med" len="med"/>
                <a:tailEnd type="none" w="med" len="med"/>
              </a:ln>
              <a:effectLst>
                <a:innerShdw blurRad="381000">
                  <a:prstClr val="black">
                    <a:alpha val="65000"/>
                  </a:prstClr>
                </a:innerShdw>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cs typeface="Calibri"/>
                </a:endParaRPr>
              </a:p>
            </p:txBody>
          </p:sp>
        </p:grpSp>
        <p:grpSp>
          <p:nvGrpSpPr>
            <p:cNvPr id="303" name="Group 302"/>
            <p:cNvGrpSpPr/>
            <p:nvPr/>
          </p:nvGrpSpPr>
          <p:grpSpPr>
            <a:xfrm>
              <a:off x="5558388" y="2169753"/>
              <a:ext cx="2181766" cy="934128"/>
              <a:chOff x="906605" y="4317742"/>
              <a:chExt cx="2181766" cy="934128"/>
            </a:xfrm>
          </p:grpSpPr>
          <p:sp>
            <p:nvSpPr>
              <p:cNvPr id="304" name="Oval 303"/>
              <p:cNvSpPr/>
              <p:nvPr/>
            </p:nvSpPr>
            <p:spPr bwMode="auto">
              <a:xfrm>
                <a:off x="1216220" y="4704497"/>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cs typeface="Calibri"/>
                </a:endParaRPr>
              </a:p>
            </p:txBody>
          </p:sp>
          <p:sp>
            <p:nvSpPr>
              <p:cNvPr id="344" name="Oval 343"/>
              <p:cNvSpPr/>
              <p:nvPr/>
            </p:nvSpPr>
            <p:spPr bwMode="auto">
              <a:xfrm>
                <a:off x="1216220" y="4365383"/>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smtClean="0">
                  <a:solidFill>
                    <a:srgbClr val="636466"/>
                  </a:solidFill>
                  <a:cs typeface="Calibri"/>
                </a:endParaRPr>
              </a:p>
            </p:txBody>
          </p:sp>
          <p:sp>
            <p:nvSpPr>
              <p:cNvPr id="345" name="Rounded Rectangle 344"/>
              <p:cNvSpPr/>
              <p:nvPr/>
            </p:nvSpPr>
            <p:spPr bwMode="auto">
              <a:xfrm>
                <a:off x="906605" y="4359148"/>
                <a:ext cx="2178726" cy="695562"/>
              </a:xfrm>
              <a:prstGeom prst="roundRect">
                <a:avLst/>
              </a:prstGeom>
              <a:gradFill>
                <a:gsLst>
                  <a:gs pos="0">
                    <a:srgbClr val="FFFFFF"/>
                  </a:gs>
                  <a:gs pos="100000">
                    <a:srgbClr val="FFFFFF">
                      <a:lumMod val="95000"/>
                    </a:srgbClr>
                  </a:gs>
                </a:gsLst>
                <a:path path="circle">
                  <a:fillToRect l="50000" t="50000" r="50000" b="50000"/>
                </a:path>
              </a:gradFill>
              <a:ln w="15875" algn="ctr">
                <a:solidFill>
                  <a:srgbClr val="636466">
                    <a:lumMod val="60000"/>
                    <a:lumOff val="40000"/>
                  </a:srgbClr>
                </a:solidFill>
                <a:round/>
                <a:headEnd/>
                <a:tailEnd/>
              </a:ln>
              <a:effectLst>
                <a:outerShdw blurRad="127000" dir="5400000" algn="t" rotWithShape="0">
                  <a:prstClr val="black">
                    <a:alpha val="13000"/>
                  </a:prstClr>
                </a:outerShdw>
              </a:effectLst>
            </p:spPr>
            <p:txBody>
              <a:bodyPr wrap="square" anchor="ctr">
                <a:spAutoFit/>
              </a:bodyPr>
              <a:lstStyle/>
              <a:p>
                <a:pPr algn="ctr" defTabSz="914400">
                  <a:defRPr/>
                </a:pPr>
                <a:endParaRPr lang="en-US" kern="0" dirty="0">
                  <a:solidFill>
                    <a:sysClr val="windowText" lastClr="000000"/>
                  </a:solidFill>
                  <a:ea typeface="ＭＳ Ｐゴシック" charset="0"/>
                  <a:cs typeface="Calibri"/>
                </a:endParaRPr>
              </a:p>
            </p:txBody>
          </p:sp>
          <p:sp>
            <p:nvSpPr>
              <p:cNvPr id="346" name="TextBox 345"/>
              <p:cNvSpPr txBox="1"/>
              <p:nvPr/>
            </p:nvSpPr>
            <p:spPr>
              <a:xfrm>
                <a:off x="914401" y="4317742"/>
                <a:ext cx="2173970" cy="739626"/>
              </a:xfrm>
              <a:prstGeom prst="rect">
                <a:avLst/>
              </a:prstGeom>
              <a:noFill/>
            </p:spPr>
            <p:txBody>
              <a:bodyPr wrap="square" rtlCol="0">
                <a:spAutoFit/>
              </a:bodyPr>
              <a:lstStyle/>
              <a:p>
                <a:pPr algn="ctr" defTabSz="914400">
                  <a:defRPr/>
                </a:pPr>
                <a:r>
                  <a:rPr lang="en-GB" sz="1400" b="1" kern="0" dirty="0" smtClean="0">
                    <a:solidFill>
                      <a:srgbClr val="D20F30"/>
                    </a:solidFill>
                    <a:cs typeface="Calibri"/>
                  </a:rPr>
                  <a:t>Attackers</a:t>
                </a:r>
                <a:endParaRPr lang="en-GB" sz="1400" b="1" kern="0" dirty="0">
                  <a:solidFill>
                    <a:srgbClr val="D20F30"/>
                  </a:solidFill>
                  <a:cs typeface="Calibri"/>
                </a:endParaRPr>
              </a:p>
            </p:txBody>
          </p:sp>
        </p:grpSp>
      </p:grpSp>
      <p:pic>
        <p:nvPicPr>
          <p:cNvPr id="188" name="Picture 18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902864" y="2235200"/>
            <a:ext cx="2441036" cy="2609749"/>
          </a:xfrm>
          <a:prstGeom prst="rect">
            <a:avLst/>
          </a:prstGeom>
        </p:spPr>
      </p:pic>
      <p:pic>
        <p:nvPicPr>
          <p:cNvPr id="271" name="Picture 27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352800" y="101600"/>
            <a:ext cx="2425700" cy="2593353"/>
          </a:xfrm>
          <a:prstGeom prst="rect">
            <a:avLst/>
          </a:prstGeom>
        </p:spPr>
      </p:pic>
      <p:pic>
        <p:nvPicPr>
          <p:cNvPr id="272" name="Picture 27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64313" y="2235200"/>
            <a:ext cx="2474187" cy="2645192"/>
          </a:xfrm>
          <a:prstGeom prst="rect">
            <a:avLst/>
          </a:prstGeom>
        </p:spPr>
      </p:pic>
    </p:spTree>
    <p:extLst>
      <p:ext uri="{BB962C8B-B14F-4D97-AF65-F5344CB8AC3E}">
        <p14:creationId xmlns:p14="http://schemas.microsoft.com/office/powerpoint/2010/main" val="358564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wheel(1)">
                                      <p:cBhvr>
                                        <p:cTn id="7" dur="2000"/>
                                        <p:tgtEl>
                                          <p:spTgt spid="272"/>
                                        </p:tgtEl>
                                      </p:cBhvr>
                                    </p:animEffect>
                                  </p:childTnLst>
                                </p:cTn>
                              </p:par>
                              <p:par>
                                <p:cTn id="8" presetID="21"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heel(1)">
                                      <p:cBhvr>
                                        <p:cTn id="10" dur="2000"/>
                                        <p:tgtEl>
                                          <p:spTgt spid="188"/>
                                        </p:tgtEl>
                                      </p:cBhvr>
                                    </p:animEffect>
                                  </p:childTnLst>
                                </p:cTn>
                              </p:par>
                              <p:par>
                                <p:cTn id="11" presetID="21" presetClass="entr" presetSubtype="1" fill="hold" nodeType="withEffect">
                                  <p:stCondLst>
                                    <p:cond delay="0"/>
                                  </p:stCondLst>
                                  <p:childTnLst>
                                    <p:set>
                                      <p:cBhvr>
                                        <p:cTn id="12" dur="1" fill="hold">
                                          <p:stCondLst>
                                            <p:cond delay="0"/>
                                          </p:stCondLst>
                                        </p:cTn>
                                        <p:tgtEl>
                                          <p:spTgt spid="271"/>
                                        </p:tgtEl>
                                        <p:attrNameLst>
                                          <p:attrName>style.visibility</p:attrName>
                                        </p:attrNameLst>
                                      </p:cBhvr>
                                      <p:to>
                                        <p:strVal val="visible"/>
                                      </p:to>
                                    </p:set>
                                    <p:animEffect transition="in" filter="wheel(1)">
                                      <p:cBhvr>
                                        <p:cTn id="13" dur="2000"/>
                                        <p:tgtEl>
                                          <p:spTgt spid="271"/>
                                        </p:tgtEl>
                                      </p:cBhvr>
                                    </p:animEffect>
                                  </p:childTnLst>
                                </p:cTn>
                              </p:par>
                            </p:childTnLst>
                          </p:cTn>
                        </p:par>
                        <p:par>
                          <p:cTn id="14" fill="hold">
                            <p:stCondLst>
                              <p:cond delay="2000"/>
                            </p:stCondLst>
                            <p:childTnLst>
                              <p:par>
                                <p:cTn id="15" presetID="10" presetClass="exit" presetSubtype="0" fill="hold" grpId="0" nodeType="afterEffect">
                                  <p:stCondLst>
                                    <p:cond delay="0"/>
                                  </p:stCondLst>
                                  <p:childTnLst>
                                    <p:animEffect transition="out" filter="fade">
                                      <p:cBhvr>
                                        <p:cTn id="16" dur="500"/>
                                        <p:tgtEl>
                                          <p:spTgt spid="158"/>
                                        </p:tgtEl>
                                      </p:cBhvr>
                                    </p:animEffect>
                                    <p:set>
                                      <p:cBhvr>
                                        <p:cTn id="17" dur="1" fill="hold">
                                          <p:stCondLst>
                                            <p:cond delay="499"/>
                                          </p:stCondLst>
                                        </p:cTn>
                                        <p:tgtEl>
                                          <p:spTgt spid="15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59"/>
                                        </p:tgtEl>
                                      </p:cBhvr>
                                    </p:animEffect>
                                    <p:set>
                                      <p:cBhvr>
                                        <p:cTn id="20" dur="1" fill="hold">
                                          <p:stCondLst>
                                            <p:cond delay="499"/>
                                          </p:stCondLst>
                                        </p:cTn>
                                        <p:tgtEl>
                                          <p:spTgt spid="159"/>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3"/>
                                        </p:tgtEl>
                                      </p:cBhvr>
                                    </p:animEffect>
                                    <p:set>
                                      <p:cBhvr>
                                        <p:cTn id="23" dur="1" fill="hold">
                                          <p:stCondLst>
                                            <p:cond delay="499"/>
                                          </p:stCondLst>
                                        </p:cTn>
                                        <p:tgtEl>
                                          <p:spTgt spid="16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64"/>
                                        </p:tgtEl>
                                      </p:cBhvr>
                                    </p:animEffect>
                                    <p:set>
                                      <p:cBhvr>
                                        <p:cTn id="26" dur="1" fill="hold">
                                          <p:stCondLst>
                                            <p:cond delay="499"/>
                                          </p:stCondLst>
                                        </p:cTn>
                                        <p:tgtEl>
                                          <p:spTgt spid="16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67"/>
                                        </p:tgtEl>
                                      </p:cBhvr>
                                    </p:animEffect>
                                    <p:set>
                                      <p:cBhvr>
                                        <p:cTn id="29" dur="1" fill="hold">
                                          <p:stCondLst>
                                            <p:cond delay="499"/>
                                          </p:stCondLst>
                                        </p:cTn>
                                        <p:tgtEl>
                                          <p:spTgt spid="16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70"/>
                                        </p:tgtEl>
                                      </p:cBhvr>
                                    </p:animEffect>
                                    <p:set>
                                      <p:cBhvr>
                                        <p:cTn id="32" dur="1" fill="hold">
                                          <p:stCondLst>
                                            <p:cond delay="499"/>
                                          </p:stCondLst>
                                        </p:cTn>
                                        <p:tgtEl>
                                          <p:spTgt spid="170"/>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182"/>
                                        </p:tgtEl>
                                      </p:cBhvr>
                                    </p:animEffect>
                                    <p:set>
                                      <p:cBhvr>
                                        <p:cTn id="35" dur="1" fill="hold">
                                          <p:stCondLst>
                                            <p:cond delay="499"/>
                                          </p:stCondLst>
                                        </p:cTn>
                                        <p:tgtEl>
                                          <p:spTgt spid="182"/>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185"/>
                                        </p:tgtEl>
                                      </p:cBhvr>
                                    </p:animEffect>
                                    <p:set>
                                      <p:cBhvr>
                                        <p:cTn id="38" dur="1" fill="hold">
                                          <p:stCondLst>
                                            <p:cond delay="499"/>
                                          </p:stCondLst>
                                        </p:cTn>
                                        <p:tgtEl>
                                          <p:spTgt spid="185"/>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186"/>
                                        </p:tgtEl>
                                      </p:cBhvr>
                                    </p:animEffect>
                                    <p:set>
                                      <p:cBhvr>
                                        <p:cTn id="41" dur="1" fill="hold">
                                          <p:stCondLst>
                                            <p:cond delay="499"/>
                                          </p:stCondLst>
                                        </p:cTn>
                                        <p:tgtEl>
                                          <p:spTgt spid="186"/>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187"/>
                                        </p:tgtEl>
                                      </p:cBhvr>
                                    </p:animEffect>
                                    <p:set>
                                      <p:cBhvr>
                                        <p:cTn id="44" dur="1" fill="hold">
                                          <p:stCondLst>
                                            <p:cond delay="499"/>
                                          </p:stCondLst>
                                        </p:cTn>
                                        <p:tgtEl>
                                          <p:spTgt spid="187"/>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273"/>
                                        </p:tgtEl>
                                      </p:cBhvr>
                                    </p:animEffect>
                                    <p:set>
                                      <p:cBhvr>
                                        <p:cTn id="47" dur="1" fill="hold">
                                          <p:stCondLst>
                                            <p:cond delay="499"/>
                                          </p:stCondLst>
                                        </p:cTn>
                                        <p:tgtEl>
                                          <p:spTgt spid="273"/>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274"/>
                                        </p:tgtEl>
                                      </p:cBhvr>
                                    </p:animEffect>
                                    <p:set>
                                      <p:cBhvr>
                                        <p:cTn id="50" dur="1" fill="hold">
                                          <p:stCondLst>
                                            <p:cond delay="499"/>
                                          </p:stCondLst>
                                        </p:cTn>
                                        <p:tgtEl>
                                          <p:spTgt spid="274"/>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275"/>
                                        </p:tgtEl>
                                      </p:cBhvr>
                                    </p:animEffect>
                                    <p:set>
                                      <p:cBhvr>
                                        <p:cTn id="53" dur="1" fill="hold">
                                          <p:stCondLst>
                                            <p:cond delay="499"/>
                                          </p:stCondLst>
                                        </p:cTn>
                                        <p:tgtEl>
                                          <p:spTgt spid="275"/>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276"/>
                                        </p:tgtEl>
                                      </p:cBhvr>
                                    </p:animEffect>
                                    <p:set>
                                      <p:cBhvr>
                                        <p:cTn id="56" dur="1" fill="hold">
                                          <p:stCondLst>
                                            <p:cond delay="499"/>
                                          </p:stCondLst>
                                        </p:cTn>
                                        <p:tgtEl>
                                          <p:spTgt spid="276"/>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342"/>
                                        </p:tgtEl>
                                        <p:attrNameLst>
                                          <p:attrName>style.visibility</p:attrName>
                                        </p:attrNameLst>
                                      </p:cBhvr>
                                      <p:to>
                                        <p:strVal val="visible"/>
                                      </p:to>
                                    </p:set>
                                    <p:animEffect transition="in" filter="fade">
                                      <p:cBhvr>
                                        <p:cTn id="59" dur="500"/>
                                        <p:tgtEl>
                                          <p:spTgt spid="34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1"/>
                                        </p:tgtEl>
                                        <p:attrNameLst>
                                          <p:attrName>style.visibility</p:attrName>
                                        </p:attrNameLst>
                                      </p:cBhvr>
                                      <p:to>
                                        <p:strVal val="visible"/>
                                      </p:to>
                                    </p:set>
                                    <p:animEffect transition="in" filter="fade">
                                      <p:cBhvr>
                                        <p:cTn id="62" dur="500"/>
                                        <p:tgtEl>
                                          <p:spTgt spid="3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3"/>
                                        </p:tgtEl>
                                        <p:attrNameLst>
                                          <p:attrName>style.visibility</p:attrName>
                                        </p:attrNameLst>
                                      </p:cBhvr>
                                      <p:to>
                                        <p:strVal val="visible"/>
                                      </p:to>
                                    </p:set>
                                    <p:animEffect transition="in" filter="fade">
                                      <p:cBhvr>
                                        <p:cTn id="65" dur="500"/>
                                        <p:tgtEl>
                                          <p:spTgt spid="343"/>
                                        </p:tgtEl>
                                      </p:cBhvr>
                                    </p:animEffect>
                                  </p:childTnLst>
                                </p:cTn>
                              </p:par>
                            </p:childTnLst>
                          </p:cTn>
                        </p:par>
                        <p:par>
                          <p:cTn id="66" fill="hold">
                            <p:stCondLst>
                              <p:cond delay="2500"/>
                            </p:stCondLst>
                            <p:childTnLst>
                              <p:par>
                                <p:cTn id="67" presetID="10" presetClass="exit" presetSubtype="0" fill="hold" grpId="1" nodeType="afterEffect">
                                  <p:stCondLst>
                                    <p:cond delay="0"/>
                                  </p:stCondLst>
                                  <p:childTnLst>
                                    <p:animEffect transition="out" filter="fade">
                                      <p:cBhvr>
                                        <p:cTn id="68" dur="500"/>
                                        <p:tgtEl>
                                          <p:spTgt spid="163"/>
                                        </p:tgtEl>
                                      </p:cBhvr>
                                    </p:animEffect>
                                    <p:set>
                                      <p:cBhvr>
                                        <p:cTn id="69" dur="1" fill="hold">
                                          <p:stCondLst>
                                            <p:cond delay="499"/>
                                          </p:stCondLst>
                                        </p:cTn>
                                        <p:tgtEl>
                                          <p:spTgt spid="163"/>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70"/>
                                        </p:tgtEl>
                                      </p:cBhvr>
                                    </p:animEffect>
                                    <p:set>
                                      <p:cBhvr>
                                        <p:cTn id="72" dur="1" fill="hold">
                                          <p:stCondLst>
                                            <p:cond delay="499"/>
                                          </p:stCondLst>
                                        </p:cTn>
                                        <p:tgtEl>
                                          <p:spTgt spid="17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73"/>
                                        </p:tgtEl>
                                      </p:cBhvr>
                                    </p:animEffect>
                                    <p:set>
                                      <p:cBhvr>
                                        <p:cTn id="75" dur="1" fill="hold">
                                          <p:stCondLst>
                                            <p:cond delay="499"/>
                                          </p:stCondLst>
                                        </p:cTn>
                                        <p:tgtEl>
                                          <p:spTgt spid="27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74"/>
                                        </p:tgtEl>
                                      </p:cBhvr>
                                    </p:animEffect>
                                    <p:set>
                                      <p:cBhvr>
                                        <p:cTn id="78" dur="1" fill="hold">
                                          <p:stCondLst>
                                            <p:cond delay="499"/>
                                          </p:stCondLst>
                                        </p:cTn>
                                        <p:tgtEl>
                                          <p:spTgt spid="274"/>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64"/>
                                        </p:tgtEl>
                                      </p:cBhvr>
                                    </p:animEffect>
                                    <p:set>
                                      <p:cBhvr>
                                        <p:cTn id="81" dur="1" fill="hold">
                                          <p:stCondLst>
                                            <p:cond delay="499"/>
                                          </p:stCondLst>
                                        </p:cTn>
                                        <p:tgtEl>
                                          <p:spTgt spid="164"/>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75"/>
                                        </p:tgtEl>
                                      </p:cBhvr>
                                    </p:animEffect>
                                    <p:set>
                                      <p:cBhvr>
                                        <p:cTn id="84" dur="1" fill="hold">
                                          <p:stCondLst>
                                            <p:cond delay="499"/>
                                          </p:stCondLst>
                                        </p:cTn>
                                        <p:tgtEl>
                                          <p:spTgt spid="2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63" grpId="0" animBg="1"/>
      <p:bldP spid="163" grpId="1" animBg="1"/>
      <p:bldP spid="182" grpId="0" animBg="1"/>
      <p:bldP spid="185" grpId="0" animBg="1"/>
      <p:bldP spid="186" grpId="0" animBg="1"/>
      <p:bldP spid="187" grpId="0" animBg="1"/>
      <p:bldP spid="273" grpId="0" animBg="1"/>
      <p:bldP spid="273" grpId="1" animBg="1"/>
      <p:bldP spid="274" grpId="0" animBg="1"/>
      <p:bldP spid="274" grpId="1" animBg="1"/>
      <p:bldP spid="275" grpId="0" animBg="1"/>
      <p:bldP spid="275" grpId="1" animBg="1"/>
      <p:bldP spid="276" grpId="0" animBg="1"/>
      <p:bldP spid="342" grpId="0" animBg="1"/>
      <p:bldP spid="343" grpId="0" animBg="1"/>
      <p:bldP spid="38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llustration-[Converted].png"/>
          <p:cNvPicPr>
            <a:picLocks noChangeAspect="1"/>
          </p:cNvPicPr>
          <p:nvPr/>
        </p:nvPicPr>
        <p:blipFill rotWithShape="1">
          <a:blip r:embed="rId3" cstate="print">
            <a:duotone>
              <a:prstClr val="black"/>
              <a:srgbClr val="1A608A">
                <a:tint val="45000"/>
                <a:satMod val="400000"/>
              </a:srgbClr>
            </a:duotone>
            <a:extLst>
              <a:ext uri="{28A0092B-C50C-407E-A947-70E740481C1C}">
                <a14:useLocalDpi xmlns:a14="http://schemas.microsoft.com/office/drawing/2010/main"/>
              </a:ext>
            </a:extLst>
          </a:blip>
          <a:srcRect/>
          <a:stretch/>
        </p:blipFill>
        <p:spPr bwMode="auto">
          <a:xfrm rot="590628">
            <a:off x="2168211" y="1061025"/>
            <a:ext cx="4044281" cy="158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a:grpSpLocks/>
          </p:cNvGrpSpPr>
          <p:nvPr/>
        </p:nvGrpSpPr>
        <p:grpSpPr bwMode="auto">
          <a:xfrm>
            <a:off x="2919413" y="88382"/>
            <a:ext cx="3341687" cy="1576387"/>
            <a:chOff x="2362199" y="2734734"/>
            <a:chExt cx="4343401" cy="2048404"/>
          </a:xfrm>
        </p:grpSpPr>
        <p:sp>
          <p:nvSpPr>
            <p:cNvPr id="9" name="Cloud 8"/>
            <p:cNvSpPr/>
            <p:nvPr/>
          </p:nvSpPr>
          <p:spPr bwMode="auto">
            <a:xfrm>
              <a:off x="2362199" y="2734734"/>
              <a:ext cx="4343401" cy="2048404"/>
            </a:xfrm>
            <a:prstGeom prst="cloud">
              <a:avLst/>
            </a:prstGeom>
            <a:gradFill rotWithShape="1">
              <a:gsLst>
                <a:gs pos="0">
                  <a:srgbClr val="1A608A">
                    <a:lumMod val="75000"/>
                  </a:srgbClr>
                </a:gs>
                <a:gs pos="80000">
                  <a:srgbClr val="1A608A">
                    <a:lumMod val="60000"/>
                    <a:lumOff val="40000"/>
                  </a:srgbClr>
                </a:gs>
                <a:gs pos="100000">
                  <a:srgbClr val="1A608A">
                    <a:lumMod val="20000"/>
                    <a:lumOff val="8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fontAlgn="base">
                <a:spcBef>
                  <a:spcPct val="0"/>
                </a:spcBef>
                <a:spcAft>
                  <a:spcPct val="0"/>
                </a:spcAft>
                <a:defRPr/>
              </a:pPr>
              <a:endParaRPr lang="en-US" sz="1100" b="1" kern="0" dirty="0">
                <a:solidFill>
                  <a:srgbClr val="636466"/>
                </a:solidFill>
                <a:latin typeface="Arial" charset="0"/>
                <a:cs typeface="Arial"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95475" y="3018985"/>
              <a:ext cx="2601281" cy="127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02864" y="1693344"/>
            <a:ext cx="2441036" cy="2609749"/>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52800" y="1871144"/>
            <a:ext cx="2425700" cy="2593353"/>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4313" y="1693344"/>
            <a:ext cx="2474187" cy="2645192"/>
          </a:xfrm>
          <a:prstGeom prst="rect">
            <a:avLst/>
          </a:prstGeom>
        </p:spPr>
      </p:pic>
      <p:grpSp>
        <p:nvGrpSpPr>
          <p:cNvPr id="13" name="Group 12"/>
          <p:cNvGrpSpPr/>
          <p:nvPr/>
        </p:nvGrpSpPr>
        <p:grpSpPr>
          <a:xfrm>
            <a:off x="1892300" y="4394200"/>
            <a:ext cx="5372100" cy="711200"/>
            <a:chOff x="1917700" y="4394200"/>
            <a:chExt cx="5372100" cy="711200"/>
          </a:xfrm>
        </p:grpSpPr>
        <p:sp>
          <p:nvSpPr>
            <p:cNvPr id="12" name="Left-Right Arrow 11"/>
            <p:cNvSpPr/>
            <p:nvPr/>
          </p:nvSpPr>
          <p:spPr>
            <a:xfrm>
              <a:off x="1917700" y="4533900"/>
              <a:ext cx="5372100" cy="393700"/>
            </a:xfrm>
            <a:prstGeom prst="leftRightArrow">
              <a:avLst>
                <a:gd name="adj1" fmla="val 62903"/>
                <a:gd name="adj2" fmla="val 50000"/>
              </a:avLst>
            </a:prstGeom>
            <a:gradFill>
              <a:gsLst>
                <a:gs pos="0">
                  <a:srgbClr val="FF0000"/>
                </a:gs>
                <a:gs pos="100000">
                  <a:srgbClr val="FF0000"/>
                </a:gs>
                <a:gs pos="12000">
                  <a:srgbClr val="E66163"/>
                </a:gs>
                <a:gs pos="21000">
                  <a:schemeClr val="tx2"/>
                </a:gs>
                <a:gs pos="98000">
                  <a:schemeClr val="tx2"/>
                </a:gs>
                <a:gs pos="29000">
                  <a:srgbClr val="FF0000"/>
                </a:gs>
              </a:gsLst>
            </a:gradFill>
            <a:scene3d>
              <a:camera prst="orthographicFront"/>
              <a:lightRig rig="threePt" dir="t"/>
            </a:scene3d>
            <a:sp3d>
              <a:bevelT w="63500" h="635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FFFFFF"/>
                  </a:solidFill>
                </a:rPr>
                <a:t>CENTRALIZED VISIBILITY &amp; CONTROL</a:t>
              </a:r>
            </a:p>
          </p:txBody>
        </p:sp>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47900" y="4394200"/>
              <a:ext cx="711200" cy="711200"/>
            </a:xfrm>
            <a:prstGeom prst="rect">
              <a:avLst/>
            </a:prstGeom>
          </p:spPr>
        </p:pic>
      </p:grpSp>
      <p:grpSp>
        <p:nvGrpSpPr>
          <p:cNvPr id="5" name="Group 4"/>
          <p:cNvGrpSpPr/>
          <p:nvPr/>
        </p:nvGrpSpPr>
        <p:grpSpPr>
          <a:xfrm>
            <a:off x="520700" y="0"/>
            <a:ext cx="7950200" cy="5118100"/>
            <a:chOff x="520700" y="0"/>
            <a:chExt cx="7950200" cy="5118100"/>
          </a:xfrm>
        </p:grpSpPr>
        <p:sp>
          <p:nvSpPr>
            <p:cNvPr id="2" name="Rectangle 1"/>
            <p:cNvSpPr/>
            <p:nvPr/>
          </p:nvSpPr>
          <p:spPr>
            <a:xfrm>
              <a:off x="520700" y="0"/>
              <a:ext cx="7950200" cy="472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1409700" y="4203700"/>
              <a:ext cx="60833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28" name="Group 27"/>
          <p:cNvGrpSpPr/>
          <p:nvPr/>
        </p:nvGrpSpPr>
        <p:grpSpPr>
          <a:xfrm>
            <a:off x="726213" y="88382"/>
            <a:ext cx="7655787" cy="5017018"/>
            <a:chOff x="726213" y="88382"/>
            <a:chExt cx="7655787" cy="5017018"/>
          </a:xfrm>
        </p:grpSpPr>
        <p:pic>
          <p:nvPicPr>
            <p:cNvPr id="29" name="Picture 28" descr="illustration-[Converted].png"/>
            <p:cNvPicPr>
              <a:picLocks noChangeAspect="1"/>
            </p:cNvPicPr>
            <p:nvPr/>
          </p:nvPicPr>
          <p:blipFill rotWithShape="1">
            <a:blip r:embed="rId3" cstate="print">
              <a:duotone>
                <a:prstClr val="black"/>
                <a:srgbClr val="1A608A">
                  <a:tint val="45000"/>
                  <a:satMod val="400000"/>
                </a:srgbClr>
              </a:duotone>
              <a:extLst>
                <a:ext uri="{28A0092B-C50C-407E-A947-70E740481C1C}">
                  <a14:useLocalDpi xmlns:a14="http://schemas.microsoft.com/office/drawing/2010/main"/>
                </a:ext>
              </a:extLst>
            </a:blip>
            <a:srcRect/>
            <a:stretch/>
          </p:blipFill>
          <p:spPr bwMode="auto">
            <a:xfrm rot="590628">
              <a:off x="2168211" y="1061025"/>
              <a:ext cx="4044281" cy="158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a:grpSpLocks/>
            </p:cNvGrpSpPr>
            <p:nvPr/>
          </p:nvGrpSpPr>
          <p:grpSpPr bwMode="auto">
            <a:xfrm>
              <a:off x="2919413" y="88382"/>
              <a:ext cx="3341687" cy="1576387"/>
              <a:chOff x="2362199" y="2734734"/>
              <a:chExt cx="4343401" cy="2048404"/>
            </a:xfrm>
          </p:grpSpPr>
          <p:sp>
            <p:nvSpPr>
              <p:cNvPr id="37" name="Cloud 36"/>
              <p:cNvSpPr/>
              <p:nvPr/>
            </p:nvSpPr>
            <p:spPr bwMode="auto">
              <a:xfrm>
                <a:off x="2362199" y="2734734"/>
                <a:ext cx="4343401" cy="2048404"/>
              </a:xfrm>
              <a:prstGeom prst="cloud">
                <a:avLst/>
              </a:prstGeom>
              <a:gradFill rotWithShape="1">
                <a:gsLst>
                  <a:gs pos="0">
                    <a:srgbClr val="1A608A">
                      <a:lumMod val="75000"/>
                    </a:srgbClr>
                  </a:gs>
                  <a:gs pos="80000">
                    <a:srgbClr val="1A608A">
                      <a:lumMod val="60000"/>
                      <a:lumOff val="40000"/>
                    </a:srgbClr>
                  </a:gs>
                  <a:gs pos="100000">
                    <a:srgbClr val="1A608A">
                      <a:lumMod val="20000"/>
                      <a:lumOff val="8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fontAlgn="base">
                  <a:spcBef>
                    <a:spcPct val="0"/>
                  </a:spcBef>
                  <a:spcAft>
                    <a:spcPct val="0"/>
                  </a:spcAft>
                  <a:defRPr/>
                </a:pPr>
                <a:endParaRPr lang="en-US" sz="1100" b="1" kern="0" dirty="0">
                  <a:solidFill>
                    <a:srgbClr val="636466"/>
                  </a:solidFill>
                  <a:latin typeface="Arial" charset="0"/>
                  <a:cs typeface="Arial" charset="0"/>
                </a:endParaRPr>
              </a:p>
            </p:txBody>
          </p:sp>
          <p:pic>
            <p:nvPicPr>
              <p:cNvPr id="38"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95475" y="3018985"/>
                <a:ext cx="2601281" cy="127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3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0964" y="1337744"/>
              <a:ext cx="2441036" cy="2609749"/>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52800" y="1871144"/>
              <a:ext cx="2425700" cy="2593353"/>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6213" y="1337744"/>
              <a:ext cx="2474187" cy="2645192"/>
            </a:xfrm>
            <a:prstGeom prst="rect">
              <a:avLst/>
            </a:prstGeom>
          </p:spPr>
        </p:pic>
        <p:grpSp>
          <p:nvGrpSpPr>
            <p:cNvPr id="34" name="Group 33"/>
            <p:cNvGrpSpPr/>
            <p:nvPr/>
          </p:nvGrpSpPr>
          <p:grpSpPr>
            <a:xfrm>
              <a:off x="1892300" y="4394200"/>
              <a:ext cx="5372100" cy="711200"/>
              <a:chOff x="1917700" y="4394200"/>
              <a:chExt cx="5372100" cy="711200"/>
            </a:xfrm>
          </p:grpSpPr>
          <p:sp>
            <p:nvSpPr>
              <p:cNvPr id="35" name="Left-Right Arrow 34"/>
              <p:cNvSpPr/>
              <p:nvPr/>
            </p:nvSpPr>
            <p:spPr>
              <a:xfrm>
                <a:off x="1917700" y="4533900"/>
                <a:ext cx="5372100" cy="393700"/>
              </a:xfrm>
              <a:prstGeom prst="leftRightArrow">
                <a:avLst>
                  <a:gd name="adj1" fmla="val 62903"/>
                  <a:gd name="adj2" fmla="val 50000"/>
                </a:avLst>
              </a:prstGeom>
              <a:gradFill>
                <a:gsLst>
                  <a:gs pos="0">
                    <a:srgbClr val="FF0000"/>
                  </a:gs>
                  <a:gs pos="100000">
                    <a:srgbClr val="FF0000"/>
                  </a:gs>
                  <a:gs pos="12000">
                    <a:srgbClr val="E66163"/>
                  </a:gs>
                  <a:gs pos="21000">
                    <a:schemeClr val="tx2"/>
                  </a:gs>
                  <a:gs pos="98000">
                    <a:schemeClr val="tx2"/>
                  </a:gs>
                  <a:gs pos="29000">
                    <a:srgbClr val="FF0000"/>
                  </a:gs>
                </a:gsLst>
              </a:gradFill>
              <a:ln>
                <a:solidFill>
                  <a:schemeClr val="accent6"/>
                </a:solidFill>
              </a:ln>
              <a:scene3d>
                <a:camera prst="orthographicFront"/>
                <a:lightRig rig="threePt" dir="t"/>
              </a:scene3d>
              <a:sp3d>
                <a:bevelT w="63500" h="635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FFFFFF"/>
                    </a:solidFill>
                  </a:rPr>
                  <a:t>CENTRALIZED VISIBILITY &amp; CONTROL</a:t>
                </a:r>
              </a:p>
            </p:txBody>
          </p:sp>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47900" y="4394200"/>
                <a:ext cx="711200" cy="711200"/>
              </a:xfrm>
              <a:prstGeom prst="rect">
                <a:avLst/>
              </a:prstGeom>
            </p:spPr>
          </p:pic>
        </p:grpSp>
      </p:grpSp>
      <p:sp>
        <p:nvSpPr>
          <p:cNvPr id="26" name="Oval 25"/>
          <p:cNvSpPr/>
          <p:nvPr/>
        </p:nvSpPr>
        <p:spPr bwMode="auto">
          <a:xfrm>
            <a:off x="635000" y="1228913"/>
            <a:ext cx="2692400" cy="2692400"/>
          </a:xfrm>
          <a:prstGeom prst="ellipse">
            <a:avLst/>
          </a:prstGeom>
          <a:noFill/>
          <a:ln w="76200" cap="flat" cmpd="sng" algn="ctr">
            <a:solidFill>
              <a:srgbClr val="FFD812"/>
            </a:solidFill>
            <a:prstDash val="solid"/>
            <a:round/>
            <a:headEnd type="none" w="med" len="med"/>
            <a:tailEnd type="none" w="med" len="med"/>
          </a:ln>
          <a:effectLst>
            <a:glow rad="127000">
              <a:srgbClr val="FFFF00">
                <a:alpha val="80000"/>
              </a:srgbClr>
            </a:glow>
          </a:effectLst>
        </p:spPr>
        <p:txBody>
          <a:bodyPr vert="horz" wrap="square" lIns="91440" tIns="45720" rIns="91440" bIns="45720" numCol="1" rtlCol="0" anchor="ctr" anchorCtr="0" compatLnSpc="1">
            <a:prstTxWarp prst="textNoShape">
              <a:avLst/>
            </a:prstTxWarp>
          </a:bodyPr>
          <a:lstStyle/>
          <a:p>
            <a:pPr defTabSz="914400">
              <a:defRPr/>
            </a:pPr>
            <a:endParaRPr lang="en-US" kern="0" smtClean="0">
              <a:solidFill>
                <a:sysClr val="windowText" lastClr="000000"/>
              </a:solidFill>
            </a:endParaRPr>
          </a:p>
        </p:txBody>
      </p:sp>
    </p:spTree>
    <p:extLst>
      <p:ext uri="{BB962C8B-B14F-4D97-AF65-F5344CB8AC3E}">
        <p14:creationId xmlns:p14="http://schemas.microsoft.com/office/powerpoint/2010/main" val="4718160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nodeType="afterEffect">
                                  <p:stCondLst>
                                    <p:cond delay="0"/>
                                  </p:stCondLst>
                                  <p:childTnLst>
                                    <p:animMotion origin="layout" path="M 4.44444E-6 -0.34968 L 4.44444E-6 -1.13784E-6 " pathEditMode="relative" rAng="0" ptsTypes="AA">
                                      <p:cBhvr>
                                        <p:cTn id="13" dur="2000" fill="hold"/>
                                        <p:tgtEl>
                                          <p:spTgt spid="15"/>
                                        </p:tgtEl>
                                        <p:attrNameLst>
                                          <p:attrName>ppt_x</p:attrName>
                                          <p:attrName>ppt_y</p:attrName>
                                        </p:attrNameLst>
                                      </p:cBhvr>
                                      <p:rCtr x="0" y="17484"/>
                                    </p:animMotion>
                                  </p:childTnLst>
                                </p:cTn>
                              </p:par>
                              <p:par>
                                <p:cTn id="14" presetID="0" presetClass="path" presetSubtype="0" accel="50000" decel="50000" fill="hold" nodeType="withEffect">
                                  <p:stCondLst>
                                    <p:cond delay="0"/>
                                  </p:stCondLst>
                                  <p:childTnLst>
                                    <p:animMotion origin="layout" path="M -0.00365 0.09198 L -0.00417 -0.06821 " pathEditMode="relative" rAng="0" ptsTypes="AA">
                                      <p:cBhvr>
                                        <p:cTn id="15" dur="2000" fill="hold"/>
                                        <p:tgtEl>
                                          <p:spTgt spid="17"/>
                                        </p:tgtEl>
                                        <p:attrNameLst>
                                          <p:attrName>ppt_x</p:attrName>
                                          <p:attrName>ppt_y</p:attrName>
                                        </p:attrNameLst>
                                      </p:cBhvr>
                                      <p:rCtr x="-35" y="-8025"/>
                                    </p:animMotion>
                                  </p:childTnLst>
                                </p:cTn>
                              </p:par>
                              <p:par>
                                <p:cTn id="16" presetID="0" presetClass="path" presetSubtype="0" accel="50000" decel="50000" fill="hold" nodeType="withEffect">
                                  <p:stCondLst>
                                    <p:cond delay="0"/>
                                  </p:stCondLst>
                                  <p:childTnLst>
                                    <p:animMotion origin="layout" path="M -0.00225 0.07408 L 0.00417 -0.06913 " pathEditMode="relative" rAng="0" ptsTypes="AA">
                                      <p:cBhvr>
                                        <p:cTn id="17" dur="2000" fill="hold"/>
                                        <p:tgtEl>
                                          <p:spTgt spid="11"/>
                                        </p:tgtEl>
                                        <p:attrNameLst>
                                          <p:attrName>ppt_x</p:attrName>
                                          <p:attrName>ppt_y</p:attrName>
                                        </p:attrNameLst>
                                      </p:cBhvr>
                                      <p:rCtr x="313" y="-7160"/>
                                    </p:animMotion>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par>
                          <p:cTn id="28" fill="hold">
                            <p:stCondLst>
                              <p:cond delay="3500"/>
                            </p:stCondLst>
                            <p:childTnLst>
                              <p:par>
                                <p:cTn id="29" presetID="55"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strVal val="#ppt_w*0.70"/>
                                          </p:val>
                                        </p:tav>
                                        <p:tav tm="100000">
                                          <p:val>
                                            <p:strVal val="#ppt_w"/>
                                          </p:val>
                                        </p:tav>
                                      </p:tavLst>
                                    </p:anim>
                                    <p:anim calcmode="lin" valueType="num">
                                      <p:cBhvr>
                                        <p:cTn id="32" dur="1000" fill="hold"/>
                                        <p:tgtEl>
                                          <p:spTgt spid="13"/>
                                        </p:tgtEl>
                                        <p:attrNameLst>
                                          <p:attrName>ppt_h</p:attrName>
                                        </p:attrNameLst>
                                      </p:cBhvr>
                                      <p:tavLst>
                                        <p:tav tm="0">
                                          <p:val>
                                            <p:strVal val="#ppt_h"/>
                                          </p:val>
                                        </p:tav>
                                        <p:tav tm="100000">
                                          <p:val>
                                            <p:strVal val="#ppt_h"/>
                                          </p:val>
                                        </p:tav>
                                      </p:tavLst>
                                    </p:anim>
                                    <p:animEffect transition="in" filter="fade">
                                      <p:cBhvr>
                                        <p:cTn id="33" dur="1000"/>
                                        <p:tgtEl>
                                          <p:spTgt spid="13"/>
                                        </p:tgtEl>
                                      </p:cBhvr>
                                    </p:animEffect>
                                  </p:childTnLst>
                                </p:cTn>
                              </p:par>
                            </p:childTnLst>
                          </p:cTn>
                        </p:par>
                        <p:par>
                          <p:cTn id="34" fill="hold">
                            <p:stCondLst>
                              <p:cond delay="4500"/>
                            </p:stCondLst>
                            <p:childTnLst>
                              <p:par>
                                <p:cTn id="35" presetID="1"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heel(1)">
                                      <p:cBhvr>
                                        <p:cTn id="4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p:cNvSpPr/>
          <p:nvPr/>
        </p:nvSpPr>
        <p:spPr>
          <a:xfrm>
            <a:off x="-1579034" y="-2419631"/>
            <a:ext cx="9982763" cy="9982763"/>
          </a:xfrm>
          <a:prstGeom prst="ellipse">
            <a:avLst/>
          </a:prstGeom>
          <a:gradFill flip="none" rotWithShape="1">
            <a:gsLst>
              <a:gs pos="43000">
                <a:schemeClr val="bg1"/>
              </a:gs>
              <a:gs pos="100000">
                <a:schemeClr val="accent6"/>
              </a:gs>
            </a:gsLst>
            <a:lin ang="0" scaled="1"/>
            <a:tileRect/>
          </a:gradFill>
          <a:ln w="57150" cmpd="sng">
            <a:solidFill>
              <a:srgbClr val="1657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微软雅黑" pitchFamily="34" charset="-122"/>
              <a:ea typeface="微软雅黑" pitchFamily="34" charset="-122"/>
            </a:endParaRPr>
          </a:p>
        </p:txBody>
      </p:sp>
      <p:sp>
        <p:nvSpPr>
          <p:cNvPr id="40" name="Oval 39"/>
          <p:cNvSpPr/>
          <p:nvPr/>
        </p:nvSpPr>
        <p:spPr>
          <a:xfrm>
            <a:off x="-1895691" y="-1819556"/>
            <a:ext cx="8782613" cy="8782613"/>
          </a:xfrm>
          <a:prstGeom prst="ellipse">
            <a:avLst/>
          </a:prstGeom>
          <a:gradFill flip="none" rotWithShape="1">
            <a:gsLst>
              <a:gs pos="42000">
                <a:schemeClr val="bg1"/>
              </a:gs>
              <a:gs pos="100000">
                <a:schemeClr val="accent6"/>
              </a:gs>
            </a:gsLst>
            <a:lin ang="0" scaled="1"/>
            <a:tileRect/>
          </a:gradFill>
          <a:ln w="57150" cmpd="sng">
            <a:solidFill>
              <a:srgbClr val="1657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微软雅黑" pitchFamily="34" charset="-122"/>
              <a:ea typeface="微软雅黑" pitchFamily="34" charset="-122"/>
            </a:endParaRPr>
          </a:p>
        </p:txBody>
      </p:sp>
      <p:sp>
        <p:nvSpPr>
          <p:cNvPr id="39" name="Oval 38"/>
          <p:cNvSpPr/>
          <p:nvPr/>
        </p:nvSpPr>
        <p:spPr>
          <a:xfrm>
            <a:off x="-2295673" y="-1252605"/>
            <a:ext cx="7648710" cy="7648710"/>
          </a:xfrm>
          <a:prstGeom prst="ellipse">
            <a:avLst/>
          </a:prstGeom>
          <a:gradFill flip="none" rotWithShape="1">
            <a:gsLst>
              <a:gs pos="53000">
                <a:schemeClr val="bg1"/>
              </a:gs>
              <a:gs pos="100000">
                <a:schemeClr val="accent6"/>
              </a:gs>
            </a:gsLst>
            <a:lin ang="0" scaled="1"/>
            <a:tileRect/>
          </a:gradFill>
          <a:ln w="57150" cmpd="sng">
            <a:solidFill>
              <a:srgbClr val="1657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微软雅黑" pitchFamily="34" charset="-122"/>
              <a:ea typeface="微软雅黑" pitchFamily="34" charset="-122"/>
            </a:endParaRPr>
          </a:p>
        </p:txBody>
      </p:sp>
      <p:sp>
        <p:nvSpPr>
          <p:cNvPr id="14" name="Oval 13"/>
          <p:cNvSpPr/>
          <p:nvPr/>
        </p:nvSpPr>
        <p:spPr>
          <a:xfrm>
            <a:off x="1208076" y="1252209"/>
            <a:ext cx="2639083" cy="2639083"/>
          </a:xfrm>
          <a:prstGeom prst="ellipse">
            <a:avLst/>
          </a:prstGeom>
          <a:solidFill>
            <a:schemeClr val="accent6"/>
          </a:solidFill>
          <a:ln w="57150" cmpd="sng">
            <a:solidFill>
              <a:srgbClr val="1657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微软雅黑" pitchFamily="34" charset="-122"/>
              <a:ea typeface="微软雅黑" pitchFamily="34" charset="-122"/>
            </a:endParaRPr>
          </a:p>
        </p:txBody>
      </p:sp>
      <p:cxnSp>
        <p:nvCxnSpPr>
          <p:cNvPr id="20" name="Straight Arrow Connector 19"/>
          <p:cNvCxnSpPr/>
          <p:nvPr/>
        </p:nvCxnSpPr>
        <p:spPr>
          <a:xfrm flipH="1" flipV="1">
            <a:off x="305442" y="2551099"/>
            <a:ext cx="1652598" cy="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2" idx="1"/>
            <a:endCxn id="14" idx="1"/>
          </p:cNvCxnSpPr>
          <p:nvPr/>
        </p:nvCxnSpPr>
        <p:spPr>
          <a:xfrm flipH="1" flipV="1">
            <a:off x="1594561" y="1638694"/>
            <a:ext cx="576821" cy="522592"/>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1599108" y="1376427"/>
            <a:ext cx="227913" cy="218441"/>
            <a:chOff x="416890" y="1629057"/>
            <a:chExt cx="227913" cy="218441"/>
          </a:xfrm>
        </p:grpSpPr>
        <p:sp>
          <p:nvSpPr>
            <p:cNvPr id="35" name="Freeform 6"/>
            <p:cNvSpPr>
              <a:spLocks/>
            </p:cNvSpPr>
            <p:nvPr/>
          </p:nvSpPr>
          <p:spPr bwMode="auto">
            <a:xfrm>
              <a:off x="416890" y="1629057"/>
              <a:ext cx="227913" cy="218441"/>
            </a:xfrm>
            <a:custGeom>
              <a:avLst/>
              <a:gdLst>
                <a:gd name="T0" fmla="*/ 29 w 335"/>
                <a:gd name="T1" fmla="*/ 321 h 321"/>
                <a:gd name="T2" fmla="*/ 6 w 335"/>
                <a:gd name="T3" fmla="*/ 308 h 321"/>
                <a:gd name="T4" fmla="*/ 5 w 335"/>
                <a:gd name="T5" fmla="*/ 281 h 321"/>
                <a:gd name="T6" fmla="*/ 142 w 335"/>
                <a:gd name="T7" fmla="*/ 15 h 321"/>
                <a:gd name="T8" fmla="*/ 166 w 335"/>
                <a:gd name="T9" fmla="*/ 0 h 321"/>
                <a:gd name="T10" fmla="*/ 166 w 335"/>
                <a:gd name="T11" fmla="*/ 0 h 321"/>
                <a:gd name="T12" fmla="*/ 191 w 335"/>
                <a:gd name="T13" fmla="*/ 14 h 321"/>
                <a:gd name="T14" fmla="*/ 331 w 335"/>
                <a:gd name="T15" fmla="*/ 281 h 321"/>
                <a:gd name="T16" fmla="*/ 330 w 335"/>
                <a:gd name="T17" fmla="*/ 308 h 321"/>
                <a:gd name="T18" fmla="*/ 306 w 335"/>
                <a:gd name="T19" fmla="*/ 321 h 321"/>
                <a:gd name="T20" fmla="*/ 29 w 335"/>
                <a:gd name="T21"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5" h="321">
                  <a:moveTo>
                    <a:pt x="29" y="321"/>
                  </a:moveTo>
                  <a:cubicBezTo>
                    <a:pt x="20" y="321"/>
                    <a:pt x="11" y="316"/>
                    <a:pt x="6" y="308"/>
                  </a:cubicBezTo>
                  <a:cubicBezTo>
                    <a:pt x="1" y="300"/>
                    <a:pt x="0" y="289"/>
                    <a:pt x="5" y="281"/>
                  </a:cubicBezTo>
                  <a:cubicBezTo>
                    <a:pt x="142" y="15"/>
                    <a:pt x="142" y="15"/>
                    <a:pt x="142" y="15"/>
                  </a:cubicBezTo>
                  <a:cubicBezTo>
                    <a:pt x="147" y="6"/>
                    <a:pt x="156" y="0"/>
                    <a:pt x="166" y="0"/>
                  </a:cubicBezTo>
                  <a:cubicBezTo>
                    <a:pt x="166" y="0"/>
                    <a:pt x="166" y="0"/>
                    <a:pt x="166" y="0"/>
                  </a:cubicBezTo>
                  <a:cubicBezTo>
                    <a:pt x="177" y="0"/>
                    <a:pt x="186" y="5"/>
                    <a:pt x="191" y="14"/>
                  </a:cubicBezTo>
                  <a:cubicBezTo>
                    <a:pt x="331" y="281"/>
                    <a:pt x="331" y="281"/>
                    <a:pt x="331" y="281"/>
                  </a:cubicBezTo>
                  <a:cubicBezTo>
                    <a:pt x="335" y="289"/>
                    <a:pt x="335" y="299"/>
                    <a:pt x="330" y="308"/>
                  </a:cubicBezTo>
                  <a:cubicBezTo>
                    <a:pt x="325" y="316"/>
                    <a:pt x="316" y="321"/>
                    <a:pt x="306" y="321"/>
                  </a:cubicBezTo>
                  <a:lnTo>
                    <a:pt x="29" y="321"/>
                  </a:lnTo>
                  <a:close/>
                </a:path>
              </a:pathLst>
            </a:custGeom>
            <a:gradFill flip="none" rotWithShape="1">
              <a:gsLst>
                <a:gs pos="0">
                  <a:srgbClr val="F6AE2F"/>
                </a:gs>
                <a:gs pos="100000">
                  <a:srgbClr val="D20F30"/>
                </a:gs>
              </a:gsLst>
              <a:path path="circle">
                <a:fillToRect l="50000" t="50000" r="50000" b="50000"/>
              </a:path>
              <a:tileRect/>
            </a:gradFill>
            <a:ln w="6350" cmpd="sng">
              <a:solidFill>
                <a:srgbClr val="FFFFFF">
                  <a:lumMod val="75000"/>
                </a:srgbClr>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6" name="Freeform 14"/>
            <p:cNvSpPr>
              <a:spLocks/>
            </p:cNvSpPr>
            <p:nvPr/>
          </p:nvSpPr>
          <p:spPr bwMode="auto">
            <a:xfrm>
              <a:off x="517704" y="1693910"/>
              <a:ext cx="24918" cy="85108"/>
            </a:xfrm>
            <a:custGeom>
              <a:avLst/>
              <a:gdLst>
                <a:gd name="T0" fmla="*/ 32 w 142"/>
                <a:gd name="T1" fmla="*/ 485 h 485"/>
                <a:gd name="T2" fmla="*/ 0 w 142"/>
                <a:gd name="T3" fmla="*/ 153 h 485"/>
                <a:gd name="T4" fmla="*/ 0 w 142"/>
                <a:gd name="T5" fmla="*/ 0 h 485"/>
                <a:gd name="T6" fmla="*/ 142 w 142"/>
                <a:gd name="T7" fmla="*/ 0 h 485"/>
                <a:gd name="T8" fmla="*/ 142 w 142"/>
                <a:gd name="T9" fmla="*/ 153 h 485"/>
                <a:gd name="T10" fmla="*/ 107 w 142"/>
                <a:gd name="T11" fmla="*/ 485 h 485"/>
                <a:gd name="T12" fmla="*/ 32 w 142"/>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142" h="485">
                  <a:moveTo>
                    <a:pt x="32" y="485"/>
                  </a:moveTo>
                  <a:lnTo>
                    <a:pt x="0" y="153"/>
                  </a:lnTo>
                  <a:lnTo>
                    <a:pt x="0" y="0"/>
                  </a:lnTo>
                  <a:lnTo>
                    <a:pt x="142" y="0"/>
                  </a:lnTo>
                  <a:lnTo>
                    <a:pt x="142" y="153"/>
                  </a:lnTo>
                  <a:lnTo>
                    <a:pt x="107" y="485"/>
                  </a:lnTo>
                  <a:lnTo>
                    <a:pt x="32" y="4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7" name="Oval 15"/>
            <p:cNvSpPr>
              <a:spLocks noChangeArrowheads="1"/>
            </p:cNvSpPr>
            <p:nvPr/>
          </p:nvSpPr>
          <p:spPr bwMode="auto">
            <a:xfrm>
              <a:off x="518581" y="1784809"/>
              <a:ext cx="23163" cy="222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3" name="Group 2"/>
          <p:cNvGrpSpPr/>
          <p:nvPr/>
        </p:nvGrpSpPr>
        <p:grpSpPr>
          <a:xfrm>
            <a:off x="1935287" y="1925191"/>
            <a:ext cx="1184660" cy="1293118"/>
            <a:chOff x="-622714" y="-357880"/>
            <a:chExt cx="2427030" cy="2649225"/>
          </a:xfrm>
        </p:grpSpPr>
        <p:grpSp>
          <p:nvGrpSpPr>
            <p:cNvPr id="4" name="Group 3"/>
            <p:cNvGrpSpPr/>
            <p:nvPr/>
          </p:nvGrpSpPr>
          <p:grpSpPr>
            <a:xfrm>
              <a:off x="-622714" y="-357880"/>
              <a:ext cx="2427030" cy="2427031"/>
              <a:chOff x="782453" y="2263531"/>
              <a:chExt cx="2427030" cy="2427031"/>
            </a:xfrm>
          </p:grpSpPr>
          <p:sp>
            <p:nvSpPr>
              <p:cNvPr id="10" name="Oval 9"/>
              <p:cNvSpPr/>
              <p:nvPr/>
            </p:nvSpPr>
            <p:spPr bwMode="auto">
              <a:xfrm>
                <a:off x="782453" y="2263531"/>
                <a:ext cx="2427030" cy="2427031"/>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sp>
            <p:nvSpPr>
              <p:cNvPr id="11" name="Oval 10"/>
              <p:cNvSpPr/>
              <p:nvPr/>
            </p:nvSpPr>
            <p:spPr bwMode="auto">
              <a:xfrm>
                <a:off x="885731" y="2366809"/>
                <a:ext cx="2220471" cy="2220472"/>
              </a:xfrm>
              <a:prstGeom prst="ellipse">
                <a:avLst/>
              </a:prstGeom>
              <a:gradFill>
                <a:gsLst>
                  <a:gs pos="0">
                    <a:srgbClr val="D20F30">
                      <a:lumMod val="72000"/>
                    </a:srgbClr>
                  </a:gs>
                  <a:gs pos="49000">
                    <a:srgbClr val="D20F30"/>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sp>
            <p:nvSpPr>
              <p:cNvPr id="12" name="Oval 11"/>
              <p:cNvSpPr/>
              <p:nvPr/>
            </p:nvSpPr>
            <p:spPr bwMode="auto">
              <a:xfrm>
                <a:off x="963840" y="2444918"/>
                <a:ext cx="2064255" cy="2064256"/>
              </a:xfrm>
              <a:prstGeom prst="ellipse">
                <a:avLst/>
              </a:prstGeom>
              <a:blipFill dpi="0" rotWithShape="1">
                <a:blip r:embed="rId2" cstate="print">
                  <a:extLst>
                    <a:ext uri="{28A0092B-C50C-407E-A947-70E740481C1C}">
                      <a14:useLocalDpi xmlns:a14="http://schemas.microsoft.com/office/drawing/2010/main"/>
                    </a:ext>
                  </a:extLst>
                </a:blip>
                <a:srcRect/>
                <a:stretch>
                  <a:fillRect/>
                </a:stretch>
              </a:blipFill>
              <a:ln w="6350" cap="flat" cmpd="sng" algn="ctr">
                <a:noFill/>
                <a:prstDash val="solid"/>
                <a:round/>
                <a:headEnd type="none" w="med" len="med"/>
                <a:tailEnd type="none" w="med" len="med"/>
              </a:ln>
              <a:effectLst>
                <a:innerShdw blurRad="381000">
                  <a:prstClr val="black">
                    <a:alpha val="65000"/>
                  </a:prstClr>
                </a:innerShdw>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sp>
          <p:nvSpPr>
            <p:cNvPr id="7" name="Oval 6"/>
            <p:cNvSpPr/>
            <p:nvPr/>
          </p:nvSpPr>
          <p:spPr bwMode="auto">
            <a:xfrm>
              <a:off x="-188948" y="1743972"/>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grpSp>
        <p:nvGrpSpPr>
          <p:cNvPr id="72" name="Group 71"/>
          <p:cNvGrpSpPr/>
          <p:nvPr/>
        </p:nvGrpSpPr>
        <p:grpSpPr>
          <a:xfrm>
            <a:off x="767901" y="912017"/>
            <a:ext cx="902811" cy="780902"/>
            <a:chOff x="767901" y="912017"/>
            <a:chExt cx="902811" cy="780902"/>
          </a:xfrm>
        </p:grpSpPr>
        <p:pic>
          <p:nvPicPr>
            <p:cNvPr id="29"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29951" y="1237986"/>
              <a:ext cx="495949" cy="454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767901" y="912017"/>
              <a:ext cx="902811" cy="307777"/>
            </a:xfrm>
            <a:prstGeom prst="rect">
              <a:avLst/>
            </a:prstGeom>
            <a:noFill/>
          </p:spPr>
          <p:txBody>
            <a:bodyPr wrap="none" rtlCol="0">
              <a:spAutoFit/>
            </a:bodyPr>
            <a:lstStyle/>
            <a:p>
              <a:pPr algn="l" defTabSz="457200">
                <a:buNone/>
              </a:pPr>
              <a:r>
                <a:rPr lang="en-US" sz="1400" b="0" i="0">
                  <a:solidFill>
                    <a:srgbClr val="000000"/>
                  </a:solidFill>
                  <a:latin typeface="微软雅黑" pitchFamily="34" charset="-122"/>
                  <a:ea typeface="微软雅黑" pitchFamily="34" charset="-122"/>
                  <a:cs typeface="Calibri"/>
                </a:rPr>
                <a:t>设备控制</a:t>
              </a:r>
            </a:p>
          </p:txBody>
        </p:sp>
      </p:grpSp>
      <p:grpSp>
        <p:nvGrpSpPr>
          <p:cNvPr id="73" name="Group 72"/>
          <p:cNvGrpSpPr/>
          <p:nvPr/>
        </p:nvGrpSpPr>
        <p:grpSpPr>
          <a:xfrm>
            <a:off x="554773" y="2346294"/>
            <a:ext cx="567149" cy="729021"/>
            <a:chOff x="554773" y="2346294"/>
            <a:chExt cx="567149" cy="729021"/>
          </a:xfrm>
        </p:grpSpPr>
        <p:pic>
          <p:nvPicPr>
            <p:cNvPr id="2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54773" y="2346294"/>
              <a:ext cx="565005" cy="39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599022" y="2767538"/>
              <a:ext cx="522900" cy="307777"/>
            </a:xfrm>
            <a:prstGeom prst="rect">
              <a:avLst/>
            </a:prstGeom>
            <a:noFill/>
          </p:spPr>
          <p:txBody>
            <a:bodyPr wrap="none" rtlCol="0">
              <a:spAutoFit/>
            </a:bodyPr>
            <a:lstStyle/>
            <a:p>
              <a:pPr algn="l" defTabSz="457200">
                <a:buNone/>
              </a:pPr>
              <a:r>
                <a:rPr lang="en-US" sz="1400" b="0" i="0">
                  <a:solidFill>
                    <a:srgbClr val="000000"/>
                  </a:solidFill>
                  <a:latin typeface="微软雅黑" pitchFamily="34" charset="-122"/>
                  <a:ea typeface="微软雅黑" pitchFamily="34" charset="-122"/>
                  <a:cs typeface="Calibri"/>
                </a:rPr>
                <a:t>DLP</a:t>
              </a:r>
            </a:p>
          </p:txBody>
        </p:sp>
      </p:grpSp>
      <p:grpSp>
        <p:nvGrpSpPr>
          <p:cNvPr id="71" name="Group 70"/>
          <p:cNvGrpSpPr/>
          <p:nvPr/>
        </p:nvGrpSpPr>
        <p:grpSpPr>
          <a:xfrm>
            <a:off x="1529724" y="2851763"/>
            <a:ext cx="543739" cy="607480"/>
            <a:chOff x="1529724" y="2851763"/>
            <a:chExt cx="543739" cy="607480"/>
          </a:xfrm>
        </p:grpSpPr>
        <p:grpSp>
          <p:nvGrpSpPr>
            <p:cNvPr id="21" name="Group 20"/>
            <p:cNvGrpSpPr/>
            <p:nvPr/>
          </p:nvGrpSpPr>
          <p:grpSpPr>
            <a:xfrm>
              <a:off x="1625214" y="2851763"/>
              <a:ext cx="332826" cy="447104"/>
              <a:chOff x="1256306" y="3015703"/>
              <a:chExt cx="1733847" cy="2329176"/>
            </a:xfrm>
          </p:grpSpPr>
          <p:sp>
            <p:nvSpPr>
              <p:cNvPr id="22" name="Rectangle 21"/>
              <p:cNvSpPr/>
              <p:nvPr/>
            </p:nvSpPr>
            <p:spPr bwMode="auto">
              <a:xfrm>
                <a:off x="1261198" y="4658507"/>
                <a:ext cx="1728955" cy="686372"/>
              </a:xfrm>
              <a:prstGeom prst="rect">
                <a:avLst/>
              </a:prstGeom>
              <a:gradFill>
                <a:gsLst>
                  <a:gs pos="0">
                    <a:schemeClr val="tx2">
                      <a:alpha val="12000"/>
                    </a:schemeClr>
                  </a:gs>
                  <a:gs pos="100000">
                    <a:schemeClr val="accent2">
                      <a:alpha val="0"/>
                    </a:schemeClr>
                  </a:gs>
                </a:gsLst>
                <a:lin ang="5400000" scaled="1"/>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微软雅黑" pitchFamily="34" charset="-122"/>
                  <a:ea typeface="微软雅黑" pitchFamily="34" charset="-122"/>
                  <a:cs typeface="Arial" charset="0"/>
                </a:endParaRPr>
              </a:p>
            </p:txBody>
          </p:sp>
          <p:sp>
            <p:nvSpPr>
              <p:cNvPr id="23" name="Freeform 26"/>
              <p:cNvSpPr>
                <a:spLocks/>
              </p:cNvSpPr>
              <p:nvPr/>
            </p:nvSpPr>
            <p:spPr bwMode="auto">
              <a:xfrm>
                <a:off x="1490648" y="3015703"/>
                <a:ext cx="1266455" cy="697541"/>
              </a:xfrm>
              <a:custGeom>
                <a:avLst/>
                <a:gdLst>
                  <a:gd name="T0" fmla="*/ 37 w 186"/>
                  <a:gd name="T1" fmla="*/ 65 h 102"/>
                  <a:gd name="T2" fmla="*/ 65 w 186"/>
                  <a:gd name="T3" fmla="*/ 38 h 102"/>
                  <a:gd name="T4" fmla="*/ 121 w 186"/>
                  <a:gd name="T5" fmla="*/ 38 h 102"/>
                  <a:gd name="T6" fmla="*/ 149 w 186"/>
                  <a:gd name="T7" fmla="*/ 65 h 102"/>
                  <a:gd name="T8" fmla="*/ 149 w 186"/>
                  <a:gd name="T9" fmla="*/ 102 h 102"/>
                  <a:gd name="T10" fmla="*/ 186 w 186"/>
                  <a:gd name="T11" fmla="*/ 102 h 102"/>
                  <a:gd name="T12" fmla="*/ 186 w 186"/>
                  <a:gd name="T13" fmla="*/ 65 h 102"/>
                  <a:gd name="T14" fmla="*/ 121 w 186"/>
                  <a:gd name="T15" fmla="*/ 0 h 102"/>
                  <a:gd name="T16" fmla="*/ 65 w 186"/>
                  <a:gd name="T17" fmla="*/ 0 h 102"/>
                  <a:gd name="T18" fmla="*/ 0 w 186"/>
                  <a:gd name="T19" fmla="*/ 65 h 102"/>
                  <a:gd name="T20" fmla="*/ 0 w 186"/>
                  <a:gd name="T21" fmla="*/ 102 h 102"/>
                  <a:gd name="T22" fmla="*/ 37 w 186"/>
                  <a:gd name="T23" fmla="*/ 102 h 102"/>
                  <a:gd name="T24" fmla="*/ 37 w 186"/>
                  <a:gd name="T25"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102">
                    <a:moveTo>
                      <a:pt x="37" y="65"/>
                    </a:moveTo>
                    <a:cubicBezTo>
                      <a:pt x="37" y="50"/>
                      <a:pt x="50" y="38"/>
                      <a:pt x="65" y="38"/>
                    </a:cubicBezTo>
                    <a:cubicBezTo>
                      <a:pt x="121" y="38"/>
                      <a:pt x="121" y="38"/>
                      <a:pt x="121" y="38"/>
                    </a:cubicBezTo>
                    <a:cubicBezTo>
                      <a:pt x="137" y="38"/>
                      <a:pt x="149" y="50"/>
                      <a:pt x="149" y="65"/>
                    </a:cubicBezTo>
                    <a:cubicBezTo>
                      <a:pt x="149" y="102"/>
                      <a:pt x="149" y="102"/>
                      <a:pt x="149" y="102"/>
                    </a:cubicBezTo>
                    <a:cubicBezTo>
                      <a:pt x="186" y="102"/>
                      <a:pt x="186" y="102"/>
                      <a:pt x="186" y="102"/>
                    </a:cubicBezTo>
                    <a:cubicBezTo>
                      <a:pt x="186" y="65"/>
                      <a:pt x="186" y="65"/>
                      <a:pt x="186" y="65"/>
                    </a:cubicBezTo>
                    <a:cubicBezTo>
                      <a:pt x="186" y="29"/>
                      <a:pt x="157" y="0"/>
                      <a:pt x="121" y="0"/>
                    </a:cubicBezTo>
                    <a:cubicBezTo>
                      <a:pt x="65" y="0"/>
                      <a:pt x="65" y="0"/>
                      <a:pt x="65" y="0"/>
                    </a:cubicBezTo>
                    <a:cubicBezTo>
                      <a:pt x="29" y="0"/>
                      <a:pt x="0" y="29"/>
                      <a:pt x="0" y="65"/>
                    </a:cubicBezTo>
                    <a:cubicBezTo>
                      <a:pt x="0" y="102"/>
                      <a:pt x="0" y="102"/>
                      <a:pt x="0" y="102"/>
                    </a:cubicBezTo>
                    <a:cubicBezTo>
                      <a:pt x="37" y="102"/>
                      <a:pt x="37" y="102"/>
                      <a:pt x="37" y="102"/>
                    </a:cubicBezTo>
                    <a:lnTo>
                      <a:pt x="37" y="65"/>
                    </a:lnTo>
                    <a:close/>
                  </a:path>
                </a:pathLst>
              </a:custGeom>
              <a:gradFill>
                <a:gsLst>
                  <a:gs pos="0">
                    <a:schemeClr val="tx2"/>
                  </a:gs>
                  <a:gs pos="100000">
                    <a:schemeClr val="tx2">
                      <a:lumMod val="92000"/>
                      <a:lumOff val="8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itchFamily="34" charset="-122"/>
                  <a:ea typeface="微软雅黑" pitchFamily="34" charset="-122"/>
                </a:endParaRPr>
              </a:p>
            </p:txBody>
          </p:sp>
          <p:sp>
            <p:nvSpPr>
              <p:cNvPr id="24" name="Oval 6"/>
              <p:cNvSpPr/>
              <p:nvPr/>
            </p:nvSpPr>
            <p:spPr bwMode="auto">
              <a:xfrm>
                <a:off x="1256306" y="3753016"/>
                <a:ext cx="1725433" cy="890546"/>
              </a:xfrm>
              <a:custGeom>
                <a:avLst/>
                <a:gdLst/>
                <a:ahLst/>
                <a:cxnLst/>
                <a:rect l="l" t="t" r="r" b="b"/>
                <a:pathLst>
                  <a:path w="1725433" h="890546">
                    <a:moveTo>
                      <a:pt x="870045" y="238538"/>
                    </a:moveTo>
                    <a:cubicBezTo>
                      <a:pt x="784413" y="238538"/>
                      <a:pt x="714994" y="307957"/>
                      <a:pt x="714994" y="393589"/>
                    </a:cubicBezTo>
                    <a:cubicBezTo>
                      <a:pt x="714994" y="451528"/>
                      <a:pt x="746773" y="502044"/>
                      <a:pt x="795032" y="526571"/>
                    </a:cubicBezTo>
                    <a:lnTo>
                      <a:pt x="701305" y="771276"/>
                    </a:lnTo>
                    <a:lnTo>
                      <a:pt x="1024127" y="771276"/>
                    </a:lnTo>
                    <a:lnTo>
                      <a:pt x="933409" y="534426"/>
                    </a:lnTo>
                    <a:cubicBezTo>
                      <a:pt x="987576" y="510736"/>
                      <a:pt x="1025096" y="456544"/>
                      <a:pt x="1025096" y="393589"/>
                    </a:cubicBezTo>
                    <a:cubicBezTo>
                      <a:pt x="1025096" y="307957"/>
                      <a:pt x="955677" y="238538"/>
                      <a:pt x="870045" y="238538"/>
                    </a:cubicBezTo>
                    <a:close/>
                    <a:moveTo>
                      <a:pt x="148427" y="0"/>
                    </a:moveTo>
                    <a:lnTo>
                      <a:pt x="1577006" y="0"/>
                    </a:lnTo>
                    <a:cubicBezTo>
                      <a:pt x="1658980" y="0"/>
                      <a:pt x="1725433" y="66453"/>
                      <a:pt x="1725433" y="148427"/>
                    </a:cubicBezTo>
                    <a:lnTo>
                      <a:pt x="1725433" y="890546"/>
                    </a:lnTo>
                    <a:lnTo>
                      <a:pt x="0" y="890546"/>
                    </a:lnTo>
                    <a:lnTo>
                      <a:pt x="0" y="148427"/>
                    </a:lnTo>
                    <a:cubicBezTo>
                      <a:pt x="0" y="66453"/>
                      <a:pt x="66453" y="0"/>
                      <a:pt x="148427" y="0"/>
                    </a:cubicBezTo>
                    <a:close/>
                  </a:path>
                </a:pathLst>
              </a:custGeom>
              <a:solidFill>
                <a:schemeClr val="tx2"/>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微软雅黑" pitchFamily="34" charset="-122"/>
                  <a:ea typeface="微软雅黑" pitchFamily="34" charset="-122"/>
                  <a:cs typeface="Arial" charset="0"/>
                </a:endParaRPr>
              </a:p>
            </p:txBody>
          </p:sp>
        </p:grpSp>
        <p:sp>
          <p:nvSpPr>
            <p:cNvPr id="48" name="TextBox 47"/>
            <p:cNvSpPr txBox="1"/>
            <p:nvPr/>
          </p:nvSpPr>
          <p:spPr>
            <a:xfrm>
              <a:off x="1529724" y="3151466"/>
              <a:ext cx="543739" cy="307777"/>
            </a:xfrm>
            <a:prstGeom prst="rect">
              <a:avLst/>
            </a:prstGeom>
            <a:noFill/>
          </p:spPr>
          <p:txBody>
            <a:bodyPr wrap="none" rtlCol="0">
              <a:spAutoFit/>
            </a:bodyPr>
            <a:lstStyle/>
            <a:p>
              <a:pPr algn="l" defTabSz="457200">
                <a:buNone/>
              </a:pPr>
              <a:r>
                <a:rPr lang="en-US" sz="1400" b="0" i="0">
                  <a:solidFill>
                    <a:srgbClr val="000000"/>
                  </a:solidFill>
                  <a:latin typeface="微软雅黑" pitchFamily="34" charset="-122"/>
                  <a:ea typeface="微软雅黑" pitchFamily="34" charset="-122"/>
                  <a:cs typeface="Calibri"/>
                </a:rPr>
                <a:t>加密</a:t>
              </a:r>
            </a:p>
          </p:txBody>
        </p:sp>
      </p:grpSp>
      <p:sp>
        <p:nvSpPr>
          <p:cNvPr id="50" name="TextBox 49"/>
          <p:cNvSpPr txBox="1"/>
          <p:nvPr/>
        </p:nvSpPr>
        <p:spPr>
          <a:xfrm>
            <a:off x="3559605" y="1000021"/>
            <a:ext cx="1353163" cy="307777"/>
          </a:xfrm>
          <a:prstGeom prst="rect">
            <a:avLst/>
          </a:prstGeom>
          <a:noFill/>
        </p:spPr>
        <p:txBody>
          <a:bodyPr wrap="square" rtlCol="0">
            <a:spAutoFit/>
          </a:bodyPr>
          <a:lstStyle/>
          <a:p>
            <a:pPr algn="ctr" defTabSz="457200">
              <a:buNone/>
            </a:pPr>
            <a:r>
              <a:rPr lang="en-US" sz="1400" b="0" i="0">
                <a:solidFill>
                  <a:srgbClr val="000000"/>
                </a:solidFill>
                <a:latin typeface="微软雅黑" pitchFamily="34" charset="-122"/>
                <a:ea typeface="微软雅黑" pitchFamily="34" charset="-122"/>
                <a:cs typeface="Calibri"/>
              </a:rPr>
              <a:t>行为监控</a:t>
            </a:r>
          </a:p>
        </p:txBody>
      </p:sp>
      <p:sp>
        <p:nvSpPr>
          <p:cNvPr id="51" name="TextBox 50"/>
          <p:cNvSpPr txBox="1"/>
          <p:nvPr/>
        </p:nvSpPr>
        <p:spPr>
          <a:xfrm>
            <a:off x="3564447" y="1696959"/>
            <a:ext cx="2091639" cy="307777"/>
          </a:xfrm>
          <a:prstGeom prst="rect">
            <a:avLst/>
          </a:prstGeom>
          <a:noFill/>
        </p:spPr>
        <p:txBody>
          <a:bodyPr wrap="square" rtlCol="0">
            <a:spAutoFit/>
          </a:bodyPr>
          <a:lstStyle/>
          <a:p>
            <a:pPr algn="ctr" defTabSz="457200">
              <a:buNone/>
            </a:pPr>
            <a:r>
              <a:rPr lang="en-US" sz="1400" b="0" i="0" dirty="0" err="1">
                <a:solidFill>
                  <a:srgbClr val="000000"/>
                </a:solidFill>
                <a:latin typeface="微软雅黑" pitchFamily="34" charset="-122"/>
                <a:ea typeface="微软雅黑" pitchFamily="34" charset="-122"/>
                <a:cs typeface="Calibri"/>
              </a:rPr>
              <a:t>漏洞防护</a:t>
            </a:r>
            <a:endParaRPr lang="en-US" sz="1400" b="0" i="0" dirty="0">
              <a:solidFill>
                <a:srgbClr val="000000"/>
              </a:solidFill>
              <a:latin typeface="微软雅黑" pitchFamily="34" charset="-122"/>
              <a:ea typeface="微软雅黑" pitchFamily="34" charset="-122"/>
              <a:cs typeface="Calibri"/>
            </a:endParaRPr>
          </a:p>
        </p:txBody>
      </p:sp>
      <p:sp>
        <p:nvSpPr>
          <p:cNvPr id="52" name="TextBox 51"/>
          <p:cNvSpPr txBox="1"/>
          <p:nvPr/>
        </p:nvSpPr>
        <p:spPr>
          <a:xfrm>
            <a:off x="3951425" y="2973931"/>
            <a:ext cx="1209420" cy="307777"/>
          </a:xfrm>
          <a:prstGeom prst="rect">
            <a:avLst/>
          </a:prstGeom>
          <a:noFill/>
        </p:spPr>
        <p:txBody>
          <a:bodyPr wrap="square" rtlCol="0">
            <a:spAutoFit/>
          </a:bodyPr>
          <a:lstStyle/>
          <a:p>
            <a:pPr algn="ctr" defTabSz="457200">
              <a:buNone/>
            </a:pPr>
            <a:r>
              <a:rPr lang="en-US" sz="1400" b="0" i="0">
                <a:solidFill>
                  <a:srgbClr val="000000"/>
                </a:solidFill>
                <a:latin typeface="微软雅黑" pitchFamily="34" charset="-122"/>
                <a:ea typeface="微软雅黑" pitchFamily="34" charset="-122"/>
                <a:cs typeface="Calibri"/>
              </a:rPr>
              <a:t>解包</a:t>
            </a:r>
          </a:p>
        </p:txBody>
      </p:sp>
      <p:sp>
        <p:nvSpPr>
          <p:cNvPr id="54" name="TextBox 53"/>
          <p:cNvSpPr txBox="1"/>
          <p:nvPr/>
        </p:nvSpPr>
        <p:spPr>
          <a:xfrm>
            <a:off x="3720376" y="3527722"/>
            <a:ext cx="1209420" cy="307777"/>
          </a:xfrm>
          <a:prstGeom prst="rect">
            <a:avLst/>
          </a:prstGeom>
          <a:noFill/>
        </p:spPr>
        <p:txBody>
          <a:bodyPr wrap="square" rtlCol="0">
            <a:spAutoFit/>
          </a:bodyPr>
          <a:lstStyle/>
          <a:p>
            <a:pPr algn="ctr" defTabSz="457200">
              <a:buNone/>
            </a:pPr>
            <a:r>
              <a:rPr lang="en-US" sz="1400" b="0" i="0" dirty="0" err="1">
                <a:solidFill>
                  <a:srgbClr val="000000"/>
                </a:solidFill>
                <a:latin typeface="微软雅黑" pitchFamily="34" charset="-122"/>
                <a:ea typeface="微软雅黑" pitchFamily="34" charset="-122"/>
                <a:cs typeface="Calibri"/>
              </a:rPr>
              <a:t>内存检测</a:t>
            </a:r>
            <a:endParaRPr lang="en-US" sz="1400" b="0" i="0" dirty="0">
              <a:solidFill>
                <a:srgbClr val="000000"/>
              </a:solidFill>
              <a:latin typeface="微软雅黑" pitchFamily="34" charset="-122"/>
              <a:ea typeface="微软雅黑" pitchFamily="34" charset="-122"/>
              <a:cs typeface="Calibri"/>
            </a:endParaRPr>
          </a:p>
        </p:txBody>
      </p:sp>
      <p:sp>
        <p:nvSpPr>
          <p:cNvPr id="55" name="TextBox 54"/>
          <p:cNvSpPr txBox="1"/>
          <p:nvPr/>
        </p:nvSpPr>
        <p:spPr>
          <a:xfrm>
            <a:off x="2667713" y="4122272"/>
            <a:ext cx="2305177" cy="307777"/>
          </a:xfrm>
          <a:prstGeom prst="rect">
            <a:avLst/>
          </a:prstGeom>
          <a:noFill/>
        </p:spPr>
        <p:txBody>
          <a:bodyPr wrap="square" rtlCol="0">
            <a:spAutoFit/>
          </a:bodyPr>
          <a:lstStyle/>
          <a:p>
            <a:pPr algn="ctr"/>
            <a:r>
              <a:rPr lang="zh-CN" altLang="en-US" sz="1400" dirty="0" smtClean="0">
                <a:solidFill>
                  <a:srgbClr val="000000"/>
                </a:solidFill>
                <a:latin typeface="微软雅黑" pitchFamily="34" charset="-122"/>
                <a:ea typeface="微软雅黑" pitchFamily="34" charset="-122"/>
                <a:cs typeface="Calibri"/>
              </a:rPr>
              <a:t>中断命令和指挥</a:t>
            </a:r>
            <a:endParaRPr lang="en-US" sz="1400" b="0" i="0" dirty="0">
              <a:solidFill>
                <a:srgbClr val="000000"/>
              </a:solidFill>
              <a:latin typeface="微软雅黑" pitchFamily="34" charset="-122"/>
              <a:ea typeface="微软雅黑" pitchFamily="34" charset="-122"/>
              <a:cs typeface="Calibri"/>
            </a:endParaRPr>
          </a:p>
        </p:txBody>
      </p:sp>
      <p:sp>
        <p:nvSpPr>
          <p:cNvPr id="56" name="TextBox 55"/>
          <p:cNvSpPr txBox="1"/>
          <p:nvPr/>
        </p:nvSpPr>
        <p:spPr>
          <a:xfrm>
            <a:off x="3084441" y="530919"/>
            <a:ext cx="1353163" cy="307777"/>
          </a:xfrm>
          <a:prstGeom prst="rect">
            <a:avLst/>
          </a:prstGeom>
          <a:noFill/>
        </p:spPr>
        <p:txBody>
          <a:bodyPr wrap="square" rtlCol="0">
            <a:spAutoFit/>
          </a:bodyPr>
          <a:lstStyle/>
          <a:p>
            <a:pPr algn="ctr" defTabSz="457200">
              <a:buNone/>
            </a:pPr>
            <a:r>
              <a:rPr lang="en-US" sz="1400" b="0" i="0" dirty="0" err="1">
                <a:solidFill>
                  <a:srgbClr val="000000"/>
                </a:solidFill>
                <a:latin typeface="微软雅黑" pitchFamily="34" charset="-122"/>
                <a:ea typeface="微软雅黑" pitchFamily="34" charset="-122"/>
                <a:cs typeface="Calibri"/>
              </a:rPr>
              <a:t>沙盒技术</a:t>
            </a:r>
            <a:endParaRPr lang="en-US" sz="1400" b="0" i="0" dirty="0">
              <a:solidFill>
                <a:srgbClr val="000000"/>
              </a:solidFill>
              <a:latin typeface="微软雅黑" pitchFamily="34" charset="-122"/>
              <a:ea typeface="微软雅黑" pitchFamily="34" charset="-122"/>
              <a:cs typeface="Calibri"/>
            </a:endParaRPr>
          </a:p>
        </p:txBody>
      </p:sp>
      <p:sp>
        <p:nvSpPr>
          <p:cNvPr id="57" name="TextBox 56"/>
          <p:cNvSpPr txBox="1"/>
          <p:nvPr/>
        </p:nvSpPr>
        <p:spPr>
          <a:xfrm>
            <a:off x="5211586" y="1000021"/>
            <a:ext cx="1353163" cy="307777"/>
          </a:xfrm>
          <a:prstGeom prst="rect">
            <a:avLst/>
          </a:prstGeom>
          <a:noFill/>
        </p:spPr>
        <p:txBody>
          <a:bodyPr wrap="square" rtlCol="0">
            <a:spAutoFit/>
          </a:bodyPr>
          <a:lstStyle/>
          <a:p>
            <a:pPr algn="ctr" defTabSz="457200">
              <a:buNone/>
            </a:pPr>
            <a:r>
              <a:rPr lang="en-US" sz="1400" b="0" i="0">
                <a:solidFill>
                  <a:srgbClr val="000000"/>
                </a:solidFill>
                <a:latin typeface="微软雅黑" pitchFamily="34" charset="-122"/>
                <a:ea typeface="微软雅黑" pitchFamily="34" charset="-122"/>
                <a:cs typeface="Calibri"/>
              </a:rPr>
              <a:t>文件信誉</a:t>
            </a:r>
          </a:p>
        </p:txBody>
      </p:sp>
      <p:sp>
        <p:nvSpPr>
          <p:cNvPr id="58" name="TextBox 57"/>
          <p:cNvSpPr txBox="1"/>
          <p:nvPr/>
        </p:nvSpPr>
        <p:spPr>
          <a:xfrm>
            <a:off x="5485424" y="1696959"/>
            <a:ext cx="1353163" cy="307777"/>
          </a:xfrm>
          <a:prstGeom prst="rect">
            <a:avLst/>
          </a:prstGeom>
          <a:noFill/>
        </p:spPr>
        <p:txBody>
          <a:bodyPr wrap="square" rtlCol="0">
            <a:spAutoFit/>
          </a:bodyPr>
          <a:lstStyle/>
          <a:p>
            <a:pPr algn="ctr" defTabSz="457200">
              <a:buNone/>
            </a:pPr>
            <a:r>
              <a:rPr lang="en-US" sz="1400" b="0" i="0" dirty="0">
                <a:solidFill>
                  <a:srgbClr val="000000"/>
                </a:solidFill>
                <a:latin typeface="微软雅黑" pitchFamily="34" charset="-122"/>
                <a:ea typeface="微软雅黑" pitchFamily="34" charset="-122"/>
                <a:cs typeface="Calibri"/>
              </a:rPr>
              <a:t>Web </a:t>
            </a:r>
            <a:r>
              <a:rPr lang="en-US" sz="1400" b="0" i="0" dirty="0" err="1">
                <a:solidFill>
                  <a:srgbClr val="000000"/>
                </a:solidFill>
                <a:latin typeface="微软雅黑" pitchFamily="34" charset="-122"/>
                <a:ea typeface="微软雅黑" pitchFamily="34" charset="-122"/>
                <a:cs typeface="Calibri"/>
              </a:rPr>
              <a:t>信誉</a:t>
            </a:r>
            <a:endParaRPr lang="en-US" sz="1400" b="0" i="0" dirty="0">
              <a:solidFill>
                <a:srgbClr val="000000"/>
              </a:solidFill>
              <a:latin typeface="微软雅黑" pitchFamily="34" charset="-122"/>
              <a:ea typeface="微软雅黑" pitchFamily="34" charset="-122"/>
              <a:cs typeface="Calibri"/>
            </a:endParaRPr>
          </a:p>
        </p:txBody>
      </p:sp>
      <p:sp>
        <p:nvSpPr>
          <p:cNvPr id="59" name="TextBox 58"/>
          <p:cNvSpPr txBox="1"/>
          <p:nvPr/>
        </p:nvSpPr>
        <p:spPr>
          <a:xfrm>
            <a:off x="5536224" y="2866209"/>
            <a:ext cx="1353163" cy="523220"/>
          </a:xfrm>
          <a:prstGeom prst="rect">
            <a:avLst/>
          </a:prstGeom>
          <a:noFill/>
        </p:spPr>
        <p:txBody>
          <a:bodyPr wrap="square" rtlCol="0">
            <a:spAutoFit/>
          </a:bodyPr>
          <a:lstStyle/>
          <a:p>
            <a:pPr algn="ctr" defTabSz="457200">
              <a:buNone/>
            </a:pPr>
            <a:r>
              <a:rPr lang="en-US" sz="1400" b="0" i="0" dirty="0" err="1" smtClean="0">
                <a:solidFill>
                  <a:srgbClr val="000000"/>
                </a:solidFill>
                <a:latin typeface="微软雅黑" pitchFamily="34" charset="-122"/>
                <a:ea typeface="微软雅黑" pitchFamily="34" charset="-122"/>
                <a:cs typeface="Calibri"/>
              </a:rPr>
              <a:t>电子邮件</a:t>
            </a:r>
            <a:r>
              <a:rPr lang="en-US" sz="1400" b="0" i="0" dirty="0" smtClean="0">
                <a:solidFill>
                  <a:srgbClr val="000000"/>
                </a:solidFill>
                <a:latin typeface="微软雅黑" pitchFamily="34" charset="-122"/>
                <a:ea typeface="微软雅黑" pitchFamily="34" charset="-122"/>
                <a:cs typeface="Calibri"/>
              </a:rPr>
              <a:t/>
            </a:r>
            <a:br>
              <a:rPr lang="en-US" sz="1400" b="0" i="0" dirty="0" smtClean="0">
                <a:solidFill>
                  <a:srgbClr val="000000"/>
                </a:solidFill>
                <a:latin typeface="微软雅黑" pitchFamily="34" charset="-122"/>
                <a:ea typeface="微软雅黑" pitchFamily="34" charset="-122"/>
                <a:cs typeface="Calibri"/>
              </a:rPr>
            </a:br>
            <a:r>
              <a:rPr lang="en-US" sz="1400" b="0" i="0" dirty="0" err="1" smtClean="0">
                <a:solidFill>
                  <a:srgbClr val="000000"/>
                </a:solidFill>
                <a:latin typeface="微软雅黑" pitchFamily="34" charset="-122"/>
                <a:ea typeface="微软雅黑" pitchFamily="34" charset="-122"/>
                <a:cs typeface="Calibri"/>
              </a:rPr>
              <a:t>信誉</a:t>
            </a:r>
            <a:endParaRPr lang="en-US" sz="1400" b="0" i="0" dirty="0">
              <a:solidFill>
                <a:srgbClr val="000000"/>
              </a:solidFill>
              <a:latin typeface="微软雅黑" pitchFamily="34" charset="-122"/>
              <a:ea typeface="微软雅黑" pitchFamily="34" charset="-122"/>
              <a:cs typeface="Calibri"/>
            </a:endParaRPr>
          </a:p>
        </p:txBody>
      </p:sp>
      <p:sp>
        <p:nvSpPr>
          <p:cNvPr id="60" name="TextBox 59"/>
          <p:cNvSpPr txBox="1"/>
          <p:nvPr/>
        </p:nvSpPr>
        <p:spPr>
          <a:xfrm>
            <a:off x="6870768" y="1714798"/>
            <a:ext cx="1530407" cy="307777"/>
          </a:xfrm>
          <a:prstGeom prst="rect">
            <a:avLst/>
          </a:prstGeom>
          <a:noFill/>
        </p:spPr>
        <p:txBody>
          <a:bodyPr wrap="square" rtlCol="0">
            <a:spAutoFit/>
          </a:bodyPr>
          <a:lstStyle/>
          <a:p>
            <a:pPr algn="ctr" defTabSz="457200">
              <a:buNone/>
            </a:pPr>
            <a:r>
              <a:rPr lang="en-US" sz="1400" b="0" i="0" dirty="0" err="1">
                <a:solidFill>
                  <a:srgbClr val="000000"/>
                </a:solidFill>
                <a:latin typeface="微软雅黑" pitchFamily="34" charset="-122"/>
                <a:ea typeface="微软雅黑" pitchFamily="34" charset="-122"/>
                <a:cs typeface="Calibri"/>
              </a:rPr>
              <a:t>网关</a:t>
            </a:r>
            <a:endParaRPr lang="en-US" sz="1400" b="0" i="0" dirty="0">
              <a:solidFill>
                <a:srgbClr val="000000"/>
              </a:solidFill>
              <a:latin typeface="微软雅黑" pitchFamily="34" charset="-122"/>
              <a:ea typeface="微软雅黑" pitchFamily="34" charset="-122"/>
              <a:cs typeface="Calibri"/>
            </a:endParaRPr>
          </a:p>
        </p:txBody>
      </p:sp>
      <p:sp>
        <p:nvSpPr>
          <p:cNvPr id="61" name="TextBox 60"/>
          <p:cNvSpPr txBox="1"/>
          <p:nvPr/>
        </p:nvSpPr>
        <p:spPr>
          <a:xfrm>
            <a:off x="6767950" y="2866209"/>
            <a:ext cx="1822558" cy="523220"/>
          </a:xfrm>
          <a:prstGeom prst="rect">
            <a:avLst/>
          </a:prstGeom>
          <a:noFill/>
        </p:spPr>
        <p:txBody>
          <a:bodyPr wrap="square" rtlCol="0">
            <a:spAutoFit/>
          </a:bodyPr>
          <a:lstStyle/>
          <a:p>
            <a:pPr algn="ctr" defTabSz="457200">
              <a:buNone/>
            </a:pPr>
            <a:r>
              <a:rPr lang="en-US" sz="1400" b="0" i="0" dirty="0" err="1" smtClean="0">
                <a:solidFill>
                  <a:srgbClr val="000000"/>
                </a:solidFill>
                <a:latin typeface="微软雅黑" pitchFamily="34" charset="-122"/>
                <a:ea typeface="微软雅黑" pitchFamily="34" charset="-122"/>
                <a:cs typeface="Calibri"/>
              </a:rPr>
              <a:t>电子邮件网关</a:t>
            </a:r>
            <a:r>
              <a:rPr lang="en-US" sz="1400" b="0" i="0" dirty="0" smtClean="0">
                <a:solidFill>
                  <a:srgbClr val="000000"/>
                </a:solidFill>
                <a:latin typeface="微软雅黑" pitchFamily="34" charset="-122"/>
                <a:ea typeface="微软雅黑" pitchFamily="34" charset="-122"/>
                <a:cs typeface="Calibri"/>
              </a:rPr>
              <a:t/>
            </a:r>
            <a:br>
              <a:rPr lang="en-US" sz="1400" b="0" i="0" dirty="0" smtClean="0">
                <a:solidFill>
                  <a:srgbClr val="000000"/>
                </a:solidFill>
                <a:latin typeface="微软雅黑" pitchFamily="34" charset="-122"/>
                <a:ea typeface="微软雅黑" pitchFamily="34" charset="-122"/>
                <a:cs typeface="Calibri"/>
              </a:rPr>
            </a:br>
            <a:r>
              <a:rPr lang="en-US" sz="1400" b="0" i="0" dirty="0" err="1" smtClean="0">
                <a:solidFill>
                  <a:srgbClr val="000000"/>
                </a:solidFill>
                <a:latin typeface="微软雅黑" pitchFamily="34" charset="-122"/>
                <a:ea typeface="微软雅黑" pitchFamily="34" charset="-122"/>
                <a:cs typeface="Calibri"/>
              </a:rPr>
              <a:t>或服务器</a:t>
            </a:r>
            <a:endParaRPr lang="en-US" sz="1400" b="0" i="0" dirty="0">
              <a:solidFill>
                <a:srgbClr val="000000"/>
              </a:solidFill>
              <a:latin typeface="微软雅黑" pitchFamily="34" charset="-122"/>
              <a:ea typeface="微软雅黑" pitchFamily="34" charset="-122"/>
              <a:cs typeface="Calibri"/>
            </a:endParaRPr>
          </a:p>
        </p:txBody>
      </p:sp>
      <p:sp>
        <p:nvSpPr>
          <p:cNvPr id="62" name="TextBox 61"/>
          <p:cNvSpPr txBox="1"/>
          <p:nvPr/>
        </p:nvSpPr>
        <p:spPr>
          <a:xfrm>
            <a:off x="6832668" y="3592999"/>
            <a:ext cx="1353163" cy="523220"/>
          </a:xfrm>
          <a:prstGeom prst="rect">
            <a:avLst/>
          </a:prstGeom>
          <a:noFill/>
        </p:spPr>
        <p:txBody>
          <a:bodyPr wrap="square" rtlCol="0">
            <a:spAutoFit/>
          </a:bodyPr>
          <a:lstStyle/>
          <a:p>
            <a:pPr algn="ctr" defTabSz="457200">
              <a:buNone/>
            </a:pPr>
            <a:r>
              <a:rPr lang="en-US" sz="1400" b="0" i="0" dirty="0">
                <a:solidFill>
                  <a:srgbClr val="000000"/>
                </a:solidFill>
                <a:latin typeface="微软雅黑" pitchFamily="34" charset="-122"/>
                <a:ea typeface="微软雅黑" pitchFamily="34" charset="-122"/>
                <a:cs typeface="Calibri"/>
              </a:rPr>
              <a:t>SharePoint </a:t>
            </a:r>
            <a:r>
              <a:rPr lang="en-US" sz="1400" b="0" i="0" dirty="0" smtClean="0">
                <a:solidFill>
                  <a:srgbClr val="000000"/>
                </a:solidFill>
                <a:latin typeface="微软雅黑" pitchFamily="34" charset="-122"/>
                <a:ea typeface="微软雅黑" pitchFamily="34" charset="-122"/>
                <a:cs typeface="Calibri"/>
              </a:rPr>
              <a:t/>
            </a:r>
            <a:br>
              <a:rPr lang="en-US" sz="1400" b="0" i="0" dirty="0" smtClean="0">
                <a:solidFill>
                  <a:srgbClr val="000000"/>
                </a:solidFill>
                <a:latin typeface="微软雅黑" pitchFamily="34" charset="-122"/>
                <a:ea typeface="微软雅黑" pitchFamily="34" charset="-122"/>
                <a:cs typeface="Calibri"/>
              </a:rPr>
            </a:br>
            <a:r>
              <a:rPr lang="en-US" sz="1400" b="0" i="0" dirty="0" err="1" smtClean="0">
                <a:solidFill>
                  <a:srgbClr val="000000"/>
                </a:solidFill>
                <a:latin typeface="微软雅黑" pitchFamily="34" charset="-122"/>
                <a:ea typeface="微软雅黑" pitchFamily="34" charset="-122"/>
                <a:cs typeface="Calibri"/>
              </a:rPr>
              <a:t>服务器</a:t>
            </a:r>
            <a:endParaRPr lang="en-US" sz="1400" b="0" i="0" dirty="0">
              <a:solidFill>
                <a:srgbClr val="000000"/>
              </a:solidFill>
              <a:latin typeface="微软雅黑" pitchFamily="34" charset="-122"/>
              <a:ea typeface="微软雅黑" pitchFamily="34" charset="-122"/>
              <a:cs typeface="Calibri"/>
            </a:endParaRPr>
          </a:p>
        </p:txBody>
      </p:sp>
      <p:grpSp>
        <p:nvGrpSpPr>
          <p:cNvPr id="91" name="Group 90"/>
          <p:cNvGrpSpPr/>
          <p:nvPr/>
        </p:nvGrpSpPr>
        <p:grpSpPr>
          <a:xfrm>
            <a:off x="2830040" y="1619527"/>
            <a:ext cx="919259" cy="856435"/>
            <a:chOff x="2830040" y="1619527"/>
            <a:chExt cx="919259" cy="856435"/>
          </a:xfrm>
        </p:grpSpPr>
        <p:pic>
          <p:nvPicPr>
            <p:cNvPr id="69" name="Picture 68" descr="TrendMicro_Icons_LI.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9947" y="1846610"/>
              <a:ext cx="629352" cy="629352"/>
            </a:xfrm>
            <a:prstGeom prst="rect">
              <a:avLst/>
            </a:prstGeom>
          </p:spPr>
        </p:pic>
        <p:sp>
          <p:nvSpPr>
            <p:cNvPr id="70" name="TextBox 69"/>
            <p:cNvSpPr txBox="1"/>
            <p:nvPr/>
          </p:nvSpPr>
          <p:spPr>
            <a:xfrm>
              <a:off x="2830040" y="1619527"/>
              <a:ext cx="543739" cy="307777"/>
            </a:xfrm>
            <a:prstGeom prst="rect">
              <a:avLst/>
            </a:prstGeom>
            <a:noFill/>
          </p:spPr>
          <p:txBody>
            <a:bodyPr wrap="none" rtlCol="0">
              <a:spAutoFit/>
            </a:bodyPr>
            <a:lstStyle/>
            <a:p>
              <a:pPr algn="l" defTabSz="457200">
                <a:buNone/>
              </a:pPr>
              <a:r>
                <a:rPr lang="en-US" sz="1400" b="0" i="0" dirty="0" err="1">
                  <a:solidFill>
                    <a:srgbClr val="000000"/>
                  </a:solidFill>
                  <a:latin typeface="微软雅黑" pitchFamily="34" charset="-122"/>
                  <a:ea typeface="微软雅黑" pitchFamily="34" charset="-122"/>
                  <a:cs typeface="Calibri"/>
                </a:rPr>
                <a:t>取证</a:t>
              </a:r>
              <a:endParaRPr lang="en-US" sz="1400" b="0" i="0" dirty="0">
                <a:solidFill>
                  <a:srgbClr val="000000"/>
                </a:solidFill>
                <a:latin typeface="微软雅黑" pitchFamily="34" charset="-122"/>
                <a:ea typeface="微软雅黑" pitchFamily="34" charset="-122"/>
                <a:cs typeface="Calibri"/>
              </a:endParaRPr>
            </a:p>
          </p:txBody>
        </p:sp>
      </p:grpSp>
      <p:sp>
        <p:nvSpPr>
          <p:cNvPr id="74" name="TextBox 73"/>
          <p:cNvSpPr txBox="1"/>
          <p:nvPr/>
        </p:nvSpPr>
        <p:spPr>
          <a:xfrm>
            <a:off x="6848822" y="1107743"/>
            <a:ext cx="1353163" cy="307777"/>
          </a:xfrm>
          <a:prstGeom prst="rect">
            <a:avLst/>
          </a:prstGeom>
          <a:noFill/>
        </p:spPr>
        <p:txBody>
          <a:bodyPr wrap="square" rtlCol="0">
            <a:spAutoFit/>
          </a:bodyPr>
          <a:lstStyle/>
          <a:p>
            <a:pPr algn="ctr" defTabSz="457200">
              <a:buNone/>
            </a:pPr>
            <a:r>
              <a:rPr lang="en-US" sz="1400" b="0" i="0" dirty="0" err="1">
                <a:solidFill>
                  <a:srgbClr val="000000"/>
                </a:solidFill>
                <a:latin typeface="微软雅黑" pitchFamily="34" charset="-122"/>
                <a:ea typeface="微软雅黑" pitchFamily="34" charset="-122"/>
                <a:cs typeface="Calibri"/>
              </a:rPr>
              <a:t>网络</a:t>
            </a:r>
            <a:endParaRPr lang="en-US" sz="1400" b="0" i="0" dirty="0">
              <a:solidFill>
                <a:srgbClr val="000000"/>
              </a:solidFill>
              <a:latin typeface="微软雅黑" pitchFamily="34" charset="-122"/>
              <a:ea typeface="微软雅黑" pitchFamily="34" charset="-122"/>
              <a:cs typeface="Calibri"/>
            </a:endParaRPr>
          </a:p>
        </p:txBody>
      </p:sp>
      <p:cxnSp>
        <p:nvCxnSpPr>
          <p:cNvPr id="75" name="Straight Arrow Connector 74"/>
          <p:cNvCxnSpPr/>
          <p:nvPr/>
        </p:nvCxnSpPr>
        <p:spPr>
          <a:xfrm flipH="1">
            <a:off x="6886922" y="2542596"/>
            <a:ext cx="1942754" cy="10057"/>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5383561" y="2552653"/>
            <a:ext cx="3301165" cy="170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a:off x="8363076" y="2540347"/>
            <a:ext cx="423513" cy="2192"/>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3400686" y="2540337"/>
            <a:ext cx="5428990" cy="38073"/>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63"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577534" y="2321933"/>
            <a:ext cx="537819" cy="496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853764" y="2300265"/>
            <a:ext cx="698943" cy="542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261656" y="2190106"/>
            <a:ext cx="949782" cy="553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975880" y="2287022"/>
            <a:ext cx="1184965" cy="574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4965700" y="3527722"/>
            <a:ext cx="1954649" cy="523220"/>
          </a:xfrm>
          <a:prstGeom prst="rect">
            <a:avLst/>
          </a:prstGeom>
          <a:noFill/>
        </p:spPr>
        <p:txBody>
          <a:bodyPr wrap="square" rtlCol="0">
            <a:spAutoFit/>
          </a:bodyPr>
          <a:lstStyle/>
          <a:p>
            <a:pPr algn="ctr" defTabSz="457200">
              <a:buNone/>
            </a:pPr>
            <a:r>
              <a:rPr lang="en-US" sz="1400" b="0" i="0" dirty="0" err="1" smtClean="0">
                <a:solidFill>
                  <a:srgbClr val="000000"/>
                </a:solidFill>
                <a:latin typeface="微软雅黑" pitchFamily="34" charset="-122"/>
                <a:ea typeface="微软雅黑" pitchFamily="34" charset="-122"/>
                <a:cs typeface="Calibri"/>
              </a:rPr>
              <a:t>应用程序</a:t>
            </a:r>
            <a:r>
              <a:rPr lang="en-US" sz="1400" b="0" i="0" dirty="0" smtClean="0">
                <a:solidFill>
                  <a:srgbClr val="000000"/>
                </a:solidFill>
                <a:latin typeface="微软雅黑" pitchFamily="34" charset="-122"/>
                <a:ea typeface="微软雅黑" pitchFamily="34" charset="-122"/>
                <a:cs typeface="Calibri"/>
              </a:rPr>
              <a:t/>
            </a:r>
            <a:br>
              <a:rPr lang="en-US" sz="1400" b="0" i="0" dirty="0" smtClean="0">
                <a:solidFill>
                  <a:srgbClr val="000000"/>
                </a:solidFill>
                <a:latin typeface="微软雅黑" pitchFamily="34" charset="-122"/>
                <a:ea typeface="微软雅黑" pitchFamily="34" charset="-122"/>
                <a:cs typeface="Calibri"/>
              </a:rPr>
            </a:br>
            <a:r>
              <a:rPr lang="en-US" sz="1400" b="0" i="0" dirty="0" err="1" smtClean="0">
                <a:solidFill>
                  <a:srgbClr val="000000"/>
                </a:solidFill>
                <a:latin typeface="微软雅黑" pitchFamily="34" charset="-122"/>
                <a:ea typeface="微软雅黑" pitchFamily="34" charset="-122"/>
                <a:cs typeface="Calibri"/>
              </a:rPr>
              <a:t>白名单</a:t>
            </a:r>
            <a:endParaRPr lang="en-US" sz="1400" b="0" i="0" dirty="0">
              <a:solidFill>
                <a:srgbClr val="000000"/>
              </a:solidFill>
              <a:latin typeface="微软雅黑" pitchFamily="34" charset="-122"/>
              <a:ea typeface="微软雅黑" pitchFamily="34" charset="-122"/>
              <a:cs typeface="Calibri"/>
            </a:endParaRPr>
          </a:p>
        </p:txBody>
      </p:sp>
    </p:spTree>
    <p:extLst>
      <p:ext uri="{BB962C8B-B14F-4D97-AF65-F5344CB8AC3E}">
        <p14:creationId xmlns:p14="http://schemas.microsoft.com/office/powerpoint/2010/main" val="2690669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p:nvPr>
        </p:nvSpPr>
        <p:spPr>
          <a:xfrm>
            <a:off x="251842" y="139306"/>
            <a:ext cx="8229600" cy="519676"/>
          </a:xfrm>
        </p:spPr>
        <p:txBody>
          <a:bodyPr/>
          <a:lstStyle/>
          <a:p>
            <a:pPr algn="l" defTabSz="457200">
              <a:spcBef>
                <a:spcPts val="0"/>
              </a:spcBef>
              <a:buNone/>
            </a:pPr>
            <a:r>
              <a:rPr lang="en-US" sz="3600" b="1" i="0">
                <a:solidFill>
                  <a:srgbClr val="FF0000"/>
                </a:solidFill>
                <a:latin typeface="Arial" pitchFamily="34" charset="0"/>
                <a:ea typeface="微软雅黑" pitchFamily="34" charset="-122"/>
                <a:cs typeface="Arial" pitchFamily="34" charset="0"/>
              </a:rPr>
              <a:t>需要广泛的功能…</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35653" y="3629493"/>
            <a:ext cx="982720" cy="691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6747" y="3613274"/>
            <a:ext cx="745108" cy="64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39"/>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4676072" y="3701242"/>
            <a:ext cx="536891" cy="71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88343" y="2256180"/>
            <a:ext cx="1002007" cy="65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230481" y="2262197"/>
            <a:ext cx="837641" cy="56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oup 27"/>
          <p:cNvGrpSpPr/>
          <p:nvPr/>
        </p:nvGrpSpPr>
        <p:grpSpPr>
          <a:xfrm>
            <a:off x="4389876" y="2237567"/>
            <a:ext cx="1109282" cy="687253"/>
            <a:chOff x="3365994" y="2359593"/>
            <a:chExt cx="1109282" cy="687253"/>
          </a:xfrm>
        </p:grpSpPr>
        <p:pic>
          <p:nvPicPr>
            <p:cNvPr id="23"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65994" y="2359593"/>
              <a:ext cx="1109282" cy="67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descr="Adware_CS2.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90093" y="2657699"/>
              <a:ext cx="566905" cy="389147"/>
            </a:xfrm>
            <a:prstGeom prst="rect">
              <a:avLst/>
            </a:prstGeom>
          </p:spPr>
        </p:pic>
        <p:pic>
          <p:nvPicPr>
            <p:cNvPr id="24" name="Picture 2"/>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137246" y="2395190"/>
              <a:ext cx="338030" cy="364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3"/>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935898" y="906436"/>
            <a:ext cx="782230" cy="640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2226123" y="906436"/>
            <a:ext cx="846356" cy="564576"/>
            <a:chOff x="627042" y="4778375"/>
            <a:chExt cx="1303351" cy="869422"/>
          </a:xfrm>
        </p:grpSpPr>
        <p:pic>
          <p:nvPicPr>
            <p:cNvPr id="11"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27042" y="4782463"/>
              <a:ext cx="1289931" cy="865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390419" y="4778375"/>
              <a:ext cx="539974" cy="61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31"/>
          <p:cNvGrpSpPr/>
          <p:nvPr/>
        </p:nvGrpSpPr>
        <p:grpSpPr>
          <a:xfrm>
            <a:off x="4558252" y="818467"/>
            <a:ext cx="772531" cy="816587"/>
            <a:chOff x="3719911" y="398311"/>
            <a:chExt cx="772531" cy="816587"/>
          </a:xfrm>
        </p:grpSpPr>
        <p:pic>
          <p:nvPicPr>
            <p:cNvPr id="29" name="Picture 5"/>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719911" y="455605"/>
              <a:ext cx="772531" cy="75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154412" y="398311"/>
              <a:ext cx="338030" cy="364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TextBox 38"/>
          <p:cNvSpPr txBox="1"/>
          <p:nvPr/>
        </p:nvSpPr>
        <p:spPr>
          <a:xfrm>
            <a:off x="1948129" y="1596716"/>
            <a:ext cx="1261884"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电子邮件安全</a:t>
            </a:r>
          </a:p>
        </p:txBody>
      </p:sp>
      <p:sp>
        <p:nvSpPr>
          <p:cNvPr id="41" name="TextBox 40"/>
          <p:cNvSpPr txBox="1"/>
          <p:nvPr/>
        </p:nvSpPr>
        <p:spPr>
          <a:xfrm>
            <a:off x="1868107" y="2921160"/>
            <a:ext cx="1421928"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安全 Web 网关</a:t>
            </a:r>
          </a:p>
        </p:txBody>
      </p:sp>
      <p:sp>
        <p:nvSpPr>
          <p:cNvPr id="42" name="TextBox 41"/>
          <p:cNvSpPr txBox="1"/>
          <p:nvPr/>
        </p:nvSpPr>
        <p:spPr>
          <a:xfrm>
            <a:off x="1790458" y="4294575"/>
            <a:ext cx="1577227"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SharePoint 安全</a:t>
            </a:r>
          </a:p>
        </p:txBody>
      </p:sp>
      <p:sp>
        <p:nvSpPr>
          <p:cNvPr id="43" name="TextBox 42"/>
          <p:cNvSpPr txBox="1"/>
          <p:nvPr/>
        </p:nvSpPr>
        <p:spPr>
          <a:xfrm>
            <a:off x="4497928" y="1596716"/>
            <a:ext cx="902811"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移动安全</a:t>
            </a:r>
          </a:p>
        </p:txBody>
      </p:sp>
      <p:sp>
        <p:nvSpPr>
          <p:cNvPr id="44" name="TextBox 43"/>
          <p:cNvSpPr txBox="1"/>
          <p:nvPr/>
        </p:nvSpPr>
        <p:spPr>
          <a:xfrm>
            <a:off x="4497927" y="2921160"/>
            <a:ext cx="902811"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端点防护</a:t>
            </a:r>
          </a:p>
        </p:txBody>
      </p:sp>
      <p:sp>
        <p:nvSpPr>
          <p:cNvPr id="45" name="TextBox 44"/>
          <p:cNvSpPr txBox="1"/>
          <p:nvPr/>
        </p:nvSpPr>
        <p:spPr>
          <a:xfrm>
            <a:off x="4677464" y="4294575"/>
            <a:ext cx="543739"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加密</a:t>
            </a:r>
          </a:p>
        </p:txBody>
      </p:sp>
      <p:sp>
        <p:nvSpPr>
          <p:cNvPr id="46" name="TextBox 45"/>
          <p:cNvSpPr txBox="1"/>
          <p:nvPr/>
        </p:nvSpPr>
        <p:spPr>
          <a:xfrm>
            <a:off x="6714718" y="1596716"/>
            <a:ext cx="1261884"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高级威胁防护</a:t>
            </a:r>
          </a:p>
        </p:txBody>
      </p:sp>
      <p:sp>
        <p:nvSpPr>
          <p:cNvPr id="47" name="TextBox 46"/>
          <p:cNvSpPr txBox="1"/>
          <p:nvPr/>
        </p:nvSpPr>
        <p:spPr>
          <a:xfrm>
            <a:off x="6714716" y="2921160"/>
            <a:ext cx="1261884"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应用程序控制</a:t>
            </a:r>
          </a:p>
        </p:txBody>
      </p:sp>
      <p:sp>
        <p:nvSpPr>
          <p:cNvPr id="48" name="TextBox 47"/>
          <p:cNvSpPr txBox="1"/>
          <p:nvPr/>
        </p:nvSpPr>
        <p:spPr>
          <a:xfrm>
            <a:off x="7073785" y="4294575"/>
            <a:ext cx="543739"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DLP</a:t>
            </a:r>
          </a:p>
        </p:txBody>
      </p:sp>
    </p:spTree>
    <p:extLst>
      <p:ext uri="{BB962C8B-B14F-4D97-AF65-F5344CB8AC3E}">
        <p14:creationId xmlns:p14="http://schemas.microsoft.com/office/powerpoint/2010/main" val="1856596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Explosion 1 69"/>
          <p:cNvSpPr/>
          <p:nvPr/>
        </p:nvSpPr>
        <p:spPr>
          <a:xfrm>
            <a:off x="6433365" y="392833"/>
            <a:ext cx="1966671" cy="1966671"/>
          </a:xfrm>
          <a:prstGeom prst="irregularSeal1">
            <a:avLst/>
          </a:prstGeom>
          <a:solidFill>
            <a:srgbClr val="FCBB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ea typeface="微软雅黑" pitchFamily="34" charset="-122"/>
              <a:cs typeface="Arial" pitchFamily="34" charset="0"/>
            </a:endParaRPr>
          </a:p>
        </p:txBody>
      </p:sp>
      <p:sp>
        <p:nvSpPr>
          <p:cNvPr id="73" name="Explosion 1 72"/>
          <p:cNvSpPr/>
          <p:nvPr/>
        </p:nvSpPr>
        <p:spPr>
          <a:xfrm>
            <a:off x="1687904" y="3098825"/>
            <a:ext cx="1966671" cy="1966671"/>
          </a:xfrm>
          <a:prstGeom prst="irregularSeal1">
            <a:avLst/>
          </a:prstGeom>
          <a:solidFill>
            <a:srgbClr val="FCBB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ea typeface="微软雅黑" pitchFamily="34" charset="-122"/>
              <a:cs typeface="Arial" pitchFamily="34" charset="0"/>
            </a:endParaRPr>
          </a:p>
        </p:txBody>
      </p:sp>
      <p:sp>
        <p:nvSpPr>
          <p:cNvPr id="74" name="Explosion 1 73"/>
          <p:cNvSpPr/>
          <p:nvPr/>
        </p:nvSpPr>
        <p:spPr>
          <a:xfrm>
            <a:off x="1658432" y="317199"/>
            <a:ext cx="1966671" cy="1966671"/>
          </a:xfrm>
          <a:prstGeom prst="irregularSeal1">
            <a:avLst/>
          </a:prstGeom>
          <a:solidFill>
            <a:srgbClr val="FCBB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ea typeface="微软雅黑" pitchFamily="34" charset="-122"/>
              <a:cs typeface="Arial" pitchFamily="34" charset="0"/>
            </a:endParaRPr>
          </a:p>
        </p:txBody>
      </p:sp>
      <p:sp>
        <p:nvSpPr>
          <p:cNvPr id="75" name="Explosion 1 74"/>
          <p:cNvSpPr/>
          <p:nvPr/>
        </p:nvSpPr>
        <p:spPr>
          <a:xfrm>
            <a:off x="4009417" y="1682855"/>
            <a:ext cx="1966671" cy="1966671"/>
          </a:xfrm>
          <a:prstGeom prst="irregularSeal1">
            <a:avLst/>
          </a:prstGeom>
          <a:solidFill>
            <a:srgbClr val="FCBB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ea typeface="微软雅黑" pitchFamily="34" charset="-122"/>
              <a:cs typeface="Arial" pitchFamily="34" charset="0"/>
            </a:endParaRPr>
          </a:p>
        </p:txBody>
      </p:sp>
      <p:sp>
        <p:nvSpPr>
          <p:cNvPr id="49" name="Title 48"/>
          <p:cNvSpPr>
            <a:spLocks noGrp="1"/>
          </p:cNvSpPr>
          <p:nvPr>
            <p:ph type="title"/>
          </p:nvPr>
        </p:nvSpPr>
        <p:spPr>
          <a:xfrm>
            <a:off x="237355" y="132995"/>
            <a:ext cx="8229600" cy="519676"/>
          </a:xfrm>
        </p:spPr>
        <p:txBody>
          <a:bodyPr/>
          <a:lstStyle/>
          <a:p>
            <a:pPr>
              <a:spcBef>
                <a:spcPts val="0"/>
              </a:spcBef>
            </a:pPr>
            <a:r>
              <a:rPr lang="en-US" sz="3200" b="1" i="0" dirty="0">
                <a:solidFill>
                  <a:srgbClr val="FF0000"/>
                </a:solidFill>
                <a:latin typeface="Arial" pitchFamily="34" charset="0"/>
                <a:ea typeface="微软雅黑" pitchFamily="34" charset="-122"/>
                <a:cs typeface="Arial" pitchFamily="34" charset="0"/>
              </a:rPr>
              <a:t>…</a:t>
            </a:r>
            <a:r>
              <a:rPr lang="en-US" sz="3200" b="1" i="0" dirty="0" err="1" smtClean="0">
                <a:solidFill>
                  <a:srgbClr val="FF0000"/>
                </a:solidFill>
                <a:latin typeface="Arial" pitchFamily="34" charset="0"/>
                <a:ea typeface="微软雅黑" pitchFamily="34" charset="-122"/>
                <a:cs typeface="Arial" pitchFamily="34" charset="0"/>
              </a:rPr>
              <a:t>但是</a:t>
            </a:r>
            <a:r>
              <a:rPr lang="zh-CN" altLang="en-US" sz="3200" b="1" i="0" dirty="0" smtClean="0">
                <a:solidFill>
                  <a:srgbClr val="FF0000"/>
                </a:solidFill>
                <a:latin typeface="Arial" pitchFamily="34" charset="0"/>
                <a:ea typeface="微软雅黑" pitchFamily="34" charset="-122"/>
                <a:cs typeface="Arial" pitchFamily="34" charset="0"/>
              </a:rPr>
              <a:t>不需要过</a:t>
            </a:r>
            <a:r>
              <a:rPr lang="zh-CN" altLang="en-US" sz="3200" b="1" dirty="0" smtClean="0">
                <a:solidFill>
                  <a:srgbClr val="FF0000"/>
                </a:solidFill>
                <a:latin typeface="Arial" pitchFamily="34" charset="0"/>
                <a:ea typeface="微软雅黑" pitchFamily="34" charset="-122"/>
                <a:cs typeface="Arial" pitchFamily="34" charset="0"/>
              </a:rPr>
              <a:t>多</a:t>
            </a:r>
            <a:r>
              <a:rPr lang="en-US" sz="3200" b="1" i="0" dirty="0" err="1" smtClean="0">
                <a:solidFill>
                  <a:srgbClr val="FF0000"/>
                </a:solidFill>
                <a:latin typeface="Arial" pitchFamily="34" charset="0"/>
                <a:ea typeface="微软雅黑" pitchFamily="34" charset="-122"/>
                <a:cs typeface="Arial" pitchFamily="34" charset="0"/>
              </a:rPr>
              <a:t>的控制台</a:t>
            </a:r>
            <a:r>
              <a:rPr lang="en-US" sz="3200" b="1" i="0" dirty="0">
                <a:solidFill>
                  <a:srgbClr val="FF0000"/>
                </a:solidFill>
                <a:latin typeface="Arial" pitchFamily="34" charset="0"/>
                <a:ea typeface="微软雅黑" pitchFamily="34" charset="-122"/>
                <a:cs typeface="Arial" pitchFamily="34" charset="0"/>
              </a:rPr>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35653" y="3629493"/>
            <a:ext cx="982720" cy="691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76747" y="3613274"/>
            <a:ext cx="745108" cy="64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39"/>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676072" y="3701242"/>
            <a:ext cx="536891" cy="71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88343" y="2256180"/>
            <a:ext cx="1002007" cy="65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30481" y="2262197"/>
            <a:ext cx="837641" cy="56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oup 27"/>
          <p:cNvGrpSpPr/>
          <p:nvPr/>
        </p:nvGrpSpPr>
        <p:grpSpPr>
          <a:xfrm>
            <a:off x="4389876" y="2237567"/>
            <a:ext cx="1109282" cy="687253"/>
            <a:chOff x="3365994" y="2359593"/>
            <a:chExt cx="1109282" cy="687253"/>
          </a:xfrm>
        </p:grpSpPr>
        <p:pic>
          <p:nvPicPr>
            <p:cNvPr id="23"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365994" y="2359593"/>
              <a:ext cx="1109282" cy="67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descr="Adware_CS2.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90093" y="2657699"/>
              <a:ext cx="566905" cy="389147"/>
            </a:xfrm>
            <a:prstGeom prst="rect">
              <a:avLst/>
            </a:prstGeom>
          </p:spPr>
        </p:pic>
        <p:pic>
          <p:nvPicPr>
            <p:cNvPr id="24" name="Picture 2"/>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137246" y="2395190"/>
              <a:ext cx="338030" cy="364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3"/>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935898" y="906436"/>
            <a:ext cx="782230" cy="640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2226123" y="906436"/>
            <a:ext cx="846356" cy="564576"/>
            <a:chOff x="627042" y="4778375"/>
            <a:chExt cx="1303351" cy="869422"/>
          </a:xfrm>
        </p:grpSpPr>
        <p:pic>
          <p:nvPicPr>
            <p:cNvPr id="11"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27042" y="4782463"/>
              <a:ext cx="1289931" cy="865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390419" y="4778375"/>
              <a:ext cx="539974" cy="61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31"/>
          <p:cNvGrpSpPr/>
          <p:nvPr/>
        </p:nvGrpSpPr>
        <p:grpSpPr>
          <a:xfrm>
            <a:off x="4558252" y="818467"/>
            <a:ext cx="772531" cy="816587"/>
            <a:chOff x="3719911" y="398311"/>
            <a:chExt cx="772531" cy="816587"/>
          </a:xfrm>
        </p:grpSpPr>
        <p:pic>
          <p:nvPicPr>
            <p:cNvPr id="29" name="Picture 5"/>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719911" y="455605"/>
              <a:ext cx="772531" cy="75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154412" y="398311"/>
              <a:ext cx="338030" cy="364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TextBox 38"/>
          <p:cNvSpPr txBox="1"/>
          <p:nvPr/>
        </p:nvSpPr>
        <p:spPr>
          <a:xfrm>
            <a:off x="1948129" y="1596716"/>
            <a:ext cx="1261884"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电子邮件安全</a:t>
            </a:r>
          </a:p>
        </p:txBody>
      </p:sp>
      <p:sp>
        <p:nvSpPr>
          <p:cNvPr id="41" name="TextBox 40"/>
          <p:cNvSpPr txBox="1"/>
          <p:nvPr/>
        </p:nvSpPr>
        <p:spPr>
          <a:xfrm>
            <a:off x="1868107" y="2921160"/>
            <a:ext cx="1421928"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安全 Web 网关</a:t>
            </a:r>
          </a:p>
        </p:txBody>
      </p:sp>
      <p:sp>
        <p:nvSpPr>
          <p:cNvPr id="42" name="TextBox 41"/>
          <p:cNvSpPr txBox="1"/>
          <p:nvPr/>
        </p:nvSpPr>
        <p:spPr>
          <a:xfrm>
            <a:off x="1828558" y="4294575"/>
            <a:ext cx="1577227" cy="307777"/>
          </a:xfrm>
          <a:prstGeom prst="rect">
            <a:avLst/>
          </a:prstGeom>
          <a:noFill/>
        </p:spPr>
        <p:txBody>
          <a:bodyPr wrap="none" rtlCol="0">
            <a:spAutoFit/>
          </a:bodyPr>
          <a:lstStyle/>
          <a:p>
            <a:pPr algn="ctr" defTabSz="457200">
              <a:buNone/>
            </a:pPr>
            <a:r>
              <a:rPr lang="en-US" sz="1400" b="1" i="0" dirty="0">
                <a:solidFill>
                  <a:srgbClr val="2970BE"/>
                </a:solidFill>
                <a:latin typeface="Arial" pitchFamily="34" charset="0"/>
                <a:ea typeface="微软雅黑" pitchFamily="34" charset="-122"/>
                <a:cs typeface="Arial" pitchFamily="34" charset="0"/>
              </a:rPr>
              <a:t>SharePoint </a:t>
            </a:r>
            <a:r>
              <a:rPr lang="en-US" sz="1400" b="1" i="0" dirty="0" err="1">
                <a:solidFill>
                  <a:srgbClr val="2970BE"/>
                </a:solidFill>
                <a:latin typeface="Arial" pitchFamily="34" charset="0"/>
                <a:ea typeface="微软雅黑" pitchFamily="34" charset="-122"/>
                <a:cs typeface="Arial" pitchFamily="34" charset="0"/>
              </a:rPr>
              <a:t>安全</a:t>
            </a:r>
            <a:endParaRPr lang="en-US" sz="1400" b="1" i="0" dirty="0">
              <a:solidFill>
                <a:srgbClr val="2970BE"/>
              </a:solidFill>
              <a:latin typeface="Arial" pitchFamily="34" charset="0"/>
              <a:ea typeface="微软雅黑" pitchFamily="34" charset="-122"/>
              <a:cs typeface="Arial" pitchFamily="34" charset="0"/>
            </a:endParaRPr>
          </a:p>
        </p:txBody>
      </p:sp>
      <p:sp>
        <p:nvSpPr>
          <p:cNvPr id="43" name="TextBox 42"/>
          <p:cNvSpPr txBox="1"/>
          <p:nvPr/>
        </p:nvSpPr>
        <p:spPr>
          <a:xfrm>
            <a:off x="4614466" y="1596716"/>
            <a:ext cx="902811" cy="307777"/>
          </a:xfrm>
          <a:prstGeom prst="rect">
            <a:avLst/>
          </a:prstGeom>
          <a:noFill/>
        </p:spPr>
        <p:txBody>
          <a:bodyPr wrap="none" rtlCol="0">
            <a:spAutoFit/>
          </a:bodyPr>
          <a:lstStyle/>
          <a:p>
            <a:pPr algn="ctr" defTabSz="457200">
              <a:buNone/>
            </a:pPr>
            <a:r>
              <a:rPr lang="en-US" sz="1400" b="1" i="0" dirty="0" err="1">
                <a:solidFill>
                  <a:srgbClr val="2970BE"/>
                </a:solidFill>
                <a:latin typeface="Arial" pitchFamily="34" charset="0"/>
                <a:ea typeface="微软雅黑" pitchFamily="34" charset="-122"/>
                <a:cs typeface="Arial" pitchFamily="34" charset="0"/>
              </a:rPr>
              <a:t>移动安全</a:t>
            </a:r>
            <a:endParaRPr lang="en-US" sz="1400" b="1" i="0" dirty="0">
              <a:solidFill>
                <a:srgbClr val="2970BE"/>
              </a:solidFill>
              <a:latin typeface="Arial" pitchFamily="34" charset="0"/>
              <a:ea typeface="微软雅黑" pitchFamily="34" charset="-122"/>
              <a:cs typeface="Arial" pitchFamily="34" charset="0"/>
            </a:endParaRPr>
          </a:p>
        </p:txBody>
      </p:sp>
      <p:sp>
        <p:nvSpPr>
          <p:cNvPr id="44" name="TextBox 43"/>
          <p:cNvSpPr txBox="1"/>
          <p:nvPr/>
        </p:nvSpPr>
        <p:spPr>
          <a:xfrm>
            <a:off x="4497927" y="2921160"/>
            <a:ext cx="902811"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端点防护</a:t>
            </a:r>
          </a:p>
        </p:txBody>
      </p:sp>
      <p:sp>
        <p:nvSpPr>
          <p:cNvPr id="45" name="TextBox 44"/>
          <p:cNvSpPr txBox="1"/>
          <p:nvPr/>
        </p:nvSpPr>
        <p:spPr>
          <a:xfrm>
            <a:off x="4677464" y="4294575"/>
            <a:ext cx="543739"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加密</a:t>
            </a:r>
          </a:p>
        </p:txBody>
      </p:sp>
      <p:sp>
        <p:nvSpPr>
          <p:cNvPr id="46" name="TextBox 45"/>
          <p:cNvSpPr txBox="1"/>
          <p:nvPr/>
        </p:nvSpPr>
        <p:spPr>
          <a:xfrm>
            <a:off x="6765518" y="1596716"/>
            <a:ext cx="1261884" cy="307777"/>
          </a:xfrm>
          <a:prstGeom prst="rect">
            <a:avLst/>
          </a:prstGeom>
          <a:noFill/>
        </p:spPr>
        <p:txBody>
          <a:bodyPr wrap="none" rtlCol="0">
            <a:spAutoFit/>
          </a:bodyPr>
          <a:lstStyle/>
          <a:p>
            <a:pPr algn="ctr" defTabSz="457200">
              <a:buNone/>
            </a:pPr>
            <a:r>
              <a:rPr lang="en-US" sz="1400" b="1" i="0" dirty="0" err="1">
                <a:solidFill>
                  <a:srgbClr val="2970BE"/>
                </a:solidFill>
                <a:latin typeface="Arial" pitchFamily="34" charset="0"/>
                <a:ea typeface="微软雅黑" pitchFamily="34" charset="-122"/>
                <a:cs typeface="Arial" pitchFamily="34" charset="0"/>
              </a:rPr>
              <a:t>高级威胁防护</a:t>
            </a:r>
            <a:endParaRPr lang="en-US" sz="1400" b="1" i="0" dirty="0">
              <a:solidFill>
                <a:srgbClr val="2970BE"/>
              </a:solidFill>
              <a:latin typeface="Arial" pitchFamily="34" charset="0"/>
              <a:ea typeface="微软雅黑" pitchFamily="34" charset="-122"/>
              <a:cs typeface="Arial" pitchFamily="34" charset="0"/>
            </a:endParaRPr>
          </a:p>
        </p:txBody>
      </p:sp>
      <p:sp>
        <p:nvSpPr>
          <p:cNvPr id="47" name="TextBox 46"/>
          <p:cNvSpPr txBox="1"/>
          <p:nvPr/>
        </p:nvSpPr>
        <p:spPr>
          <a:xfrm>
            <a:off x="6714716" y="2921160"/>
            <a:ext cx="1261884"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应用程序控制</a:t>
            </a:r>
          </a:p>
        </p:txBody>
      </p:sp>
      <p:sp>
        <p:nvSpPr>
          <p:cNvPr id="48" name="TextBox 47"/>
          <p:cNvSpPr txBox="1"/>
          <p:nvPr/>
        </p:nvSpPr>
        <p:spPr>
          <a:xfrm>
            <a:off x="7073785" y="4294575"/>
            <a:ext cx="543739" cy="307777"/>
          </a:xfrm>
          <a:prstGeom prst="rect">
            <a:avLst/>
          </a:prstGeom>
          <a:noFill/>
        </p:spPr>
        <p:txBody>
          <a:bodyPr wrap="none" rtlCol="0">
            <a:spAutoFit/>
          </a:bodyPr>
          <a:lstStyle/>
          <a:p>
            <a:pPr algn="ctr" defTabSz="457200">
              <a:buNone/>
            </a:pPr>
            <a:r>
              <a:rPr lang="en-US" sz="1400" b="1" i="0">
                <a:solidFill>
                  <a:srgbClr val="2970BE"/>
                </a:solidFill>
                <a:latin typeface="Arial" pitchFamily="34" charset="0"/>
                <a:ea typeface="微软雅黑" pitchFamily="34" charset="-122"/>
                <a:cs typeface="Arial" pitchFamily="34" charset="0"/>
              </a:rPr>
              <a:t>DLP</a:t>
            </a:r>
          </a:p>
        </p:txBody>
      </p:sp>
      <p:pic>
        <p:nvPicPr>
          <p:cNvPr id="50" name="Picture 11"/>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2810982" y="1253966"/>
            <a:ext cx="583164" cy="41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11"/>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5141347" y="1253966"/>
            <a:ext cx="583164" cy="41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1"/>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7416701" y="1253966"/>
            <a:ext cx="583164" cy="41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1"/>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2801467" y="2637725"/>
            <a:ext cx="583164" cy="41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1"/>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5131832" y="2637725"/>
            <a:ext cx="583164" cy="41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1"/>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7407186" y="2637725"/>
            <a:ext cx="583164" cy="41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1"/>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2801467" y="3683539"/>
            <a:ext cx="583164" cy="41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1"/>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5131832" y="3683539"/>
            <a:ext cx="583164" cy="41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11"/>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7407186" y="3683539"/>
            <a:ext cx="583164" cy="41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 name="Group 58"/>
          <p:cNvGrpSpPr/>
          <p:nvPr/>
        </p:nvGrpSpPr>
        <p:grpSpPr>
          <a:xfrm>
            <a:off x="338580" y="1907105"/>
            <a:ext cx="1148090" cy="1148091"/>
            <a:chOff x="782453" y="2263531"/>
            <a:chExt cx="2427030" cy="2427031"/>
          </a:xfrm>
        </p:grpSpPr>
        <p:sp>
          <p:nvSpPr>
            <p:cNvPr id="60" name="Oval 59"/>
            <p:cNvSpPr/>
            <p:nvPr/>
          </p:nvSpPr>
          <p:spPr bwMode="auto">
            <a:xfrm>
              <a:off x="782453" y="2263531"/>
              <a:ext cx="2427030" cy="2427031"/>
            </a:xfrm>
            <a:prstGeom prst="ellipse">
              <a:avLst/>
            </a:prstGeom>
            <a:gradFill>
              <a:gsLst>
                <a:gs pos="0">
                  <a:schemeClr val="bg1"/>
                </a:gs>
                <a:gs pos="100000">
                  <a:schemeClr val="bg1">
                    <a:lumMod val="75000"/>
                  </a:schemeClr>
                </a:gs>
              </a:gsLst>
              <a:lin ang="5400000" scaled="0"/>
            </a:grad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pitchFamily="34" charset="0"/>
                <a:ea typeface="微软雅黑" pitchFamily="34" charset="-122"/>
                <a:cs typeface="Arial" pitchFamily="34" charset="0"/>
              </a:endParaRPr>
            </a:p>
          </p:txBody>
        </p:sp>
        <p:sp>
          <p:nvSpPr>
            <p:cNvPr id="61" name="Oval 60"/>
            <p:cNvSpPr/>
            <p:nvPr/>
          </p:nvSpPr>
          <p:spPr bwMode="auto">
            <a:xfrm>
              <a:off x="885731" y="2366809"/>
              <a:ext cx="2220471" cy="2220472"/>
            </a:xfrm>
            <a:prstGeom prst="ellipse">
              <a:avLst/>
            </a:prstGeom>
            <a:gradFill>
              <a:gsLst>
                <a:gs pos="0">
                  <a:schemeClr val="tx2">
                    <a:lumMod val="72000"/>
                  </a:schemeClr>
                </a:gs>
                <a:gs pos="49000">
                  <a:schemeClr val="tx2"/>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pitchFamily="34" charset="0"/>
                <a:ea typeface="微软雅黑" pitchFamily="34" charset="-122"/>
                <a:cs typeface="Arial" pitchFamily="34" charset="0"/>
              </a:endParaRPr>
            </a:p>
          </p:txBody>
        </p:sp>
        <p:sp>
          <p:nvSpPr>
            <p:cNvPr id="62" name="Oval 61"/>
            <p:cNvSpPr/>
            <p:nvPr/>
          </p:nvSpPr>
          <p:spPr bwMode="auto">
            <a:xfrm>
              <a:off x="963840" y="2444918"/>
              <a:ext cx="2064255" cy="2064256"/>
            </a:xfrm>
            <a:prstGeom prst="ellipse">
              <a:avLst/>
            </a:prstGeom>
            <a:blipFill dpi="0" rotWithShape="1">
              <a:blip r:embed="rId15" cstate="print">
                <a:extLst>
                  <a:ext uri="{28A0092B-C50C-407E-A947-70E740481C1C}">
                    <a14:useLocalDpi xmlns:a14="http://schemas.microsoft.com/office/drawing/2010/main"/>
                  </a:ext>
                </a:extLst>
              </a:blip>
              <a:srcRect/>
              <a:stretch>
                <a:fillRect/>
              </a:stretch>
            </a:blipFill>
            <a:ln w="6350" cap="flat" cmpd="sng" algn="ctr">
              <a:noFill/>
              <a:prstDash val="solid"/>
              <a:round/>
              <a:headEnd type="none" w="med" len="med"/>
              <a:tailEnd type="none" w="med" len="med"/>
            </a:ln>
            <a:effectLst>
              <a:innerShdw blurRad="381000">
                <a:prstClr val="black">
                  <a:alpha val="65000"/>
                </a:prstClr>
              </a:inn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pitchFamily="34" charset="0"/>
                <a:ea typeface="微软雅黑" pitchFamily="34" charset="-122"/>
                <a:cs typeface="Arial" pitchFamily="34" charset="0"/>
              </a:endParaRPr>
            </a:p>
          </p:txBody>
        </p:sp>
      </p:grpSp>
      <p:grpSp>
        <p:nvGrpSpPr>
          <p:cNvPr id="63" name="Group 62"/>
          <p:cNvGrpSpPr/>
          <p:nvPr/>
        </p:nvGrpSpPr>
        <p:grpSpPr>
          <a:xfrm>
            <a:off x="237355" y="2968703"/>
            <a:ext cx="1317746" cy="535422"/>
            <a:chOff x="906605" y="4365383"/>
            <a:chExt cx="2181766" cy="886487"/>
          </a:xfrm>
        </p:grpSpPr>
        <p:sp>
          <p:nvSpPr>
            <p:cNvPr id="64" name="Oval 63"/>
            <p:cNvSpPr/>
            <p:nvPr/>
          </p:nvSpPr>
          <p:spPr bwMode="auto">
            <a:xfrm>
              <a:off x="1216220" y="4704497"/>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pitchFamily="34" charset="0"/>
                <a:ea typeface="微软雅黑" pitchFamily="34" charset="-122"/>
                <a:cs typeface="Arial" pitchFamily="34" charset="0"/>
              </a:endParaRPr>
            </a:p>
          </p:txBody>
        </p:sp>
        <p:sp>
          <p:nvSpPr>
            <p:cNvPr id="65" name="Oval 64"/>
            <p:cNvSpPr/>
            <p:nvPr/>
          </p:nvSpPr>
          <p:spPr bwMode="auto">
            <a:xfrm>
              <a:off x="1216220" y="4365383"/>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Arial" pitchFamily="34" charset="0"/>
                <a:ea typeface="微软雅黑" pitchFamily="34" charset="-122"/>
                <a:cs typeface="Arial" pitchFamily="34" charset="0"/>
              </a:endParaRPr>
            </a:p>
          </p:txBody>
        </p:sp>
        <p:sp>
          <p:nvSpPr>
            <p:cNvPr id="66" name="Rounded Rectangle 65"/>
            <p:cNvSpPr/>
            <p:nvPr/>
          </p:nvSpPr>
          <p:spPr bwMode="auto">
            <a:xfrm>
              <a:off x="906605" y="4368653"/>
              <a:ext cx="2178728" cy="676549"/>
            </a:xfrm>
            <a:prstGeom prst="roundRect">
              <a:avLst/>
            </a:prstGeom>
            <a:gradFill>
              <a:gsLst>
                <a:gs pos="0">
                  <a:schemeClr val="bg1"/>
                </a:gs>
                <a:gs pos="100000">
                  <a:schemeClr val="bg1">
                    <a:lumMod val="95000"/>
                  </a:schemeClr>
                </a:gs>
              </a:gsLst>
              <a:path path="circle">
                <a:fillToRect l="50000" t="50000" r="50000" b="50000"/>
              </a:path>
            </a:gradFill>
            <a:ln w="15875" algn="ctr">
              <a:solidFill>
                <a:schemeClr val="tx1">
                  <a:lumMod val="60000"/>
                  <a:lumOff val="40000"/>
                </a:schemeClr>
              </a:solidFill>
              <a:round/>
              <a:headEnd/>
              <a:tailEnd/>
            </a:ln>
            <a:effectLst>
              <a:outerShdw blurRad="127000" dir="5400000" algn="t" rotWithShape="0">
                <a:prstClr val="black">
                  <a:alpha val="13000"/>
                </a:prstClr>
              </a:outerShdw>
            </a:effectLst>
          </p:spPr>
          <p:txBody>
            <a:bodyPr wrap="square" anchor="ctr">
              <a:spAutoFit/>
            </a:bodyPr>
            <a:lstStyle/>
            <a:p>
              <a:pPr algn="ctr">
                <a:defRPr/>
              </a:pPr>
              <a:endParaRPr lang="en-US" dirty="0">
                <a:latin typeface="Arial" pitchFamily="34" charset="0"/>
                <a:ea typeface="微软雅黑" pitchFamily="34" charset="-122"/>
                <a:cs typeface="Arial" pitchFamily="34" charset="0"/>
              </a:endParaRPr>
            </a:p>
          </p:txBody>
        </p:sp>
        <p:sp>
          <p:nvSpPr>
            <p:cNvPr id="67" name="TextBox 66"/>
            <p:cNvSpPr txBox="1"/>
            <p:nvPr/>
          </p:nvSpPr>
          <p:spPr>
            <a:xfrm>
              <a:off x="914400" y="4394245"/>
              <a:ext cx="2173971" cy="560537"/>
            </a:xfrm>
            <a:prstGeom prst="rect">
              <a:avLst/>
            </a:prstGeom>
            <a:noFill/>
          </p:spPr>
          <p:txBody>
            <a:bodyPr wrap="square" rtlCol="0">
              <a:spAutoFit/>
            </a:bodyPr>
            <a:lstStyle/>
            <a:p>
              <a:pPr algn="ctr"/>
              <a:r>
                <a:rPr lang="en-GB" altLang="zh-CN" sz="1600" b="1" dirty="0" smtClean="0">
                  <a:solidFill>
                    <a:schemeClr val="tx2"/>
                  </a:solidFill>
                  <a:latin typeface="微软雅黑" pitchFamily="34" charset="-122"/>
                  <a:ea typeface="微软雅黑" pitchFamily="34" charset="-122"/>
                  <a:cs typeface="Calibri"/>
                </a:rPr>
                <a:t>IT</a:t>
              </a:r>
              <a:r>
                <a:rPr lang="en-GB" sz="1600" b="1" i="0" dirty="0" smtClean="0">
                  <a:solidFill>
                    <a:srgbClr val="D20F30"/>
                  </a:solidFill>
                  <a:latin typeface="American Typewriter Std Cn" pitchFamily="18" charset="0"/>
                  <a:ea typeface="微软雅黑" pitchFamily="34" charset="-122"/>
                  <a:cs typeface="Arial" pitchFamily="34" charset="0"/>
                </a:rPr>
                <a:t> </a:t>
              </a:r>
              <a:r>
                <a:rPr lang="en-GB" sz="1600" b="1" i="0" dirty="0" err="1">
                  <a:solidFill>
                    <a:srgbClr val="D20F30"/>
                  </a:solidFill>
                  <a:latin typeface="American Typewriter Std Cn" pitchFamily="18" charset="0"/>
                  <a:ea typeface="微软雅黑" pitchFamily="34" charset="-122"/>
                  <a:cs typeface="Arial" pitchFamily="34" charset="0"/>
                </a:rPr>
                <a:t>安全</a:t>
              </a:r>
              <a:endParaRPr lang="en-GB" sz="1600" b="1" i="0" dirty="0">
                <a:solidFill>
                  <a:srgbClr val="D20F30"/>
                </a:solidFill>
                <a:latin typeface="American Typewriter Std Cn" pitchFamily="18" charset="0"/>
                <a:ea typeface="微软雅黑" pitchFamily="34" charset="-122"/>
                <a:cs typeface="Arial" pitchFamily="34" charset="0"/>
              </a:endParaRPr>
            </a:p>
          </p:txBody>
        </p:sp>
      </p:grpSp>
      <p:sp>
        <p:nvSpPr>
          <p:cNvPr id="68" name="Rounded Rectangular Callout 67"/>
          <p:cNvSpPr/>
          <p:nvPr/>
        </p:nvSpPr>
        <p:spPr bwMode="auto">
          <a:xfrm>
            <a:off x="1706530" y="1203963"/>
            <a:ext cx="2247718" cy="1247420"/>
          </a:xfrm>
          <a:prstGeom prst="wedgeRoundRectCallout">
            <a:avLst>
              <a:gd name="adj1" fmla="val -79833"/>
              <a:gd name="adj2" fmla="val 31579"/>
              <a:gd name="adj3" fmla="val 16667"/>
            </a:avLst>
          </a:prstGeom>
          <a:solidFill>
            <a:schemeClr val="bg1"/>
          </a:solidFill>
          <a:ln w="38100" cap="flat" cmpd="sng" algn="ctr">
            <a:solidFill>
              <a:srgbClr val="7F7F7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a:lnSpc>
                <a:spcPct val="100000"/>
              </a:lnSpc>
              <a:spcBef>
                <a:spcPts val="0"/>
              </a:spcBef>
              <a:spcAft>
                <a:spcPts val="0"/>
              </a:spcAft>
              <a:buNone/>
            </a:pPr>
            <a:r>
              <a:rPr lang="en-US" sz="4000" b="1" i="0" u="none" strike="noStrike" cap="none" baseline="0">
                <a:solidFill>
                  <a:srgbClr val="636466"/>
                </a:solidFill>
                <a:effectLst/>
                <a:latin typeface="Arial" pitchFamily="34" charset="0"/>
                <a:ea typeface="微软雅黑" pitchFamily="34" charset="-122"/>
                <a:cs typeface="Arial" pitchFamily="34" charset="0"/>
              </a:rPr>
              <a:t>!#$%*?!</a:t>
            </a:r>
          </a:p>
        </p:txBody>
      </p:sp>
      <p:sp>
        <p:nvSpPr>
          <p:cNvPr id="69" name="Rounded Rectangular Callout 68"/>
          <p:cNvSpPr/>
          <p:nvPr/>
        </p:nvSpPr>
        <p:spPr bwMode="auto">
          <a:xfrm>
            <a:off x="1687122" y="818467"/>
            <a:ext cx="2579973" cy="1819258"/>
          </a:xfrm>
          <a:prstGeom prst="wedgeRoundRectCallout">
            <a:avLst>
              <a:gd name="adj1" fmla="val -79833"/>
              <a:gd name="adj2" fmla="val 31579"/>
              <a:gd name="adj3" fmla="val 16667"/>
            </a:avLst>
          </a:prstGeom>
          <a:solidFill>
            <a:schemeClr val="bg1"/>
          </a:solidFill>
          <a:ln w="381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ts val="800"/>
              </a:spcBef>
              <a:spcAft>
                <a:spcPts val="0"/>
              </a:spcAft>
              <a:buNone/>
            </a:pPr>
            <a:r>
              <a:rPr lang="en-US" sz="1800" b="0" i="0" dirty="0" err="1" smtClean="0">
                <a:latin typeface="Arial" pitchFamily="34" charset="0"/>
                <a:ea typeface="微软雅黑" pitchFamily="34" charset="-122"/>
                <a:cs typeface="Arial" pitchFamily="34" charset="0"/>
              </a:rPr>
              <a:t>没有相互联系的</a:t>
            </a:r>
            <a:r>
              <a:rPr lang="en-US" sz="1800" b="0" i="0" dirty="0" smtClean="0">
                <a:latin typeface="Arial" pitchFamily="34" charset="0"/>
                <a:ea typeface="微软雅黑" pitchFamily="34" charset="-122"/>
                <a:cs typeface="Arial" pitchFamily="34" charset="0"/>
              </a:rPr>
              <a:t/>
            </a:r>
            <a:br>
              <a:rPr lang="en-US" sz="1800" b="0" i="0" dirty="0" smtClean="0">
                <a:latin typeface="Arial" pitchFamily="34" charset="0"/>
                <a:ea typeface="微软雅黑" pitchFamily="34" charset="-122"/>
                <a:cs typeface="Arial" pitchFamily="34" charset="0"/>
              </a:rPr>
            </a:br>
            <a:r>
              <a:rPr lang="en-US" sz="1800" b="0" i="0" dirty="0" err="1" smtClean="0">
                <a:latin typeface="Arial" pitchFamily="34" charset="0"/>
                <a:ea typeface="微软雅黑" pitchFamily="34" charset="-122"/>
                <a:cs typeface="Arial" pitchFamily="34" charset="0"/>
              </a:rPr>
              <a:t>威胁响应</a:t>
            </a:r>
            <a:endParaRPr lang="en-US" sz="1800" b="0" i="0" dirty="0">
              <a:latin typeface="Arial" pitchFamily="34" charset="0"/>
              <a:ea typeface="微软雅黑" pitchFamily="34" charset="-122"/>
              <a:cs typeface="Arial" pitchFamily="34" charset="0"/>
            </a:endParaRPr>
          </a:p>
          <a:p>
            <a:pPr algn="ctr" defTabSz="914400">
              <a:spcBef>
                <a:spcPts val="800"/>
              </a:spcBef>
              <a:spcAft>
                <a:spcPts val="0"/>
              </a:spcAft>
              <a:buNone/>
            </a:pPr>
            <a:r>
              <a:rPr lang="en-US" sz="1800" b="0" i="0" dirty="0" err="1">
                <a:latin typeface="Arial" pitchFamily="34" charset="0"/>
                <a:ea typeface="微软雅黑" pitchFamily="34" charset="-122"/>
                <a:cs typeface="Arial" pitchFamily="34" charset="0"/>
              </a:rPr>
              <a:t>及时性较低</a:t>
            </a:r>
            <a:endParaRPr lang="en-US" sz="1800" b="0" i="0" dirty="0">
              <a:latin typeface="Arial" pitchFamily="34" charset="0"/>
              <a:ea typeface="微软雅黑" pitchFamily="34" charset="-122"/>
              <a:cs typeface="Arial" pitchFamily="34" charset="0"/>
            </a:endParaRPr>
          </a:p>
          <a:p>
            <a:pPr algn="ctr" defTabSz="914400">
              <a:spcBef>
                <a:spcPts val="800"/>
              </a:spcBef>
              <a:spcAft>
                <a:spcPts val="0"/>
              </a:spcAft>
              <a:buNone/>
            </a:pPr>
            <a:r>
              <a:rPr lang="en-US" sz="1800" b="0" i="0" u="none" strike="noStrike" cap="none" baseline="0" dirty="0" err="1">
                <a:solidFill>
                  <a:srgbClr val="636466"/>
                </a:solidFill>
                <a:effectLst/>
                <a:latin typeface="Arial" pitchFamily="34" charset="0"/>
                <a:ea typeface="微软雅黑" pitchFamily="34" charset="-122"/>
                <a:cs typeface="Arial" pitchFamily="34" charset="0"/>
              </a:rPr>
              <a:t>成本较高</a:t>
            </a:r>
            <a:endParaRPr lang="en-US" sz="1800" b="0" i="0" u="none" strike="noStrike" cap="none" baseline="0" dirty="0">
              <a:solidFill>
                <a:srgbClr val="636466"/>
              </a:solidFill>
              <a:effectLst/>
              <a:latin typeface="Arial" pitchFamily="34" charset="0"/>
              <a:ea typeface="微软雅黑" pitchFamily="34" charset="-122"/>
              <a:cs typeface="Arial" pitchFamily="34" charset="0"/>
            </a:endParaRPr>
          </a:p>
          <a:p>
            <a:pPr marL="0" marR="0" indent="0" algn="ctr" defTabSz="914400">
              <a:lnSpc>
                <a:spcPct val="100000"/>
              </a:lnSpc>
              <a:spcBef>
                <a:spcPts val="800"/>
              </a:spcBef>
              <a:spcAft>
                <a:spcPts val="0"/>
              </a:spcAft>
              <a:buNone/>
            </a:pPr>
            <a:r>
              <a:rPr lang="en-US" sz="1800" b="0" i="0" dirty="0" err="1">
                <a:latin typeface="Arial" pitchFamily="34" charset="0"/>
                <a:ea typeface="微软雅黑" pitchFamily="34" charset="-122"/>
                <a:cs typeface="Arial" pitchFamily="34" charset="0"/>
              </a:rPr>
              <a:t>工作负荷较高</a:t>
            </a:r>
            <a:endParaRPr lang="en-US" sz="1800" b="0" i="0" dirty="0">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379660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anim calcmode="lin" valueType="num">
                                      <p:cBhvr>
                                        <p:cTn id="10" dur="500" fill="hold"/>
                                        <p:tgtEl>
                                          <p:spTgt spid="50"/>
                                        </p:tgtEl>
                                        <p:attrNameLst>
                                          <p:attrName>ppt_x</p:attrName>
                                        </p:attrNameLst>
                                      </p:cBhvr>
                                      <p:tavLst>
                                        <p:tav tm="0">
                                          <p:val>
                                            <p:fltVal val="0.5"/>
                                          </p:val>
                                        </p:tav>
                                        <p:tav tm="100000">
                                          <p:val>
                                            <p:strVal val="#ppt_x"/>
                                          </p:val>
                                        </p:tav>
                                      </p:tavLst>
                                    </p:anim>
                                    <p:anim calcmode="lin" valueType="num">
                                      <p:cBhvr>
                                        <p:cTn id="11" dur="500" fill="hold"/>
                                        <p:tgtEl>
                                          <p:spTgt spid="50"/>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anim calcmode="lin" valueType="num">
                                      <p:cBhvr>
                                        <p:cTn id="17" dur="500" fill="hold"/>
                                        <p:tgtEl>
                                          <p:spTgt spid="51"/>
                                        </p:tgtEl>
                                        <p:attrNameLst>
                                          <p:attrName>ppt_x</p:attrName>
                                        </p:attrNameLst>
                                      </p:cBhvr>
                                      <p:tavLst>
                                        <p:tav tm="0">
                                          <p:val>
                                            <p:fltVal val="0.5"/>
                                          </p:val>
                                        </p:tav>
                                        <p:tav tm="100000">
                                          <p:val>
                                            <p:strVal val="#ppt_x"/>
                                          </p:val>
                                        </p:tav>
                                      </p:tavLst>
                                    </p:anim>
                                    <p:anim calcmode="lin" valueType="num">
                                      <p:cBhvr>
                                        <p:cTn id="18" dur="500" fill="hold"/>
                                        <p:tgtEl>
                                          <p:spTgt spid="51"/>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500" fill="hold"/>
                                        <p:tgtEl>
                                          <p:spTgt spid="52"/>
                                        </p:tgtEl>
                                        <p:attrNameLst>
                                          <p:attrName>ppt_w</p:attrName>
                                        </p:attrNameLst>
                                      </p:cBhvr>
                                      <p:tavLst>
                                        <p:tav tm="0">
                                          <p:val>
                                            <p:fltVal val="0"/>
                                          </p:val>
                                        </p:tav>
                                        <p:tav tm="100000">
                                          <p:val>
                                            <p:strVal val="#ppt_w"/>
                                          </p:val>
                                        </p:tav>
                                      </p:tavLst>
                                    </p:anim>
                                    <p:anim calcmode="lin" valueType="num">
                                      <p:cBhvr>
                                        <p:cTn id="22" dur="500" fill="hold"/>
                                        <p:tgtEl>
                                          <p:spTgt spid="52"/>
                                        </p:tgtEl>
                                        <p:attrNameLst>
                                          <p:attrName>ppt_h</p:attrName>
                                        </p:attrNameLst>
                                      </p:cBhvr>
                                      <p:tavLst>
                                        <p:tav tm="0">
                                          <p:val>
                                            <p:fltVal val="0"/>
                                          </p:val>
                                        </p:tav>
                                        <p:tav tm="100000">
                                          <p:val>
                                            <p:strVal val="#ppt_h"/>
                                          </p:val>
                                        </p:tav>
                                      </p:tavLst>
                                    </p:anim>
                                    <p:animEffect transition="in" filter="fade">
                                      <p:cBhvr>
                                        <p:cTn id="23" dur="500"/>
                                        <p:tgtEl>
                                          <p:spTgt spid="52"/>
                                        </p:tgtEl>
                                      </p:cBhvr>
                                    </p:animEffect>
                                    <p:anim calcmode="lin" valueType="num">
                                      <p:cBhvr>
                                        <p:cTn id="24" dur="500" fill="hold"/>
                                        <p:tgtEl>
                                          <p:spTgt spid="52"/>
                                        </p:tgtEl>
                                        <p:attrNameLst>
                                          <p:attrName>ppt_x</p:attrName>
                                        </p:attrNameLst>
                                      </p:cBhvr>
                                      <p:tavLst>
                                        <p:tav tm="0">
                                          <p:val>
                                            <p:fltVal val="0.5"/>
                                          </p:val>
                                        </p:tav>
                                        <p:tav tm="100000">
                                          <p:val>
                                            <p:strVal val="#ppt_x"/>
                                          </p:val>
                                        </p:tav>
                                      </p:tavLst>
                                    </p:anim>
                                    <p:anim calcmode="lin" valueType="num">
                                      <p:cBhvr>
                                        <p:cTn id="25" dur="500" fill="hold"/>
                                        <p:tgtEl>
                                          <p:spTgt spid="52"/>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anim calcmode="lin" valueType="num">
                                      <p:cBhvr>
                                        <p:cTn id="31" dur="500" fill="hold"/>
                                        <p:tgtEl>
                                          <p:spTgt spid="53"/>
                                        </p:tgtEl>
                                        <p:attrNameLst>
                                          <p:attrName>ppt_x</p:attrName>
                                        </p:attrNameLst>
                                      </p:cBhvr>
                                      <p:tavLst>
                                        <p:tav tm="0">
                                          <p:val>
                                            <p:fltVal val="0.5"/>
                                          </p:val>
                                        </p:tav>
                                        <p:tav tm="100000">
                                          <p:val>
                                            <p:strVal val="#ppt_x"/>
                                          </p:val>
                                        </p:tav>
                                      </p:tavLst>
                                    </p:anim>
                                    <p:anim calcmode="lin" valueType="num">
                                      <p:cBhvr>
                                        <p:cTn id="32" dur="500" fill="hold"/>
                                        <p:tgtEl>
                                          <p:spTgt spid="53"/>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anim calcmode="lin" valueType="num">
                                      <p:cBhvr>
                                        <p:cTn id="38" dur="500" fill="hold"/>
                                        <p:tgtEl>
                                          <p:spTgt spid="54"/>
                                        </p:tgtEl>
                                        <p:attrNameLst>
                                          <p:attrName>ppt_x</p:attrName>
                                        </p:attrNameLst>
                                      </p:cBhvr>
                                      <p:tavLst>
                                        <p:tav tm="0">
                                          <p:val>
                                            <p:fltVal val="0.5"/>
                                          </p:val>
                                        </p:tav>
                                        <p:tav tm="100000">
                                          <p:val>
                                            <p:strVal val="#ppt_x"/>
                                          </p:val>
                                        </p:tav>
                                      </p:tavLst>
                                    </p:anim>
                                    <p:anim calcmode="lin" valueType="num">
                                      <p:cBhvr>
                                        <p:cTn id="39" dur="500" fill="hold"/>
                                        <p:tgtEl>
                                          <p:spTgt spid="54"/>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Effect transition="in" filter="fade">
                                      <p:cBhvr>
                                        <p:cTn id="44" dur="500"/>
                                        <p:tgtEl>
                                          <p:spTgt spid="55"/>
                                        </p:tgtEl>
                                      </p:cBhvr>
                                    </p:animEffect>
                                    <p:anim calcmode="lin" valueType="num">
                                      <p:cBhvr>
                                        <p:cTn id="45" dur="500" fill="hold"/>
                                        <p:tgtEl>
                                          <p:spTgt spid="55"/>
                                        </p:tgtEl>
                                        <p:attrNameLst>
                                          <p:attrName>ppt_x</p:attrName>
                                        </p:attrNameLst>
                                      </p:cBhvr>
                                      <p:tavLst>
                                        <p:tav tm="0">
                                          <p:val>
                                            <p:fltVal val="0.5"/>
                                          </p:val>
                                        </p:tav>
                                        <p:tav tm="100000">
                                          <p:val>
                                            <p:strVal val="#ppt_x"/>
                                          </p:val>
                                        </p:tav>
                                      </p:tavLst>
                                    </p:anim>
                                    <p:anim calcmode="lin" valueType="num">
                                      <p:cBhvr>
                                        <p:cTn id="46" dur="500" fill="hold"/>
                                        <p:tgtEl>
                                          <p:spTgt spid="55"/>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p:cTn id="49" dur="500" fill="hold"/>
                                        <p:tgtEl>
                                          <p:spTgt spid="56"/>
                                        </p:tgtEl>
                                        <p:attrNameLst>
                                          <p:attrName>ppt_w</p:attrName>
                                        </p:attrNameLst>
                                      </p:cBhvr>
                                      <p:tavLst>
                                        <p:tav tm="0">
                                          <p:val>
                                            <p:fltVal val="0"/>
                                          </p:val>
                                        </p:tav>
                                        <p:tav tm="100000">
                                          <p:val>
                                            <p:strVal val="#ppt_w"/>
                                          </p:val>
                                        </p:tav>
                                      </p:tavLst>
                                    </p:anim>
                                    <p:anim calcmode="lin" valueType="num">
                                      <p:cBhvr>
                                        <p:cTn id="50" dur="500" fill="hold"/>
                                        <p:tgtEl>
                                          <p:spTgt spid="56"/>
                                        </p:tgtEl>
                                        <p:attrNameLst>
                                          <p:attrName>ppt_h</p:attrName>
                                        </p:attrNameLst>
                                      </p:cBhvr>
                                      <p:tavLst>
                                        <p:tav tm="0">
                                          <p:val>
                                            <p:fltVal val="0"/>
                                          </p:val>
                                        </p:tav>
                                        <p:tav tm="100000">
                                          <p:val>
                                            <p:strVal val="#ppt_h"/>
                                          </p:val>
                                        </p:tav>
                                      </p:tavLst>
                                    </p:anim>
                                    <p:animEffect transition="in" filter="fade">
                                      <p:cBhvr>
                                        <p:cTn id="51" dur="500"/>
                                        <p:tgtEl>
                                          <p:spTgt spid="56"/>
                                        </p:tgtEl>
                                      </p:cBhvr>
                                    </p:animEffect>
                                    <p:anim calcmode="lin" valueType="num">
                                      <p:cBhvr>
                                        <p:cTn id="52" dur="500" fill="hold"/>
                                        <p:tgtEl>
                                          <p:spTgt spid="56"/>
                                        </p:tgtEl>
                                        <p:attrNameLst>
                                          <p:attrName>ppt_x</p:attrName>
                                        </p:attrNameLst>
                                      </p:cBhvr>
                                      <p:tavLst>
                                        <p:tav tm="0">
                                          <p:val>
                                            <p:fltVal val="0.5"/>
                                          </p:val>
                                        </p:tav>
                                        <p:tav tm="100000">
                                          <p:val>
                                            <p:strVal val="#ppt_x"/>
                                          </p:val>
                                        </p:tav>
                                      </p:tavLst>
                                    </p:anim>
                                    <p:anim calcmode="lin" valueType="num">
                                      <p:cBhvr>
                                        <p:cTn id="53" dur="500" fill="hold"/>
                                        <p:tgtEl>
                                          <p:spTgt spid="56"/>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 calcmode="lin" valueType="num">
                                      <p:cBhvr>
                                        <p:cTn id="56" dur="500" fill="hold"/>
                                        <p:tgtEl>
                                          <p:spTgt spid="57"/>
                                        </p:tgtEl>
                                        <p:attrNameLst>
                                          <p:attrName>ppt_w</p:attrName>
                                        </p:attrNameLst>
                                      </p:cBhvr>
                                      <p:tavLst>
                                        <p:tav tm="0">
                                          <p:val>
                                            <p:fltVal val="0"/>
                                          </p:val>
                                        </p:tav>
                                        <p:tav tm="100000">
                                          <p:val>
                                            <p:strVal val="#ppt_w"/>
                                          </p:val>
                                        </p:tav>
                                      </p:tavLst>
                                    </p:anim>
                                    <p:anim calcmode="lin" valueType="num">
                                      <p:cBhvr>
                                        <p:cTn id="57" dur="500" fill="hold"/>
                                        <p:tgtEl>
                                          <p:spTgt spid="57"/>
                                        </p:tgtEl>
                                        <p:attrNameLst>
                                          <p:attrName>ppt_h</p:attrName>
                                        </p:attrNameLst>
                                      </p:cBhvr>
                                      <p:tavLst>
                                        <p:tav tm="0">
                                          <p:val>
                                            <p:fltVal val="0"/>
                                          </p:val>
                                        </p:tav>
                                        <p:tav tm="100000">
                                          <p:val>
                                            <p:strVal val="#ppt_h"/>
                                          </p:val>
                                        </p:tav>
                                      </p:tavLst>
                                    </p:anim>
                                    <p:animEffect transition="in" filter="fade">
                                      <p:cBhvr>
                                        <p:cTn id="58" dur="500"/>
                                        <p:tgtEl>
                                          <p:spTgt spid="57"/>
                                        </p:tgtEl>
                                      </p:cBhvr>
                                    </p:animEffect>
                                    <p:anim calcmode="lin" valueType="num">
                                      <p:cBhvr>
                                        <p:cTn id="59" dur="500" fill="hold"/>
                                        <p:tgtEl>
                                          <p:spTgt spid="57"/>
                                        </p:tgtEl>
                                        <p:attrNameLst>
                                          <p:attrName>ppt_x</p:attrName>
                                        </p:attrNameLst>
                                      </p:cBhvr>
                                      <p:tavLst>
                                        <p:tav tm="0">
                                          <p:val>
                                            <p:fltVal val="0.5"/>
                                          </p:val>
                                        </p:tav>
                                        <p:tav tm="100000">
                                          <p:val>
                                            <p:strVal val="#ppt_x"/>
                                          </p:val>
                                        </p:tav>
                                      </p:tavLst>
                                    </p:anim>
                                    <p:anim calcmode="lin" valueType="num">
                                      <p:cBhvr>
                                        <p:cTn id="60" dur="500" fill="hold"/>
                                        <p:tgtEl>
                                          <p:spTgt spid="57"/>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p:cTn id="63" dur="500" fill="hold"/>
                                        <p:tgtEl>
                                          <p:spTgt spid="58"/>
                                        </p:tgtEl>
                                        <p:attrNameLst>
                                          <p:attrName>ppt_w</p:attrName>
                                        </p:attrNameLst>
                                      </p:cBhvr>
                                      <p:tavLst>
                                        <p:tav tm="0">
                                          <p:val>
                                            <p:fltVal val="0"/>
                                          </p:val>
                                        </p:tav>
                                        <p:tav tm="100000">
                                          <p:val>
                                            <p:strVal val="#ppt_w"/>
                                          </p:val>
                                        </p:tav>
                                      </p:tavLst>
                                    </p:anim>
                                    <p:anim calcmode="lin" valueType="num">
                                      <p:cBhvr>
                                        <p:cTn id="64" dur="500" fill="hold"/>
                                        <p:tgtEl>
                                          <p:spTgt spid="58"/>
                                        </p:tgtEl>
                                        <p:attrNameLst>
                                          <p:attrName>ppt_h</p:attrName>
                                        </p:attrNameLst>
                                      </p:cBhvr>
                                      <p:tavLst>
                                        <p:tav tm="0">
                                          <p:val>
                                            <p:fltVal val="0"/>
                                          </p:val>
                                        </p:tav>
                                        <p:tav tm="100000">
                                          <p:val>
                                            <p:strVal val="#ppt_h"/>
                                          </p:val>
                                        </p:tav>
                                      </p:tavLst>
                                    </p:anim>
                                    <p:animEffect transition="in" filter="fade">
                                      <p:cBhvr>
                                        <p:cTn id="65" dur="500"/>
                                        <p:tgtEl>
                                          <p:spTgt spid="58"/>
                                        </p:tgtEl>
                                      </p:cBhvr>
                                    </p:animEffect>
                                    <p:anim calcmode="lin" valueType="num">
                                      <p:cBhvr>
                                        <p:cTn id="66" dur="500" fill="hold"/>
                                        <p:tgtEl>
                                          <p:spTgt spid="58"/>
                                        </p:tgtEl>
                                        <p:attrNameLst>
                                          <p:attrName>ppt_x</p:attrName>
                                        </p:attrNameLst>
                                      </p:cBhvr>
                                      <p:tavLst>
                                        <p:tav tm="0">
                                          <p:val>
                                            <p:fltVal val="0.5"/>
                                          </p:val>
                                        </p:tav>
                                        <p:tav tm="100000">
                                          <p:val>
                                            <p:strVal val="#ppt_x"/>
                                          </p:val>
                                        </p:tav>
                                      </p:tavLst>
                                    </p:anim>
                                    <p:anim calcmode="lin" valueType="num">
                                      <p:cBhvr>
                                        <p:cTn id="67" dur="500" fill="hold"/>
                                        <p:tgtEl>
                                          <p:spTgt spid="58"/>
                                        </p:tgtEl>
                                        <p:attrNameLst>
                                          <p:attrName>ppt_y</p:attrName>
                                        </p:attrNameLst>
                                      </p:cBhvr>
                                      <p:tavLst>
                                        <p:tav tm="0">
                                          <p:val>
                                            <p:fltVal val="0.5"/>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3" presetClass="entr" presetSubtype="52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 calcmode="lin" valueType="num">
                                      <p:cBhvr>
                                        <p:cTn id="74" dur="500" fill="hold"/>
                                        <p:tgtEl>
                                          <p:spTgt spid="68"/>
                                        </p:tgtEl>
                                        <p:attrNameLst>
                                          <p:attrName>ppt_x</p:attrName>
                                        </p:attrNameLst>
                                      </p:cBhvr>
                                      <p:tavLst>
                                        <p:tav tm="0">
                                          <p:val>
                                            <p:fltVal val="0.5"/>
                                          </p:val>
                                        </p:tav>
                                        <p:tav tm="100000">
                                          <p:val>
                                            <p:strVal val="#ppt_x"/>
                                          </p:val>
                                        </p:tav>
                                      </p:tavLst>
                                    </p:anim>
                                    <p:anim calcmode="lin" valueType="num">
                                      <p:cBhvr>
                                        <p:cTn id="75" dur="500" fill="hold"/>
                                        <p:tgtEl>
                                          <p:spTgt spid="68"/>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70"/>
                                        </p:tgtEl>
                                        <p:attrNameLst>
                                          <p:attrName>style.visibility</p:attrName>
                                        </p:attrNameLst>
                                      </p:cBhvr>
                                      <p:to>
                                        <p:strVal val="visible"/>
                                      </p:to>
                                    </p:set>
                                    <p:anim calcmode="lin" valueType="num">
                                      <p:cBhvr>
                                        <p:cTn id="80" dur="1000" fill="hold"/>
                                        <p:tgtEl>
                                          <p:spTgt spid="70"/>
                                        </p:tgtEl>
                                        <p:attrNameLst>
                                          <p:attrName>ppt_w</p:attrName>
                                        </p:attrNameLst>
                                      </p:cBhvr>
                                      <p:tavLst>
                                        <p:tav tm="0">
                                          <p:val>
                                            <p:fltVal val="0"/>
                                          </p:val>
                                        </p:tav>
                                        <p:tav tm="100000">
                                          <p:val>
                                            <p:strVal val="#ppt_w"/>
                                          </p:val>
                                        </p:tav>
                                      </p:tavLst>
                                    </p:anim>
                                    <p:anim calcmode="lin" valueType="num">
                                      <p:cBhvr>
                                        <p:cTn id="81" dur="1000" fill="hold"/>
                                        <p:tgtEl>
                                          <p:spTgt spid="70"/>
                                        </p:tgtEl>
                                        <p:attrNameLst>
                                          <p:attrName>ppt_h</p:attrName>
                                        </p:attrNameLst>
                                      </p:cBhvr>
                                      <p:tavLst>
                                        <p:tav tm="0">
                                          <p:val>
                                            <p:fltVal val="0"/>
                                          </p:val>
                                        </p:tav>
                                        <p:tav tm="100000">
                                          <p:val>
                                            <p:strVal val="#ppt_h"/>
                                          </p:val>
                                        </p:tav>
                                      </p:tavLst>
                                    </p:anim>
                                    <p:animEffect transition="in" filter="fade">
                                      <p:cBhvr>
                                        <p:cTn id="82" dur="1000"/>
                                        <p:tgtEl>
                                          <p:spTgt spid="70"/>
                                        </p:tgtEl>
                                      </p:cBhvr>
                                    </p:animEffect>
                                  </p:childTnLst>
                                  <p:subTnLst>
                                    <p:set>
                                      <p:cBhvr override="childStyle">
                                        <p:cTn dur="1" fill="hold" display="0" masterRel="sameClick" afterEffect="1">
                                          <p:stCondLst>
                                            <p:cond evt="end" delay="0">
                                              <p:tn val="78"/>
                                            </p:cond>
                                          </p:stCondLst>
                                        </p:cTn>
                                        <p:tgtEl>
                                          <p:spTgt spid="70"/>
                                        </p:tgtEl>
                                        <p:attrNameLst>
                                          <p:attrName>style.visibility</p:attrName>
                                        </p:attrNameLst>
                                      </p:cBhvr>
                                      <p:to>
                                        <p:strVal val="hidden"/>
                                      </p:to>
                                    </p:set>
                                  </p:subTnLst>
                                </p:cTn>
                              </p:par>
                            </p:childTnLst>
                          </p:cTn>
                        </p:par>
                        <p:par>
                          <p:cTn id="83" fill="hold">
                            <p:stCondLst>
                              <p:cond delay="1000"/>
                            </p:stCondLst>
                            <p:childTnLst>
                              <p:par>
                                <p:cTn id="84" presetID="53" presetClass="entr" presetSubtype="16" fill="hold" grpId="0" nodeType="afterEffect">
                                  <p:stCondLst>
                                    <p:cond delay="0"/>
                                  </p:stCondLst>
                                  <p:childTnLst>
                                    <p:set>
                                      <p:cBhvr>
                                        <p:cTn id="85" dur="1" fill="hold">
                                          <p:stCondLst>
                                            <p:cond delay="0"/>
                                          </p:stCondLst>
                                        </p:cTn>
                                        <p:tgtEl>
                                          <p:spTgt spid="73"/>
                                        </p:tgtEl>
                                        <p:attrNameLst>
                                          <p:attrName>style.visibility</p:attrName>
                                        </p:attrNameLst>
                                      </p:cBhvr>
                                      <p:to>
                                        <p:strVal val="visible"/>
                                      </p:to>
                                    </p:set>
                                    <p:anim calcmode="lin" valueType="num">
                                      <p:cBhvr>
                                        <p:cTn id="86" dur="1000" fill="hold"/>
                                        <p:tgtEl>
                                          <p:spTgt spid="73"/>
                                        </p:tgtEl>
                                        <p:attrNameLst>
                                          <p:attrName>ppt_w</p:attrName>
                                        </p:attrNameLst>
                                      </p:cBhvr>
                                      <p:tavLst>
                                        <p:tav tm="0">
                                          <p:val>
                                            <p:fltVal val="0"/>
                                          </p:val>
                                        </p:tav>
                                        <p:tav tm="100000">
                                          <p:val>
                                            <p:strVal val="#ppt_w"/>
                                          </p:val>
                                        </p:tav>
                                      </p:tavLst>
                                    </p:anim>
                                    <p:anim calcmode="lin" valueType="num">
                                      <p:cBhvr>
                                        <p:cTn id="87" dur="1000" fill="hold"/>
                                        <p:tgtEl>
                                          <p:spTgt spid="73"/>
                                        </p:tgtEl>
                                        <p:attrNameLst>
                                          <p:attrName>ppt_h</p:attrName>
                                        </p:attrNameLst>
                                      </p:cBhvr>
                                      <p:tavLst>
                                        <p:tav tm="0">
                                          <p:val>
                                            <p:fltVal val="0"/>
                                          </p:val>
                                        </p:tav>
                                        <p:tav tm="100000">
                                          <p:val>
                                            <p:strVal val="#ppt_h"/>
                                          </p:val>
                                        </p:tav>
                                      </p:tavLst>
                                    </p:anim>
                                    <p:animEffect transition="in" filter="fade">
                                      <p:cBhvr>
                                        <p:cTn id="88" dur="1000"/>
                                        <p:tgtEl>
                                          <p:spTgt spid="73"/>
                                        </p:tgtEl>
                                      </p:cBhvr>
                                    </p:animEffect>
                                  </p:childTnLst>
                                  <p:subTnLst>
                                    <p:set>
                                      <p:cBhvr override="childStyle">
                                        <p:cTn dur="1" fill="hold" display="0" masterRel="sameClick" afterEffect="1">
                                          <p:stCondLst>
                                            <p:cond evt="end" delay="0">
                                              <p:tn val="84"/>
                                            </p:cond>
                                          </p:stCondLst>
                                        </p:cTn>
                                        <p:tgtEl>
                                          <p:spTgt spid="73"/>
                                        </p:tgtEl>
                                        <p:attrNameLst>
                                          <p:attrName>style.visibility</p:attrName>
                                        </p:attrNameLst>
                                      </p:cBhvr>
                                      <p:to>
                                        <p:strVal val="hidden"/>
                                      </p:to>
                                    </p:set>
                                  </p:subTnLst>
                                </p:cTn>
                              </p:par>
                            </p:childTnLst>
                          </p:cTn>
                        </p:par>
                        <p:par>
                          <p:cTn id="89" fill="hold">
                            <p:stCondLst>
                              <p:cond delay="2000"/>
                            </p:stCondLst>
                            <p:childTnLst>
                              <p:par>
                                <p:cTn id="90" presetID="53" presetClass="entr" presetSubtype="16" fill="hold" grpId="0" nodeType="afterEffect">
                                  <p:stCondLst>
                                    <p:cond delay="0"/>
                                  </p:stCondLst>
                                  <p:childTnLst>
                                    <p:set>
                                      <p:cBhvr>
                                        <p:cTn id="91" dur="1" fill="hold">
                                          <p:stCondLst>
                                            <p:cond delay="0"/>
                                          </p:stCondLst>
                                        </p:cTn>
                                        <p:tgtEl>
                                          <p:spTgt spid="74"/>
                                        </p:tgtEl>
                                        <p:attrNameLst>
                                          <p:attrName>style.visibility</p:attrName>
                                        </p:attrNameLst>
                                      </p:cBhvr>
                                      <p:to>
                                        <p:strVal val="visible"/>
                                      </p:to>
                                    </p:set>
                                    <p:anim calcmode="lin" valueType="num">
                                      <p:cBhvr>
                                        <p:cTn id="92" dur="1000" fill="hold"/>
                                        <p:tgtEl>
                                          <p:spTgt spid="74"/>
                                        </p:tgtEl>
                                        <p:attrNameLst>
                                          <p:attrName>ppt_w</p:attrName>
                                        </p:attrNameLst>
                                      </p:cBhvr>
                                      <p:tavLst>
                                        <p:tav tm="0">
                                          <p:val>
                                            <p:fltVal val="0"/>
                                          </p:val>
                                        </p:tav>
                                        <p:tav tm="100000">
                                          <p:val>
                                            <p:strVal val="#ppt_w"/>
                                          </p:val>
                                        </p:tav>
                                      </p:tavLst>
                                    </p:anim>
                                    <p:anim calcmode="lin" valueType="num">
                                      <p:cBhvr>
                                        <p:cTn id="93" dur="1000" fill="hold"/>
                                        <p:tgtEl>
                                          <p:spTgt spid="74"/>
                                        </p:tgtEl>
                                        <p:attrNameLst>
                                          <p:attrName>ppt_h</p:attrName>
                                        </p:attrNameLst>
                                      </p:cBhvr>
                                      <p:tavLst>
                                        <p:tav tm="0">
                                          <p:val>
                                            <p:fltVal val="0"/>
                                          </p:val>
                                        </p:tav>
                                        <p:tav tm="100000">
                                          <p:val>
                                            <p:strVal val="#ppt_h"/>
                                          </p:val>
                                        </p:tav>
                                      </p:tavLst>
                                    </p:anim>
                                    <p:animEffect transition="in" filter="fade">
                                      <p:cBhvr>
                                        <p:cTn id="94" dur="1000"/>
                                        <p:tgtEl>
                                          <p:spTgt spid="74"/>
                                        </p:tgtEl>
                                      </p:cBhvr>
                                    </p:animEffect>
                                  </p:childTnLst>
                                  <p:subTnLst>
                                    <p:set>
                                      <p:cBhvr override="childStyle">
                                        <p:cTn dur="1" fill="hold" display="0" masterRel="sameClick" afterEffect="1">
                                          <p:stCondLst>
                                            <p:cond evt="end" delay="0">
                                              <p:tn val="90"/>
                                            </p:cond>
                                          </p:stCondLst>
                                        </p:cTn>
                                        <p:tgtEl>
                                          <p:spTgt spid="74"/>
                                        </p:tgtEl>
                                        <p:attrNameLst>
                                          <p:attrName>style.visibility</p:attrName>
                                        </p:attrNameLst>
                                      </p:cBhvr>
                                      <p:to>
                                        <p:strVal val="hidden"/>
                                      </p:to>
                                    </p:set>
                                  </p:subTnLst>
                                </p:cTn>
                              </p:par>
                            </p:childTnLst>
                          </p:cTn>
                        </p:par>
                        <p:par>
                          <p:cTn id="95" fill="hold">
                            <p:stCondLst>
                              <p:cond delay="3000"/>
                            </p:stCondLst>
                            <p:childTnLst>
                              <p:par>
                                <p:cTn id="96" presetID="53" presetClass="entr" presetSubtype="16"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 calcmode="lin" valueType="num">
                                      <p:cBhvr>
                                        <p:cTn id="98" dur="1000" fill="hold"/>
                                        <p:tgtEl>
                                          <p:spTgt spid="75"/>
                                        </p:tgtEl>
                                        <p:attrNameLst>
                                          <p:attrName>ppt_w</p:attrName>
                                        </p:attrNameLst>
                                      </p:cBhvr>
                                      <p:tavLst>
                                        <p:tav tm="0">
                                          <p:val>
                                            <p:fltVal val="0"/>
                                          </p:val>
                                        </p:tav>
                                        <p:tav tm="100000">
                                          <p:val>
                                            <p:strVal val="#ppt_w"/>
                                          </p:val>
                                        </p:tav>
                                      </p:tavLst>
                                    </p:anim>
                                    <p:anim calcmode="lin" valueType="num">
                                      <p:cBhvr>
                                        <p:cTn id="99" dur="1000" fill="hold"/>
                                        <p:tgtEl>
                                          <p:spTgt spid="75"/>
                                        </p:tgtEl>
                                        <p:attrNameLst>
                                          <p:attrName>ppt_h</p:attrName>
                                        </p:attrNameLst>
                                      </p:cBhvr>
                                      <p:tavLst>
                                        <p:tav tm="0">
                                          <p:val>
                                            <p:fltVal val="0"/>
                                          </p:val>
                                        </p:tav>
                                        <p:tav tm="100000">
                                          <p:val>
                                            <p:strVal val="#ppt_h"/>
                                          </p:val>
                                        </p:tav>
                                      </p:tavLst>
                                    </p:anim>
                                    <p:animEffect transition="in" filter="fade">
                                      <p:cBhvr>
                                        <p:cTn id="100" dur="1000"/>
                                        <p:tgtEl>
                                          <p:spTgt spid="75"/>
                                        </p:tgtEl>
                                      </p:cBhvr>
                                    </p:animEffect>
                                  </p:childTnLst>
                                  <p:subTnLst>
                                    <p:set>
                                      <p:cBhvr override="childStyle">
                                        <p:cTn dur="1" fill="hold" display="0" masterRel="sameClick" afterEffect="1">
                                          <p:stCondLst>
                                            <p:cond evt="end" delay="0">
                                              <p:tn val="96"/>
                                            </p:cond>
                                          </p:stCondLst>
                                        </p:cTn>
                                        <p:tgtEl>
                                          <p:spTgt spid="75"/>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P spid="74" grpId="0" animBg="1"/>
      <p:bldP spid="75"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9"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579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246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llustration-[Converted].png"/>
          <p:cNvPicPr>
            <a:picLocks noChangeAspect="1"/>
          </p:cNvPicPr>
          <p:nvPr/>
        </p:nvPicPr>
        <p:blipFill rotWithShape="1">
          <a:blip r:embed="rId3" cstate="print">
            <a:duotone>
              <a:prstClr val="black"/>
              <a:srgbClr val="1A608A">
                <a:tint val="45000"/>
                <a:satMod val="400000"/>
              </a:srgbClr>
            </a:duotone>
            <a:extLst>
              <a:ext uri="{28A0092B-C50C-407E-A947-70E740481C1C}">
                <a14:useLocalDpi xmlns:a14="http://schemas.microsoft.com/office/drawing/2010/main"/>
              </a:ext>
            </a:extLst>
          </a:blip>
          <a:srcRect/>
          <a:stretch/>
        </p:blipFill>
        <p:spPr bwMode="auto">
          <a:xfrm rot="590628">
            <a:off x="2168211" y="1061025"/>
            <a:ext cx="4044281" cy="158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27"/>
          <p:cNvGrpSpPr/>
          <p:nvPr/>
        </p:nvGrpSpPr>
        <p:grpSpPr>
          <a:xfrm>
            <a:off x="738913" y="88382"/>
            <a:ext cx="7655787" cy="5017018"/>
            <a:chOff x="726213" y="88382"/>
            <a:chExt cx="7655787" cy="5017018"/>
          </a:xfrm>
        </p:grpSpPr>
        <p:pic>
          <p:nvPicPr>
            <p:cNvPr id="29" name="Picture 28" descr="illustration-[Converted].png"/>
            <p:cNvPicPr>
              <a:picLocks noChangeAspect="1"/>
            </p:cNvPicPr>
            <p:nvPr/>
          </p:nvPicPr>
          <p:blipFill rotWithShape="1">
            <a:blip r:embed="rId3" cstate="print">
              <a:duotone>
                <a:prstClr val="black"/>
                <a:srgbClr val="1A608A">
                  <a:tint val="45000"/>
                  <a:satMod val="400000"/>
                </a:srgbClr>
              </a:duotone>
              <a:extLst>
                <a:ext uri="{28A0092B-C50C-407E-A947-70E740481C1C}">
                  <a14:useLocalDpi xmlns:a14="http://schemas.microsoft.com/office/drawing/2010/main"/>
                </a:ext>
              </a:extLst>
            </a:blip>
            <a:srcRect/>
            <a:stretch/>
          </p:blipFill>
          <p:spPr bwMode="auto">
            <a:xfrm rot="590628">
              <a:off x="2168211" y="1061025"/>
              <a:ext cx="4044281" cy="158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a:grpSpLocks/>
            </p:cNvGrpSpPr>
            <p:nvPr/>
          </p:nvGrpSpPr>
          <p:grpSpPr bwMode="auto">
            <a:xfrm>
              <a:off x="2919413" y="88382"/>
              <a:ext cx="3341687" cy="1576387"/>
              <a:chOff x="2362199" y="2734734"/>
              <a:chExt cx="4343401" cy="2048404"/>
            </a:xfrm>
          </p:grpSpPr>
          <p:sp>
            <p:nvSpPr>
              <p:cNvPr id="37" name="Cloud 36"/>
              <p:cNvSpPr/>
              <p:nvPr/>
            </p:nvSpPr>
            <p:spPr bwMode="auto">
              <a:xfrm>
                <a:off x="2362199" y="2734734"/>
                <a:ext cx="4343401" cy="2048404"/>
              </a:xfrm>
              <a:prstGeom prst="cloud">
                <a:avLst/>
              </a:prstGeom>
              <a:gradFill rotWithShape="1">
                <a:gsLst>
                  <a:gs pos="0">
                    <a:srgbClr val="1A608A">
                      <a:lumMod val="75000"/>
                    </a:srgbClr>
                  </a:gs>
                  <a:gs pos="80000">
                    <a:srgbClr val="1A608A">
                      <a:lumMod val="60000"/>
                      <a:lumOff val="40000"/>
                    </a:srgbClr>
                  </a:gs>
                  <a:gs pos="100000">
                    <a:srgbClr val="1A608A">
                      <a:lumMod val="20000"/>
                      <a:lumOff val="8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defTabSz="914378"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636466"/>
                  </a:solidFill>
                  <a:effectLst/>
                  <a:uLnTx/>
                  <a:uFillTx/>
                  <a:latin typeface="Arial" charset="0"/>
                  <a:ea typeface="+mn-ea"/>
                  <a:cs typeface="Arial" charset="0"/>
                </a:endParaRPr>
              </a:p>
            </p:txBody>
          </p:sp>
          <p:pic>
            <p:nvPicPr>
              <p:cNvPr id="38"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95475" y="3018985"/>
                <a:ext cx="2601281" cy="127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3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0964" y="1337744"/>
              <a:ext cx="2441036" cy="2609749"/>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52800" y="1871144"/>
              <a:ext cx="2425700" cy="2593353"/>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6213" y="1337744"/>
              <a:ext cx="2474187" cy="2645192"/>
            </a:xfrm>
            <a:prstGeom prst="rect">
              <a:avLst/>
            </a:prstGeom>
          </p:spPr>
        </p:pic>
        <p:grpSp>
          <p:nvGrpSpPr>
            <p:cNvPr id="34" name="Group 33"/>
            <p:cNvGrpSpPr/>
            <p:nvPr/>
          </p:nvGrpSpPr>
          <p:grpSpPr>
            <a:xfrm>
              <a:off x="1892300" y="4394200"/>
              <a:ext cx="5372100" cy="711200"/>
              <a:chOff x="1917700" y="4394200"/>
              <a:chExt cx="5372100" cy="711200"/>
            </a:xfrm>
          </p:grpSpPr>
          <p:sp>
            <p:nvSpPr>
              <p:cNvPr id="35" name="Left-Right Arrow 34"/>
              <p:cNvSpPr/>
              <p:nvPr/>
            </p:nvSpPr>
            <p:spPr>
              <a:xfrm>
                <a:off x="1917700" y="4533900"/>
                <a:ext cx="5372100" cy="393700"/>
              </a:xfrm>
              <a:prstGeom prst="leftRightArrow">
                <a:avLst>
                  <a:gd name="adj1" fmla="val 62903"/>
                  <a:gd name="adj2" fmla="val 50000"/>
                </a:avLst>
              </a:prstGeom>
              <a:gradFill>
                <a:gsLst>
                  <a:gs pos="0">
                    <a:srgbClr val="FF0000"/>
                  </a:gs>
                  <a:gs pos="100000">
                    <a:srgbClr val="FF0000"/>
                  </a:gs>
                  <a:gs pos="12000">
                    <a:srgbClr val="E66163"/>
                  </a:gs>
                  <a:gs pos="21000">
                    <a:schemeClr val="tx2"/>
                  </a:gs>
                  <a:gs pos="98000">
                    <a:schemeClr val="tx2"/>
                  </a:gs>
                  <a:gs pos="29000">
                    <a:srgbClr val="FF0000"/>
                  </a:gs>
                </a:gsLst>
              </a:gradFill>
              <a:ln>
                <a:solidFill>
                  <a:schemeClr val="accent6"/>
                </a:solidFill>
              </a:ln>
              <a:scene3d>
                <a:camera prst="orthographicFront"/>
                <a:lightRig rig="threePt" dir="t"/>
              </a:scene3d>
              <a:sp3d>
                <a:bevelT w="63500" h="635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CENTRALIZED VISIBILITY &amp; CONTROL</a:t>
                </a:r>
              </a:p>
            </p:txBody>
          </p:sp>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47900" y="4394200"/>
                <a:ext cx="711200" cy="711200"/>
              </a:xfrm>
              <a:prstGeom prst="rect">
                <a:avLst/>
              </a:prstGeom>
            </p:spPr>
          </p:pic>
        </p:grpSp>
      </p:grpSp>
      <p:sp>
        <p:nvSpPr>
          <p:cNvPr id="26" name="Oval 25"/>
          <p:cNvSpPr/>
          <p:nvPr/>
        </p:nvSpPr>
        <p:spPr bwMode="auto">
          <a:xfrm>
            <a:off x="5816600" y="1228913"/>
            <a:ext cx="2692400" cy="2692400"/>
          </a:xfrm>
          <a:prstGeom prst="ellipse">
            <a:avLst/>
          </a:prstGeom>
          <a:noFill/>
          <a:ln w="76200" cap="flat" cmpd="sng" algn="ctr">
            <a:solidFill>
              <a:srgbClr val="FFD812"/>
            </a:solidFill>
            <a:prstDash val="solid"/>
            <a:round/>
            <a:headEnd type="none" w="med" len="med"/>
            <a:tailEnd type="none" w="med" len="med"/>
          </a:ln>
          <a:effectLst>
            <a:glow rad="127000">
              <a:srgbClr val="FFFF00">
                <a:alpha val="80000"/>
              </a:srgbClr>
            </a:glow>
          </a:effectLst>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38509683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3797300" y="1742655"/>
            <a:ext cx="1549401" cy="1658191"/>
            <a:chOff x="3886198" y="1742655"/>
            <a:chExt cx="1549401" cy="1658191"/>
          </a:xfrm>
        </p:grpSpPr>
        <p:grpSp>
          <p:nvGrpSpPr>
            <p:cNvPr id="88" name="Group 87"/>
            <p:cNvGrpSpPr/>
            <p:nvPr/>
          </p:nvGrpSpPr>
          <p:grpSpPr>
            <a:xfrm>
              <a:off x="3916486" y="1742655"/>
              <a:ext cx="1519113" cy="1658191"/>
              <a:chOff x="716087" y="1705057"/>
              <a:chExt cx="1184660" cy="1293118"/>
            </a:xfrm>
          </p:grpSpPr>
          <p:grpSp>
            <p:nvGrpSpPr>
              <p:cNvPr id="71" name="Group 70"/>
              <p:cNvGrpSpPr/>
              <p:nvPr/>
            </p:nvGrpSpPr>
            <p:grpSpPr>
              <a:xfrm>
                <a:off x="716087" y="1705057"/>
                <a:ext cx="1184660" cy="1293118"/>
                <a:chOff x="-622714" y="-357880"/>
                <a:chExt cx="2427030" cy="2649225"/>
              </a:xfrm>
            </p:grpSpPr>
            <p:sp>
              <p:nvSpPr>
                <p:cNvPr id="74" name="Oval 73"/>
                <p:cNvSpPr/>
                <p:nvPr/>
              </p:nvSpPr>
              <p:spPr bwMode="auto">
                <a:xfrm>
                  <a:off x="-622714" y="-357880"/>
                  <a:ext cx="2427030" cy="2427030"/>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sp>
              <p:nvSpPr>
                <p:cNvPr id="73" name="Oval 72"/>
                <p:cNvSpPr/>
                <p:nvPr/>
              </p:nvSpPr>
              <p:spPr bwMode="auto">
                <a:xfrm>
                  <a:off x="-188948" y="1743972"/>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sp>
            <p:nvSpPr>
              <p:cNvPr id="84" name="Oval 83"/>
              <p:cNvSpPr/>
              <p:nvPr/>
            </p:nvSpPr>
            <p:spPr bwMode="auto">
              <a:xfrm>
                <a:off x="766499" y="1738535"/>
                <a:ext cx="1083836" cy="1083838"/>
              </a:xfrm>
              <a:prstGeom prst="ellipse">
                <a:avLst/>
              </a:prstGeom>
              <a:gradFill>
                <a:gsLst>
                  <a:gs pos="0">
                    <a:srgbClr val="D20F30">
                      <a:lumMod val="72000"/>
                    </a:srgbClr>
                  </a:gs>
                  <a:gs pos="49000">
                    <a:srgbClr val="D20F30"/>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nvGrpSpPr>
              <p:cNvPr id="85" name="Group 84"/>
              <p:cNvGrpSpPr/>
              <p:nvPr/>
            </p:nvGrpSpPr>
            <p:grpSpPr>
              <a:xfrm>
                <a:off x="812770" y="1775878"/>
                <a:ext cx="999096" cy="1103770"/>
                <a:chOff x="-622714" y="-389958"/>
                <a:chExt cx="2427030" cy="2681303"/>
              </a:xfrm>
            </p:grpSpPr>
            <p:sp>
              <p:nvSpPr>
                <p:cNvPr id="86" name="Oval 85"/>
                <p:cNvSpPr/>
                <p:nvPr/>
              </p:nvSpPr>
              <p:spPr bwMode="auto">
                <a:xfrm>
                  <a:off x="-622714" y="-389958"/>
                  <a:ext cx="2427030" cy="2427029"/>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sp>
              <p:nvSpPr>
                <p:cNvPr id="87" name="Oval 86"/>
                <p:cNvSpPr/>
                <p:nvPr/>
              </p:nvSpPr>
              <p:spPr bwMode="auto">
                <a:xfrm>
                  <a:off x="-188948" y="1743972"/>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grpSp>
        <p:pic>
          <p:nvPicPr>
            <p:cNvPr id="89" name="Picture 88"/>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100000" l="10000" r="100000">
                          <a14:foregroundMark x1="66563" y1="84271" x2="66563" y2="84271"/>
                        </a14:backgroundRemoval>
                      </a14:imgEffect>
                    </a14:imgLayer>
                  </a14:imgProps>
                </a:ext>
                <a:ext uri="{28A0092B-C50C-407E-A947-70E740481C1C}">
                  <a14:useLocalDpi xmlns:a14="http://schemas.microsoft.com/office/drawing/2010/main"/>
                </a:ext>
              </a:extLst>
            </a:blip>
            <a:stretch>
              <a:fillRect/>
            </a:stretch>
          </p:blipFill>
          <p:spPr>
            <a:xfrm>
              <a:off x="3886198" y="1763182"/>
              <a:ext cx="1549401" cy="1162051"/>
            </a:xfrm>
            <a:prstGeom prst="rect">
              <a:avLst/>
            </a:prstGeom>
          </p:spPr>
        </p:pic>
      </p:grpSp>
      <p:grpSp>
        <p:nvGrpSpPr>
          <p:cNvPr id="91" name="Group 90"/>
          <p:cNvGrpSpPr/>
          <p:nvPr/>
        </p:nvGrpSpPr>
        <p:grpSpPr>
          <a:xfrm>
            <a:off x="115588" y="168136"/>
            <a:ext cx="2424411" cy="1237129"/>
            <a:chOff x="2285873" y="1404347"/>
            <a:chExt cx="2424411" cy="1237129"/>
          </a:xfrm>
        </p:grpSpPr>
        <p:sp>
          <p:nvSpPr>
            <p:cNvPr id="92" name="Rectangle 91"/>
            <p:cNvSpPr/>
            <p:nvPr/>
          </p:nvSpPr>
          <p:spPr bwMode="auto">
            <a:xfrm>
              <a:off x="2285873" y="1404347"/>
              <a:ext cx="1766802" cy="839724"/>
            </a:xfrm>
            <a:prstGeom prst="rect">
              <a:avLst/>
            </a:prstGeom>
            <a:noFill/>
            <a:ln w="57150" cap="rnd"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1440" algn="l" defTabSz="914400">
                <a:spcAft>
                  <a:spcPts val="1200"/>
                </a:spcAft>
                <a:buNone/>
              </a:pPr>
              <a:r>
                <a:rPr lang="en-US" sz="2000" b="1" i="0">
                  <a:solidFill>
                    <a:srgbClr val="006699"/>
                  </a:solidFill>
                  <a:latin typeface="微软雅黑" pitchFamily="34" charset="-122"/>
                  <a:ea typeface="微软雅黑" pitchFamily="34" charset="-122"/>
                  <a:cs typeface="Arial"/>
                </a:rPr>
                <a:t>自适应</a:t>
              </a:r>
            </a:p>
          </p:txBody>
        </p:sp>
        <p:sp>
          <p:nvSpPr>
            <p:cNvPr id="93" name="Rectangle 92"/>
            <p:cNvSpPr/>
            <p:nvPr/>
          </p:nvSpPr>
          <p:spPr>
            <a:xfrm>
              <a:off x="2415621" y="1995145"/>
              <a:ext cx="2294663" cy="646331"/>
            </a:xfrm>
            <a:prstGeom prst="rect">
              <a:avLst/>
            </a:prstGeom>
          </p:spPr>
          <p:txBody>
            <a:bodyPr wrap="square">
              <a:spAutoFit/>
            </a:bodyPr>
            <a:lstStyle/>
            <a:p>
              <a:pPr algn="l" defTabSz="457200">
                <a:buNone/>
              </a:pPr>
              <a:r>
                <a:rPr lang="en-US" sz="1800" b="0" i="0" dirty="0" err="1">
                  <a:solidFill>
                    <a:srgbClr val="262626"/>
                  </a:solidFill>
                  <a:latin typeface="微软雅黑" pitchFamily="34" charset="-122"/>
                  <a:ea typeface="微软雅黑" pitchFamily="34" charset="-122"/>
                  <a:cs typeface="Arial"/>
                </a:rPr>
                <a:t>智能、</a:t>
              </a:r>
              <a:r>
                <a:rPr lang="en-US" sz="1800" b="0" i="0" dirty="0" err="1" smtClean="0">
                  <a:solidFill>
                    <a:srgbClr val="262626"/>
                  </a:solidFill>
                  <a:latin typeface="微软雅黑" pitchFamily="34" charset="-122"/>
                  <a:ea typeface="微软雅黑" pitchFamily="34" charset="-122"/>
                  <a:cs typeface="Arial"/>
                </a:rPr>
                <a:t>动态配置</a:t>
              </a:r>
              <a:r>
                <a:rPr lang="en-US" sz="1800" b="0" i="0" dirty="0" smtClean="0">
                  <a:solidFill>
                    <a:srgbClr val="262626"/>
                  </a:solidFill>
                  <a:latin typeface="微软雅黑" pitchFamily="34" charset="-122"/>
                  <a:ea typeface="微软雅黑" pitchFamily="34" charset="-122"/>
                  <a:cs typeface="Arial"/>
                </a:rPr>
                <a:t/>
              </a:r>
              <a:br>
                <a:rPr lang="en-US" sz="1800" b="0" i="0" dirty="0" smtClean="0">
                  <a:solidFill>
                    <a:srgbClr val="262626"/>
                  </a:solidFill>
                  <a:latin typeface="微软雅黑" pitchFamily="34" charset="-122"/>
                  <a:ea typeface="微软雅黑" pitchFamily="34" charset="-122"/>
                  <a:cs typeface="Arial"/>
                </a:rPr>
              </a:br>
              <a:r>
                <a:rPr lang="en-US" sz="1800" b="0" i="0" dirty="0" err="1" smtClean="0">
                  <a:solidFill>
                    <a:srgbClr val="262626"/>
                  </a:solidFill>
                  <a:latin typeface="微软雅黑" pitchFamily="34" charset="-122"/>
                  <a:ea typeface="微软雅黑" pitchFamily="34" charset="-122"/>
                  <a:cs typeface="Arial"/>
                </a:rPr>
                <a:t>和策略实施</a:t>
              </a:r>
              <a:r>
                <a:rPr lang="en-US" sz="1800" b="0" i="0" dirty="0" smtClean="0">
                  <a:solidFill>
                    <a:srgbClr val="262626"/>
                  </a:solidFill>
                  <a:latin typeface="微软雅黑" pitchFamily="34" charset="-122"/>
                  <a:ea typeface="微软雅黑" pitchFamily="34" charset="-122"/>
                  <a:cs typeface="Arial"/>
                </a:rPr>
                <a:t> </a:t>
              </a:r>
              <a:endParaRPr lang="en-US" sz="1800" b="0" i="0" dirty="0">
                <a:solidFill>
                  <a:srgbClr val="262626"/>
                </a:solidFill>
                <a:latin typeface="微软雅黑" pitchFamily="34" charset="-122"/>
                <a:ea typeface="微软雅黑" pitchFamily="34" charset="-122"/>
                <a:cs typeface="Arial"/>
              </a:endParaRPr>
            </a:p>
          </p:txBody>
        </p:sp>
      </p:grpSp>
      <p:grpSp>
        <p:nvGrpSpPr>
          <p:cNvPr id="94" name="Group 93"/>
          <p:cNvGrpSpPr/>
          <p:nvPr/>
        </p:nvGrpSpPr>
        <p:grpSpPr>
          <a:xfrm>
            <a:off x="6956652" y="168136"/>
            <a:ext cx="2018015" cy="1203262"/>
            <a:chOff x="2252006" y="2250097"/>
            <a:chExt cx="2018015" cy="1203262"/>
          </a:xfrm>
        </p:grpSpPr>
        <p:sp>
          <p:nvSpPr>
            <p:cNvPr id="95" name="Rectangle 94"/>
            <p:cNvSpPr/>
            <p:nvPr/>
          </p:nvSpPr>
          <p:spPr bwMode="auto">
            <a:xfrm>
              <a:off x="2252006" y="2250097"/>
              <a:ext cx="1521327" cy="839724"/>
            </a:xfrm>
            <a:prstGeom prst="rect">
              <a:avLst/>
            </a:prstGeom>
            <a:noFill/>
            <a:ln w="57150" cap="rnd"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1440" defTabSz="914400">
                <a:spcAft>
                  <a:spcPts val="1200"/>
                </a:spcAft>
              </a:pPr>
              <a:r>
                <a:rPr lang="zh-CN" altLang="en-US" sz="2000" b="1" i="0" dirty="0" smtClean="0">
                  <a:solidFill>
                    <a:srgbClr val="006699"/>
                  </a:solidFill>
                  <a:latin typeface="微软雅黑" pitchFamily="34" charset="-122"/>
                  <a:ea typeface="微软雅黑" pitchFamily="34" charset="-122"/>
                  <a:cs typeface="Arial"/>
                </a:rPr>
                <a:t>感知性</a:t>
              </a:r>
              <a:endParaRPr lang="en-US" sz="2000" b="1" i="0" dirty="0">
                <a:solidFill>
                  <a:srgbClr val="006699"/>
                </a:solidFill>
                <a:latin typeface="微软雅黑" pitchFamily="34" charset="-122"/>
                <a:ea typeface="微软雅黑" pitchFamily="34" charset="-122"/>
                <a:cs typeface="Arial"/>
              </a:endParaRPr>
            </a:p>
          </p:txBody>
        </p:sp>
        <p:sp>
          <p:nvSpPr>
            <p:cNvPr id="96" name="Rectangle 95"/>
            <p:cNvSpPr/>
            <p:nvPr/>
          </p:nvSpPr>
          <p:spPr>
            <a:xfrm>
              <a:off x="2415622" y="2807028"/>
              <a:ext cx="1854399" cy="646331"/>
            </a:xfrm>
            <a:prstGeom prst="rect">
              <a:avLst/>
            </a:prstGeom>
          </p:spPr>
          <p:txBody>
            <a:bodyPr wrap="square">
              <a:spAutoFit/>
            </a:bodyPr>
            <a:lstStyle/>
            <a:p>
              <a:pPr algn="l" defTabSz="457200">
                <a:spcAft>
                  <a:spcPts val="1200"/>
                </a:spcAft>
                <a:buNone/>
              </a:pPr>
              <a:r>
                <a:rPr lang="en-US" sz="1800" b="0" i="0">
                  <a:solidFill>
                    <a:srgbClr val="262626"/>
                  </a:solidFill>
                  <a:latin typeface="微软雅黑" pitchFamily="34" charset="-122"/>
                  <a:ea typeface="微软雅黑" pitchFamily="34" charset="-122"/>
                  <a:cs typeface="Arial"/>
                </a:rPr>
                <a:t>工作负荷和应用程序感知</a:t>
              </a:r>
            </a:p>
          </p:txBody>
        </p:sp>
      </p:grpSp>
      <p:grpSp>
        <p:nvGrpSpPr>
          <p:cNvPr id="97" name="Group 96"/>
          <p:cNvGrpSpPr/>
          <p:nvPr/>
        </p:nvGrpSpPr>
        <p:grpSpPr>
          <a:xfrm>
            <a:off x="119354" y="2755550"/>
            <a:ext cx="2203201" cy="1637823"/>
            <a:chOff x="2193296" y="2975750"/>
            <a:chExt cx="2022278" cy="1637823"/>
          </a:xfrm>
        </p:grpSpPr>
        <p:sp>
          <p:nvSpPr>
            <p:cNvPr id="98" name="Rectangle 97"/>
            <p:cNvSpPr/>
            <p:nvPr/>
          </p:nvSpPr>
          <p:spPr bwMode="auto">
            <a:xfrm>
              <a:off x="2193296" y="2975750"/>
              <a:ext cx="1618258" cy="839724"/>
            </a:xfrm>
            <a:prstGeom prst="rect">
              <a:avLst/>
            </a:prstGeom>
            <a:noFill/>
            <a:ln w="57150" cap="rnd"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1440" algn="l" defTabSz="914400">
                <a:spcAft>
                  <a:spcPts val="1200"/>
                </a:spcAft>
                <a:buNone/>
              </a:pPr>
              <a:r>
                <a:rPr lang="en-US" sz="2000" b="1" i="0" dirty="0" err="1" smtClean="0">
                  <a:solidFill>
                    <a:srgbClr val="006699"/>
                  </a:solidFill>
                  <a:latin typeface="微软雅黑" pitchFamily="34" charset="-122"/>
                  <a:ea typeface="微软雅黑" pitchFamily="34" charset="-122"/>
                  <a:cs typeface="Arial"/>
                </a:rPr>
                <a:t>软件</a:t>
              </a:r>
              <a:r>
                <a:rPr lang="zh-CN" altLang="en-US" sz="2000" b="1" dirty="0">
                  <a:solidFill>
                    <a:srgbClr val="006699"/>
                  </a:solidFill>
                  <a:latin typeface="微软雅黑" pitchFamily="34" charset="-122"/>
                  <a:ea typeface="微软雅黑" pitchFamily="34" charset="-122"/>
                  <a:cs typeface="Arial"/>
                </a:rPr>
                <a:t>优化</a:t>
              </a:r>
              <a:endParaRPr lang="en-US" sz="2000" b="1" i="0" dirty="0">
                <a:solidFill>
                  <a:srgbClr val="006699"/>
                </a:solidFill>
                <a:latin typeface="微软雅黑" pitchFamily="34" charset="-122"/>
                <a:ea typeface="微软雅黑" pitchFamily="34" charset="-122"/>
                <a:cs typeface="Arial"/>
              </a:endParaRPr>
            </a:p>
          </p:txBody>
        </p:sp>
        <p:sp>
          <p:nvSpPr>
            <p:cNvPr id="99" name="Rectangle 98"/>
            <p:cNvSpPr/>
            <p:nvPr/>
          </p:nvSpPr>
          <p:spPr>
            <a:xfrm>
              <a:off x="2308931" y="3690243"/>
              <a:ext cx="1906643" cy="923330"/>
            </a:xfrm>
            <a:prstGeom prst="rect">
              <a:avLst/>
            </a:prstGeom>
          </p:spPr>
          <p:txBody>
            <a:bodyPr wrap="square" anchor="ctr" anchorCtr="0">
              <a:spAutoFit/>
            </a:bodyPr>
            <a:lstStyle/>
            <a:p>
              <a:pPr algn="l" defTabSz="457200">
                <a:spcAft>
                  <a:spcPts val="1200"/>
                </a:spcAft>
                <a:buNone/>
              </a:pPr>
              <a:r>
                <a:rPr lang="en-US" sz="1800" b="0" i="0" dirty="0" err="1" smtClean="0">
                  <a:solidFill>
                    <a:srgbClr val="262626"/>
                  </a:solidFill>
                  <a:latin typeface="微软雅黑" pitchFamily="34" charset="-122"/>
                  <a:ea typeface="微软雅黑" pitchFamily="34" charset="-122"/>
                  <a:cs typeface="Arial"/>
                </a:rPr>
                <a:t>针对虚拟化</a:t>
              </a:r>
              <a:r>
                <a:rPr lang="en-US" sz="1800" b="0" i="0" dirty="0" smtClean="0">
                  <a:solidFill>
                    <a:srgbClr val="262626"/>
                  </a:solidFill>
                  <a:latin typeface="微软雅黑" pitchFamily="34" charset="-122"/>
                  <a:ea typeface="微软雅黑" pitchFamily="34" charset="-122"/>
                  <a:cs typeface="Arial"/>
                </a:rPr>
                <a:t/>
              </a:r>
              <a:br>
                <a:rPr lang="en-US" sz="1800" b="0" i="0" dirty="0" smtClean="0">
                  <a:solidFill>
                    <a:srgbClr val="262626"/>
                  </a:solidFill>
                  <a:latin typeface="微软雅黑" pitchFamily="34" charset="-122"/>
                  <a:ea typeface="微软雅黑" pitchFamily="34" charset="-122"/>
                  <a:cs typeface="Arial"/>
                </a:rPr>
              </a:br>
              <a:r>
                <a:rPr lang="en-US" sz="1800" b="0" i="0" dirty="0" err="1" smtClean="0">
                  <a:solidFill>
                    <a:srgbClr val="262626"/>
                  </a:solidFill>
                  <a:latin typeface="微软雅黑" pitchFamily="34" charset="-122"/>
                  <a:ea typeface="微软雅黑" pitchFamily="34" charset="-122"/>
                  <a:cs typeface="Arial"/>
                </a:rPr>
                <a:t>和云基础架构</a:t>
              </a:r>
              <a:r>
                <a:rPr lang="en-US" sz="1800" b="0" i="0" dirty="0" smtClean="0">
                  <a:solidFill>
                    <a:srgbClr val="262626"/>
                  </a:solidFill>
                  <a:latin typeface="微软雅黑" pitchFamily="34" charset="-122"/>
                  <a:ea typeface="微软雅黑" pitchFamily="34" charset="-122"/>
                  <a:cs typeface="Arial"/>
                </a:rPr>
                <a:t/>
              </a:r>
              <a:br>
                <a:rPr lang="en-US" sz="1800" b="0" i="0" dirty="0" smtClean="0">
                  <a:solidFill>
                    <a:srgbClr val="262626"/>
                  </a:solidFill>
                  <a:latin typeface="微软雅黑" pitchFamily="34" charset="-122"/>
                  <a:ea typeface="微软雅黑" pitchFamily="34" charset="-122"/>
                  <a:cs typeface="Arial"/>
                </a:rPr>
              </a:br>
              <a:r>
                <a:rPr lang="en-US" sz="1800" b="0" i="0" dirty="0" err="1" smtClean="0">
                  <a:solidFill>
                    <a:srgbClr val="262626"/>
                  </a:solidFill>
                  <a:latin typeface="微软雅黑" pitchFamily="34" charset="-122"/>
                  <a:ea typeface="微软雅黑" pitchFamily="34" charset="-122"/>
                  <a:cs typeface="Arial"/>
                </a:rPr>
                <a:t>进行优化</a:t>
              </a:r>
              <a:endParaRPr lang="en-US" sz="1800" b="0" i="0" dirty="0">
                <a:solidFill>
                  <a:srgbClr val="262626"/>
                </a:solidFill>
                <a:latin typeface="微软雅黑" pitchFamily="34" charset="-122"/>
                <a:ea typeface="微软雅黑" pitchFamily="34" charset="-122"/>
                <a:cs typeface="Arial"/>
              </a:endParaRPr>
            </a:p>
          </p:txBody>
        </p:sp>
      </p:grpSp>
      <p:grpSp>
        <p:nvGrpSpPr>
          <p:cNvPr id="100" name="Group 99"/>
          <p:cNvGrpSpPr/>
          <p:nvPr/>
        </p:nvGrpSpPr>
        <p:grpSpPr>
          <a:xfrm>
            <a:off x="6871987" y="2728690"/>
            <a:ext cx="2153483" cy="1372603"/>
            <a:chOff x="2167341" y="3788614"/>
            <a:chExt cx="2153483" cy="1372603"/>
          </a:xfrm>
        </p:grpSpPr>
        <p:sp>
          <p:nvSpPr>
            <p:cNvPr id="101" name="Rectangle 100"/>
            <p:cNvSpPr/>
            <p:nvPr/>
          </p:nvSpPr>
          <p:spPr bwMode="auto">
            <a:xfrm>
              <a:off x="2167341" y="3788614"/>
              <a:ext cx="1766797" cy="771884"/>
            </a:xfrm>
            <a:prstGeom prst="rect">
              <a:avLst/>
            </a:prstGeom>
            <a:noFill/>
            <a:ln w="57150" cap="rnd"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1440" algn="l" defTabSz="914400">
                <a:spcAft>
                  <a:spcPts val="1200"/>
                </a:spcAft>
                <a:buNone/>
              </a:pPr>
              <a:r>
                <a:rPr lang="en-US" sz="2000" b="1" i="0" dirty="0" err="1" smtClean="0">
                  <a:solidFill>
                    <a:srgbClr val="006699"/>
                  </a:solidFill>
                  <a:latin typeface="微软雅黑" pitchFamily="34" charset="-122"/>
                  <a:ea typeface="微软雅黑" pitchFamily="34" charset="-122"/>
                  <a:cs typeface="Arial"/>
                </a:rPr>
                <a:t>平台</a:t>
              </a:r>
              <a:r>
                <a:rPr lang="zh-CN" altLang="en-US" sz="2000" b="1" dirty="0">
                  <a:solidFill>
                    <a:srgbClr val="006699"/>
                  </a:solidFill>
                  <a:latin typeface="微软雅黑" pitchFamily="34" charset="-122"/>
                  <a:ea typeface="微软雅黑" pitchFamily="34" charset="-122"/>
                  <a:cs typeface="Arial"/>
                </a:rPr>
                <a:t>覆盖</a:t>
              </a:r>
              <a:endParaRPr lang="en-US" sz="2000" b="1" i="0" dirty="0">
                <a:solidFill>
                  <a:srgbClr val="006699"/>
                </a:solidFill>
                <a:latin typeface="微软雅黑" pitchFamily="34" charset="-122"/>
                <a:ea typeface="微软雅黑" pitchFamily="34" charset="-122"/>
                <a:cs typeface="Arial"/>
              </a:endParaRPr>
            </a:p>
          </p:txBody>
        </p:sp>
        <p:sp>
          <p:nvSpPr>
            <p:cNvPr id="102" name="Rectangle 101"/>
            <p:cNvSpPr/>
            <p:nvPr/>
          </p:nvSpPr>
          <p:spPr>
            <a:xfrm>
              <a:off x="2288822" y="4514886"/>
              <a:ext cx="2032002" cy="646331"/>
            </a:xfrm>
            <a:prstGeom prst="rect">
              <a:avLst/>
            </a:prstGeom>
          </p:spPr>
          <p:txBody>
            <a:bodyPr wrap="square" anchor="ctr">
              <a:spAutoFit/>
            </a:bodyPr>
            <a:lstStyle/>
            <a:p>
              <a:pPr algn="l" defTabSz="914400">
                <a:spcAft>
                  <a:spcPts val="1200"/>
                </a:spcAft>
                <a:buNone/>
              </a:pPr>
              <a:r>
                <a:rPr lang="en-US" sz="1800" b="0" i="0" dirty="0" err="1" smtClean="0">
                  <a:solidFill>
                    <a:srgbClr val="636466">
                      <a:lumMod val="50000"/>
                    </a:srgbClr>
                  </a:solidFill>
                  <a:latin typeface="微软雅黑" pitchFamily="34" charset="-122"/>
                  <a:ea typeface="微软雅黑" pitchFamily="34" charset="-122"/>
                  <a:cs typeface="Arial"/>
                </a:rPr>
                <a:t>覆盖数据中心</a:t>
              </a:r>
              <a:r>
                <a:rPr lang="en-US" sz="1800" b="0" i="0" dirty="0" smtClean="0">
                  <a:solidFill>
                    <a:srgbClr val="636466">
                      <a:lumMod val="50000"/>
                    </a:srgbClr>
                  </a:solidFill>
                  <a:latin typeface="微软雅黑" pitchFamily="34" charset="-122"/>
                  <a:ea typeface="微软雅黑" pitchFamily="34" charset="-122"/>
                  <a:cs typeface="Arial"/>
                </a:rPr>
                <a:t/>
              </a:r>
              <a:br>
                <a:rPr lang="en-US" sz="1800" b="0" i="0" dirty="0" smtClean="0">
                  <a:solidFill>
                    <a:srgbClr val="636466">
                      <a:lumMod val="50000"/>
                    </a:srgbClr>
                  </a:solidFill>
                  <a:latin typeface="微软雅黑" pitchFamily="34" charset="-122"/>
                  <a:ea typeface="微软雅黑" pitchFamily="34" charset="-122"/>
                  <a:cs typeface="Arial"/>
                </a:rPr>
              </a:br>
              <a:r>
                <a:rPr lang="en-US" sz="1800" b="0" i="0" dirty="0" err="1" smtClean="0">
                  <a:solidFill>
                    <a:srgbClr val="636466">
                      <a:lumMod val="50000"/>
                    </a:srgbClr>
                  </a:solidFill>
                  <a:latin typeface="微软雅黑" pitchFamily="34" charset="-122"/>
                  <a:ea typeface="微软雅黑" pitchFamily="34" charset="-122"/>
                  <a:cs typeface="Arial"/>
                </a:rPr>
                <a:t>和云的全面功能</a:t>
              </a:r>
              <a:r>
                <a:rPr lang="en-US" sz="1800" b="0" i="0" dirty="0" smtClean="0">
                  <a:solidFill>
                    <a:srgbClr val="636466">
                      <a:lumMod val="50000"/>
                    </a:srgbClr>
                  </a:solidFill>
                  <a:latin typeface="微软雅黑" pitchFamily="34" charset="-122"/>
                  <a:ea typeface="微软雅黑" pitchFamily="34" charset="-122"/>
                  <a:cs typeface="Arial"/>
                </a:rPr>
                <a:t> </a:t>
              </a:r>
              <a:endParaRPr lang="en-US" sz="1800" b="0" i="0" dirty="0">
                <a:solidFill>
                  <a:srgbClr val="636466">
                    <a:lumMod val="50000"/>
                  </a:srgbClr>
                </a:solidFill>
                <a:latin typeface="微软雅黑" pitchFamily="34" charset="-122"/>
                <a:ea typeface="微软雅黑" pitchFamily="34" charset="-122"/>
                <a:cs typeface="Arial"/>
              </a:endParaRPr>
            </a:p>
          </p:txBody>
        </p:sp>
      </p:grpSp>
      <p:sp>
        <p:nvSpPr>
          <p:cNvPr id="103" name="Title 1"/>
          <p:cNvSpPr>
            <a:spLocks noGrp="1"/>
          </p:cNvSpPr>
          <p:nvPr>
            <p:ph type="title"/>
          </p:nvPr>
        </p:nvSpPr>
        <p:spPr>
          <a:xfrm>
            <a:off x="2565404" y="135464"/>
            <a:ext cx="4030134" cy="1439333"/>
          </a:xfrm>
        </p:spPr>
        <p:txBody>
          <a:bodyPr/>
          <a:lstStyle/>
          <a:p>
            <a:pPr algn="ctr" defTabSz="457200">
              <a:spcBef>
                <a:spcPts val="0"/>
              </a:spcBef>
              <a:buNone/>
            </a:pPr>
            <a:r>
              <a:rPr lang="en-US" sz="3200" b="0" i="0">
                <a:solidFill>
                  <a:srgbClr val="FF0000"/>
                </a:solidFill>
                <a:latin typeface="微软雅黑" pitchFamily="34" charset="-122"/>
                <a:ea typeface="微软雅黑" pitchFamily="34" charset="-122"/>
              </a:rPr>
              <a:t>安全原则不变…</a:t>
            </a:r>
          </a:p>
        </p:txBody>
      </p:sp>
      <p:sp>
        <p:nvSpPr>
          <p:cNvPr id="104" name="Title 1"/>
          <p:cNvSpPr txBox="1">
            <a:spLocks/>
          </p:cNvSpPr>
          <p:nvPr/>
        </p:nvSpPr>
        <p:spPr>
          <a:xfrm>
            <a:off x="2252138" y="2895602"/>
            <a:ext cx="4656666" cy="1930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kern="1200">
                <a:solidFill>
                  <a:srgbClr val="ED1C24"/>
                </a:solidFill>
                <a:latin typeface="Calibri"/>
                <a:ea typeface="+mj-ea"/>
                <a:cs typeface="Calibri"/>
              </a:defRPr>
            </a:lvl1pPr>
          </a:lstStyle>
          <a:p>
            <a:pPr algn="ctr" defTabSz="457200">
              <a:buNone/>
            </a:pPr>
            <a:r>
              <a:rPr lang="en-US" sz="3200" b="0" i="0" dirty="0">
                <a:solidFill>
                  <a:srgbClr val="FF0000"/>
                </a:solidFill>
                <a:latin typeface="微软雅黑" pitchFamily="34" charset="-122"/>
                <a:ea typeface="微软雅黑" pitchFamily="34" charset="-122"/>
                <a:cs typeface="+mn-cs"/>
              </a:rPr>
              <a:t>…</a:t>
            </a:r>
            <a:r>
              <a:rPr lang="en-US" sz="3200" b="0" i="0" dirty="0" err="1" smtClean="0">
                <a:solidFill>
                  <a:srgbClr val="FF0000"/>
                </a:solidFill>
                <a:latin typeface="微软雅黑" pitchFamily="34" charset="-122"/>
                <a:ea typeface="微软雅黑" pitchFamily="34" charset="-122"/>
                <a:cs typeface="+mn-cs"/>
              </a:rPr>
              <a:t>但保障安全的方法</a:t>
            </a:r>
            <a:r>
              <a:rPr lang="en-US" sz="3200" b="0" i="0" dirty="0" smtClean="0">
                <a:solidFill>
                  <a:srgbClr val="FF0000"/>
                </a:solidFill>
                <a:latin typeface="微软雅黑" pitchFamily="34" charset="-122"/>
                <a:ea typeface="微软雅黑" pitchFamily="34" charset="-122"/>
                <a:cs typeface="+mn-cs"/>
              </a:rPr>
              <a:t/>
            </a:r>
            <a:br>
              <a:rPr lang="en-US" sz="3200" b="0" i="0" dirty="0" smtClean="0">
                <a:solidFill>
                  <a:srgbClr val="FF0000"/>
                </a:solidFill>
                <a:latin typeface="微软雅黑" pitchFamily="34" charset="-122"/>
                <a:ea typeface="微软雅黑" pitchFamily="34" charset="-122"/>
                <a:cs typeface="+mn-cs"/>
              </a:rPr>
            </a:br>
            <a:r>
              <a:rPr lang="en-US" sz="3200" b="0" i="0" dirty="0" err="1" smtClean="0">
                <a:solidFill>
                  <a:srgbClr val="FF0000"/>
                </a:solidFill>
                <a:latin typeface="微软雅黑" pitchFamily="34" charset="-122"/>
                <a:ea typeface="微软雅黑" pitchFamily="34" charset="-122"/>
                <a:cs typeface="+mn-cs"/>
              </a:rPr>
              <a:t>必须改变</a:t>
            </a:r>
            <a:endParaRPr lang="en-US" sz="3200" b="0" i="0" dirty="0">
              <a:solidFill>
                <a:srgbClr val="FF0000"/>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348798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wipe(left)">
                                      <p:cBhvr>
                                        <p:cTn id="13" dur="500"/>
                                        <p:tgtEl>
                                          <p:spTgt spid="10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wipe(left)">
                                      <p:cBhvr>
                                        <p:cTn id="17" dur="500"/>
                                        <p:tgtEl>
                                          <p:spTgt spid="10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p:cTn id="22" dur="500" fill="hold"/>
                                        <p:tgtEl>
                                          <p:spTgt spid="91"/>
                                        </p:tgtEl>
                                        <p:attrNameLst>
                                          <p:attrName>ppt_w</p:attrName>
                                        </p:attrNameLst>
                                      </p:cBhvr>
                                      <p:tavLst>
                                        <p:tav tm="0">
                                          <p:val>
                                            <p:fltVal val="0"/>
                                          </p:val>
                                        </p:tav>
                                        <p:tav tm="100000">
                                          <p:val>
                                            <p:strVal val="#ppt_w"/>
                                          </p:val>
                                        </p:tav>
                                      </p:tavLst>
                                    </p:anim>
                                    <p:anim calcmode="lin" valueType="num">
                                      <p:cBhvr>
                                        <p:cTn id="23" dur="500" fill="hold"/>
                                        <p:tgtEl>
                                          <p:spTgt spid="91"/>
                                        </p:tgtEl>
                                        <p:attrNameLst>
                                          <p:attrName>ppt_h</p:attrName>
                                        </p:attrNameLst>
                                      </p:cBhvr>
                                      <p:tavLst>
                                        <p:tav tm="0">
                                          <p:val>
                                            <p:fltVal val="0"/>
                                          </p:val>
                                        </p:tav>
                                        <p:tav tm="100000">
                                          <p:val>
                                            <p:strVal val="#ppt_h"/>
                                          </p:val>
                                        </p:tav>
                                      </p:tavLst>
                                    </p:anim>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4"/>
                                        </p:tgtEl>
                                        <p:attrNameLst>
                                          <p:attrName>style.visibility</p:attrName>
                                        </p:attrNameLst>
                                      </p:cBhvr>
                                      <p:to>
                                        <p:strVal val="visible"/>
                                      </p:to>
                                    </p:set>
                                    <p:anim calcmode="lin" valueType="num">
                                      <p:cBhvr>
                                        <p:cTn id="29" dur="500" fill="hold"/>
                                        <p:tgtEl>
                                          <p:spTgt spid="94"/>
                                        </p:tgtEl>
                                        <p:attrNameLst>
                                          <p:attrName>ppt_w</p:attrName>
                                        </p:attrNameLst>
                                      </p:cBhvr>
                                      <p:tavLst>
                                        <p:tav tm="0">
                                          <p:val>
                                            <p:fltVal val="0"/>
                                          </p:val>
                                        </p:tav>
                                        <p:tav tm="100000">
                                          <p:val>
                                            <p:strVal val="#ppt_w"/>
                                          </p:val>
                                        </p:tav>
                                      </p:tavLst>
                                    </p:anim>
                                    <p:anim calcmode="lin" valueType="num">
                                      <p:cBhvr>
                                        <p:cTn id="30" dur="500" fill="hold"/>
                                        <p:tgtEl>
                                          <p:spTgt spid="94"/>
                                        </p:tgtEl>
                                        <p:attrNameLst>
                                          <p:attrName>ppt_h</p:attrName>
                                        </p:attrNameLst>
                                      </p:cBhvr>
                                      <p:tavLst>
                                        <p:tav tm="0">
                                          <p:val>
                                            <p:fltVal val="0"/>
                                          </p:val>
                                        </p:tav>
                                        <p:tav tm="100000">
                                          <p:val>
                                            <p:strVal val="#ppt_h"/>
                                          </p:val>
                                        </p:tav>
                                      </p:tavLst>
                                    </p:anim>
                                    <p:animEffect transition="in" filter="fade">
                                      <p:cBhvr>
                                        <p:cTn id="31" dur="500"/>
                                        <p:tgtEl>
                                          <p:spTgt spid="9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anim calcmode="lin" valueType="num">
                                      <p:cBhvr>
                                        <p:cTn id="36" dur="500" fill="hold"/>
                                        <p:tgtEl>
                                          <p:spTgt spid="97"/>
                                        </p:tgtEl>
                                        <p:attrNameLst>
                                          <p:attrName>ppt_w</p:attrName>
                                        </p:attrNameLst>
                                      </p:cBhvr>
                                      <p:tavLst>
                                        <p:tav tm="0">
                                          <p:val>
                                            <p:fltVal val="0"/>
                                          </p:val>
                                        </p:tav>
                                        <p:tav tm="100000">
                                          <p:val>
                                            <p:strVal val="#ppt_w"/>
                                          </p:val>
                                        </p:tav>
                                      </p:tavLst>
                                    </p:anim>
                                    <p:anim calcmode="lin" valueType="num">
                                      <p:cBhvr>
                                        <p:cTn id="37" dur="500" fill="hold"/>
                                        <p:tgtEl>
                                          <p:spTgt spid="97"/>
                                        </p:tgtEl>
                                        <p:attrNameLst>
                                          <p:attrName>ppt_h</p:attrName>
                                        </p:attrNameLst>
                                      </p:cBhvr>
                                      <p:tavLst>
                                        <p:tav tm="0">
                                          <p:val>
                                            <p:fltVal val="0"/>
                                          </p:val>
                                        </p:tav>
                                        <p:tav tm="100000">
                                          <p:val>
                                            <p:strVal val="#ppt_h"/>
                                          </p:val>
                                        </p:tav>
                                      </p:tavLst>
                                    </p:anim>
                                    <p:animEffect transition="in" filter="fade">
                                      <p:cBhvr>
                                        <p:cTn id="38" dur="500"/>
                                        <p:tgtEl>
                                          <p:spTgt spid="9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00"/>
                                        </p:tgtEl>
                                        <p:attrNameLst>
                                          <p:attrName>style.visibility</p:attrName>
                                        </p:attrNameLst>
                                      </p:cBhvr>
                                      <p:to>
                                        <p:strVal val="visible"/>
                                      </p:to>
                                    </p:set>
                                    <p:anim calcmode="lin" valueType="num">
                                      <p:cBhvr>
                                        <p:cTn id="43" dur="500" fill="hold"/>
                                        <p:tgtEl>
                                          <p:spTgt spid="100"/>
                                        </p:tgtEl>
                                        <p:attrNameLst>
                                          <p:attrName>ppt_w</p:attrName>
                                        </p:attrNameLst>
                                      </p:cBhvr>
                                      <p:tavLst>
                                        <p:tav tm="0">
                                          <p:val>
                                            <p:fltVal val="0"/>
                                          </p:val>
                                        </p:tav>
                                        <p:tav tm="100000">
                                          <p:val>
                                            <p:strVal val="#ppt_w"/>
                                          </p:val>
                                        </p:tav>
                                      </p:tavLst>
                                    </p:anim>
                                    <p:anim calcmode="lin" valueType="num">
                                      <p:cBhvr>
                                        <p:cTn id="44" dur="500" fill="hold"/>
                                        <p:tgtEl>
                                          <p:spTgt spid="100"/>
                                        </p:tgtEl>
                                        <p:attrNameLst>
                                          <p:attrName>ppt_h</p:attrName>
                                        </p:attrNameLst>
                                      </p:cBhvr>
                                      <p:tavLst>
                                        <p:tav tm="0">
                                          <p:val>
                                            <p:fltVal val="0"/>
                                          </p:val>
                                        </p:tav>
                                        <p:tav tm="100000">
                                          <p:val>
                                            <p:strVal val="#ppt_h"/>
                                          </p:val>
                                        </p:tav>
                                      </p:tavLst>
                                    </p:anim>
                                    <p:animEffect transition="in" filter="fade">
                                      <p:cBhvr>
                                        <p:cTn id="4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39699" y="101206"/>
            <a:ext cx="8229600" cy="519676"/>
          </a:xfrm>
        </p:spPr>
        <p:txBody>
          <a:bodyPr/>
          <a:lstStyle/>
          <a:p>
            <a:pPr algn="l" defTabSz="457200">
              <a:spcBef>
                <a:spcPts val="0"/>
              </a:spcBef>
              <a:buNone/>
            </a:pPr>
            <a:r>
              <a:rPr lang="en-US" sz="2400" b="1" i="0" dirty="0" err="1">
                <a:solidFill>
                  <a:srgbClr val="ED1C24"/>
                </a:solidFill>
                <a:latin typeface="微软雅黑" pitchFamily="34" charset="-122"/>
                <a:ea typeface="微软雅黑" pitchFamily="34" charset="-122"/>
              </a:rPr>
              <a:t>目前移动连接设备的数量已超过人类数量</a:t>
            </a:r>
            <a:r>
              <a:rPr lang="en-US" sz="2400" b="1" i="0" dirty="0">
                <a:solidFill>
                  <a:srgbClr val="ED1C24"/>
                </a:solidFill>
                <a:latin typeface="微软雅黑" pitchFamily="34" charset="-122"/>
                <a:ea typeface="微软雅黑" pitchFamily="34" charset="-122"/>
              </a:rPr>
              <a:t>！</a:t>
            </a:r>
          </a:p>
        </p:txBody>
      </p:sp>
      <p:sp>
        <p:nvSpPr>
          <p:cNvPr id="7" name="Rectangle 6"/>
          <p:cNvSpPr/>
          <p:nvPr/>
        </p:nvSpPr>
        <p:spPr>
          <a:xfrm>
            <a:off x="1718224" y="4694700"/>
            <a:ext cx="5660476" cy="338554"/>
          </a:xfrm>
          <a:prstGeom prst="rect">
            <a:avLst/>
          </a:prstGeom>
        </p:spPr>
        <p:txBody>
          <a:bodyPr wrap="square">
            <a:spAutoFit/>
          </a:bodyPr>
          <a:lstStyle/>
          <a:p>
            <a:pPr algn="l" defTabSz="457200">
              <a:buNone/>
            </a:pPr>
            <a:r>
              <a:rPr lang="en-US" sz="800" b="0" i="0" dirty="0">
                <a:latin typeface="微软雅黑" pitchFamily="34" charset="-122"/>
                <a:ea typeface="微软雅黑" pitchFamily="34" charset="-122"/>
              </a:rPr>
              <a:t>1) Cisco</a:t>
            </a:r>
            <a:r>
              <a:rPr lang="en-US" sz="800" b="0" i="0" baseline="30000" dirty="0">
                <a:latin typeface="微软雅黑" pitchFamily="34" charset="-122"/>
                <a:ea typeface="微软雅黑" pitchFamily="34" charset="-122"/>
              </a:rPr>
              <a:t>®</a:t>
            </a:r>
            <a:r>
              <a:rPr lang="en-US" sz="800" b="0" i="0" dirty="0">
                <a:latin typeface="微软雅黑" pitchFamily="34" charset="-122"/>
                <a:ea typeface="微软雅黑" pitchFamily="34" charset="-122"/>
              </a:rPr>
              <a:t> </a:t>
            </a:r>
            <a:r>
              <a:rPr lang="en-US" sz="800" b="0" i="0" dirty="0" err="1">
                <a:latin typeface="微软雅黑" pitchFamily="34" charset="-122"/>
                <a:ea typeface="微软雅黑" pitchFamily="34" charset="-122"/>
              </a:rPr>
              <a:t>视觉网络指数</a:t>
            </a:r>
            <a:r>
              <a:rPr lang="en-US" sz="800" b="0" i="0" dirty="0">
                <a:latin typeface="微软雅黑" pitchFamily="34" charset="-122"/>
                <a:ea typeface="微软雅黑" pitchFamily="34" charset="-122"/>
              </a:rPr>
              <a:t> (VNI) 全球移动数据流量预测更新，2014 年 2 月</a:t>
            </a:r>
            <a:r>
              <a:rPr lang="en-US" sz="800" b="0" i="0" dirty="0">
                <a:latin typeface="微软雅黑" pitchFamily="34" charset="-122"/>
                <a:ea typeface="微软雅黑" pitchFamily="34" charset="-122"/>
                <a:cs typeface="ＭＳ Ｐゴシック"/>
              </a:rPr>
              <a:t>；2) Juniper Research，2013 年 11 月</a:t>
            </a:r>
            <a:br>
              <a:rPr lang="en-US" sz="800" b="0" i="0" dirty="0">
                <a:latin typeface="微软雅黑" pitchFamily="34" charset="-122"/>
                <a:ea typeface="微软雅黑" pitchFamily="34" charset="-122"/>
                <a:cs typeface="ＭＳ Ｐゴシック"/>
              </a:rPr>
            </a:br>
            <a:endParaRPr lang="en-US" sz="800" b="0" i="0" dirty="0">
              <a:latin typeface="微软雅黑" pitchFamily="34" charset="-122"/>
              <a:ea typeface="微软雅黑" pitchFamily="34" charset="-122"/>
              <a:cs typeface="ＭＳ Ｐゴシック"/>
            </a:endParaRPr>
          </a:p>
        </p:txBody>
      </p:sp>
      <p:grpSp>
        <p:nvGrpSpPr>
          <p:cNvPr id="25" name="Group 24"/>
          <p:cNvGrpSpPr/>
          <p:nvPr/>
        </p:nvGrpSpPr>
        <p:grpSpPr>
          <a:xfrm>
            <a:off x="3429001" y="2777953"/>
            <a:ext cx="5715000" cy="1789747"/>
            <a:chOff x="6301302" y="1116061"/>
            <a:chExt cx="5425353" cy="1699039"/>
          </a:xfrm>
        </p:grpSpPr>
        <p:pic>
          <p:nvPicPr>
            <p:cNvPr id="18" name="Picture 1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01302" y="1120859"/>
              <a:ext cx="2053546" cy="1691014"/>
            </a:xfrm>
            <a:prstGeom prst="rect">
              <a:avLst/>
            </a:prstGeom>
          </p:spPr>
        </p:pic>
        <p:pic>
          <p:nvPicPr>
            <p:cNvPr id="20" name="Picture 19"/>
            <p:cNvPicPr>
              <a:picLocks noChangeAspect="1"/>
            </p:cNvPicPr>
            <p:nvPr/>
          </p:nvPicPr>
          <p:blipFill>
            <a:blip r:embed="rId3"/>
            <a:stretch>
              <a:fillRect/>
            </a:stretch>
          </p:blipFill>
          <p:spPr>
            <a:xfrm>
              <a:off x="8228163" y="1116061"/>
              <a:ext cx="3498492" cy="1699039"/>
            </a:xfrm>
            <a:prstGeom prst="rect">
              <a:avLst/>
            </a:prstGeom>
          </p:spPr>
        </p:pic>
      </p:grpSp>
      <p:grpSp>
        <p:nvGrpSpPr>
          <p:cNvPr id="26" name="Group 25"/>
          <p:cNvGrpSpPr/>
          <p:nvPr/>
        </p:nvGrpSpPr>
        <p:grpSpPr>
          <a:xfrm>
            <a:off x="139699" y="787400"/>
            <a:ext cx="5229775" cy="2006600"/>
            <a:chOff x="139700" y="1104900"/>
            <a:chExt cx="4442582" cy="1704550"/>
          </a:xfrm>
        </p:grpSpPr>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34580" y="1120597"/>
              <a:ext cx="1547702" cy="1680746"/>
            </a:xfrm>
            <a:prstGeom prst="rect">
              <a:avLst/>
            </a:prstGeom>
          </p:spPr>
        </p:pic>
        <p:pic>
          <p:nvPicPr>
            <p:cNvPr id="22" name="Picture 21"/>
            <p:cNvPicPr>
              <a:picLocks noChangeAspect="1"/>
            </p:cNvPicPr>
            <p:nvPr/>
          </p:nvPicPr>
          <p:blipFill>
            <a:blip r:embed="rId5"/>
            <a:stretch>
              <a:fillRect/>
            </a:stretch>
          </p:blipFill>
          <p:spPr>
            <a:xfrm>
              <a:off x="139700" y="1104900"/>
              <a:ext cx="2889162" cy="1704550"/>
            </a:xfrm>
            <a:prstGeom prst="rect">
              <a:avLst/>
            </a:prstGeom>
          </p:spPr>
        </p:pic>
      </p:grpSp>
      <p:grpSp>
        <p:nvGrpSpPr>
          <p:cNvPr id="17" name="Group 16"/>
          <p:cNvGrpSpPr/>
          <p:nvPr/>
        </p:nvGrpSpPr>
        <p:grpSpPr>
          <a:xfrm>
            <a:off x="5369474" y="805878"/>
            <a:ext cx="3774527" cy="1972075"/>
            <a:chOff x="0" y="2921000"/>
            <a:chExt cx="3064455" cy="1765300"/>
          </a:xfrm>
        </p:grpSpPr>
        <p:sp>
          <p:nvSpPr>
            <p:cNvPr id="19" name="Rectangle 18"/>
            <p:cNvSpPr/>
            <p:nvPr/>
          </p:nvSpPr>
          <p:spPr>
            <a:xfrm>
              <a:off x="0" y="2921000"/>
              <a:ext cx="3064455" cy="17653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21" name="Rectangle 20"/>
            <p:cNvSpPr/>
            <p:nvPr/>
          </p:nvSpPr>
          <p:spPr>
            <a:xfrm>
              <a:off x="186631" y="3087429"/>
              <a:ext cx="2877824" cy="1074473"/>
            </a:xfrm>
            <a:prstGeom prst="rect">
              <a:avLst/>
            </a:prstGeom>
            <a:grpFill/>
          </p:spPr>
          <p:txBody>
            <a:bodyPr wrap="square">
              <a:spAutoFit/>
            </a:bodyPr>
            <a:lstStyle/>
            <a:p>
              <a:pPr algn="l" defTabSz="457200">
                <a:buNone/>
              </a:pPr>
              <a:r>
                <a:rPr lang="en-US" sz="2000" b="0" i="0" dirty="0">
                  <a:solidFill>
                    <a:srgbClr val="FFFFFF"/>
                  </a:solidFill>
                  <a:latin typeface="微软雅黑" pitchFamily="34" charset="-122"/>
                  <a:ea typeface="微软雅黑" pitchFamily="34" charset="-122"/>
                </a:rPr>
                <a:t>到 2018 年，</a:t>
              </a:r>
              <a:r>
                <a:rPr lang="en-US" sz="2800" b="1" i="0" dirty="0">
                  <a:solidFill>
                    <a:srgbClr val="FFFFFF"/>
                  </a:solidFill>
                  <a:latin typeface="微软雅黑" pitchFamily="34" charset="-122"/>
                  <a:ea typeface="微软雅黑" pitchFamily="34" charset="-122"/>
                </a:rPr>
                <a:t>35% </a:t>
              </a:r>
              <a:r>
                <a:rPr lang="en-US" sz="2000" b="0" i="0" dirty="0" err="1">
                  <a:solidFill>
                    <a:srgbClr val="FFFFFF"/>
                  </a:solidFill>
                  <a:latin typeface="微软雅黑" pitchFamily="34" charset="-122"/>
                  <a:ea typeface="微软雅黑" pitchFamily="34" charset="-122"/>
                </a:rPr>
                <a:t>的消费者拥有的智能手机和平板电脑将</a:t>
              </a:r>
              <a:r>
                <a:rPr lang="en-US" sz="2400" b="1" i="0" dirty="0" err="1">
                  <a:solidFill>
                    <a:srgbClr val="FFFFFF"/>
                  </a:solidFill>
                  <a:latin typeface="微软雅黑" pitchFamily="34" charset="-122"/>
                  <a:ea typeface="微软雅黑" pitchFamily="34" charset="-122"/>
                </a:rPr>
                <a:t>用于工作中</a:t>
              </a:r>
              <a:r>
                <a:rPr lang="en-US" sz="2400" b="0" i="0" dirty="0">
                  <a:solidFill>
                    <a:srgbClr val="FFFFFF"/>
                  </a:solidFill>
                  <a:latin typeface="微软雅黑" pitchFamily="34" charset="-122"/>
                  <a:ea typeface="微软雅黑" pitchFamily="34" charset="-122"/>
                </a:rPr>
                <a:t> </a:t>
              </a:r>
              <a:r>
                <a:rPr lang="en-US" sz="2000" b="0" i="0" dirty="0">
                  <a:solidFill>
                    <a:srgbClr val="FFFFFF"/>
                  </a:solidFill>
                  <a:latin typeface="微软雅黑" pitchFamily="34" charset="-122"/>
                  <a:ea typeface="微软雅黑" pitchFamily="34" charset="-122"/>
                </a:rPr>
                <a:t>(BYOD)</a:t>
              </a:r>
              <a:r>
                <a:rPr lang="en-US" sz="2000" b="0" i="0" baseline="30000" dirty="0">
                  <a:solidFill>
                    <a:srgbClr val="FFFFFF"/>
                  </a:solidFill>
                  <a:latin typeface="微软雅黑" pitchFamily="34" charset="-122"/>
                  <a:ea typeface="微软雅黑" pitchFamily="34" charset="-122"/>
                </a:rPr>
                <a:t> 2</a:t>
              </a:r>
            </a:p>
          </p:txBody>
        </p:sp>
      </p:grpSp>
      <p:grpSp>
        <p:nvGrpSpPr>
          <p:cNvPr id="3" name="Group 2"/>
          <p:cNvGrpSpPr/>
          <p:nvPr/>
        </p:nvGrpSpPr>
        <p:grpSpPr>
          <a:xfrm>
            <a:off x="139699" y="2794000"/>
            <a:ext cx="3401100" cy="2064048"/>
            <a:chOff x="139699" y="2946400"/>
            <a:chExt cx="3401100" cy="2064048"/>
          </a:xfrm>
        </p:grpSpPr>
        <p:sp>
          <p:nvSpPr>
            <p:cNvPr id="2" name="Rectangle 1"/>
            <p:cNvSpPr/>
            <p:nvPr/>
          </p:nvSpPr>
          <p:spPr>
            <a:xfrm>
              <a:off x="139699" y="2946400"/>
              <a:ext cx="3401100" cy="1770301"/>
            </a:xfrm>
            <a:prstGeom prst="rect">
              <a:avLst/>
            </a:prstGeom>
            <a:solidFill>
              <a:srgbClr val="2A72B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27" name="Rectangle 26"/>
            <p:cNvSpPr/>
            <p:nvPr/>
          </p:nvSpPr>
          <p:spPr>
            <a:xfrm>
              <a:off x="139699" y="3009900"/>
              <a:ext cx="2679701" cy="2000548"/>
            </a:xfrm>
            <a:prstGeom prst="rect">
              <a:avLst/>
            </a:prstGeom>
            <a:noFill/>
          </p:spPr>
          <p:txBody>
            <a:bodyPr wrap="square" lIns="108000">
              <a:spAutoFit/>
            </a:bodyPr>
            <a:lstStyle/>
            <a:p>
              <a:pPr algn="ctr" defTabSz="457200">
                <a:buNone/>
              </a:pPr>
              <a:endParaRPr lang="en-US" sz="2000" dirty="0" smtClean="0">
                <a:solidFill>
                  <a:schemeClr val="bg1"/>
                </a:solidFill>
                <a:latin typeface="微软雅黑" pitchFamily="34" charset="-122"/>
                <a:ea typeface="微软雅黑" pitchFamily="34" charset="-122"/>
              </a:endParaRPr>
            </a:p>
            <a:p>
              <a:pPr algn="ctr" defTabSz="457200">
                <a:buNone/>
              </a:pPr>
              <a:r>
                <a:rPr lang="en-US" sz="2000" b="0" i="0" dirty="0">
                  <a:solidFill>
                    <a:srgbClr val="FFFFFF"/>
                  </a:solidFill>
                  <a:latin typeface="微软雅黑" pitchFamily="34" charset="-122"/>
                  <a:ea typeface="微软雅黑" pitchFamily="34" charset="-122"/>
                </a:rPr>
                <a:t>到 </a:t>
              </a:r>
              <a:r>
                <a:rPr lang="en-US" sz="2400" b="1" i="0" dirty="0">
                  <a:solidFill>
                    <a:srgbClr val="FFFFFF"/>
                  </a:solidFill>
                  <a:latin typeface="微软雅黑" pitchFamily="34" charset="-122"/>
                  <a:ea typeface="微软雅黑" pitchFamily="34" charset="-122"/>
                </a:rPr>
                <a:t>2018 </a:t>
              </a:r>
              <a:r>
                <a:rPr lang="en-US" sz="2400" b="1" i="0" dirty="0" err="1">
                  <a:solidFill>
                    <a:srgbClr val="FFFFFF"/>
                  </a:solidFill>
                  <a:latin typeface="微软雅黑" pitchFamily="34" charset="-122"/>
                  <a:ea typeface="微软雅黑" pitchFamily="34" charset="-122"/>
                </a:rPr>
                <a:t>年</a:t>
              </a:r>
              <a:r>
                <a:rPr lang="en-US" sz="2000" b="0" i="0" dirty="0" err="1">
                  <a:solidFill>
                    <a:srgbClr val="FFFFFF"/>
                  </a:solidFill>
                  <a:latin typeface="微软雅黑" pitchFamily="34" charset="-122"/>
                  <a:ea typeface="微软雅黑" pitchFamily="34" charset="-122"/>
                </a:rPr>
                <a:t>，我们将</a:t>
              </a:r>
              <a:r>
                <a:rPr lang="en-US" sz="2400" b="1" i="0" dirty="0" err="1">
                  <a:solidFill>
                    <a:srgbClr val="FFFFFF"/>
                  </a:solidFill>
                  <a:latin typeface="微软雅黑" pitchFamily="34" charset="-122"/>
                  <a:ea typeface="微软雅黑" pitchFamily="34" charset="-122"/>
                </a:rPr>
                <a:t>人均</a:t>
              </a:r>
              <a:r>
                <a:rPr lang="en-US" sz="2000" b="0" i="0" dirty="0" err="1">
                  <a:solidFill>
                    <a:srgbClr val="FFFFFF"/>
                  </a:solidFill>
                  <a:latin typeface="微软雅黑" pitchFamily="34" charset="-122"/>
                  <a:ea typeface="微软雅黑" pitchFamily="34" charset="-122"/>
                </a:rPr>
                <a:t>拥有</a:t>
              </a:r>
              <a:r>
                <a:rPr lang="en-US" sz="2000" b="0" i="0" dirty="0">
                  <a:solidFill>
                    <a:srgbClr val="FFFFFF"/>
                  </a:solidFill>
                  <a:latin typeface="微软雅黑" pitchFamily="34" charset="-122"/>
                  <a:ea typeface="微软雅黑" pitchFamily="34" charset="-122"/>
                </a:rPr>
                <a:t> 1.4 部移动连接设备</a:t>
              </a:r>
              <a:r>
                <a:rPr lang="en-US" sz="2000" b="0" i="0" baseline="30000" dirty="0">
                  <a:solidFill>
                    <a:srgbClr val="FFFFFF"/>
                  </a:solidFill>
                  <a:latin typeface="微软雅黑" pitchFamily="34" charset="-122"/>
                  <a:ea typeface="微软雅黑" pitchFamily="34" charset="-122"/>
                </a:rPr>
                <a:t>1</a:t>
              </a:r>
            </a:p>
            <a:p>
              <a:pPr algn="ctr" defTabSz="457200">
                <a:buNone/>
              </a:pPr>
              <a:endParaRPr lang="en-US" sz="1600" dirty="0" smtClean="0">
                <a:solidFill>
                  <a:schemeClr val="bg1"/>
                </a:solidFill>
                <a:latin typeface="微软雅黑" pitchFamily="34" charset="-122"/>
                <a:ea typeface="微软雅黑" pitchFamily="34" charset="-122"/>
              </a:endParaRPr>
            </a:p>
            <a:p>
              <a:pPr algn="ctr" defTabSz="457200">
                <a:buNone/>
              </a:pPr>
              <a:endParaRPr lang="en-US" sz="2000" dirty="0" smtClean="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17665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61112 -2.46914E-6 L -5.83333E-6 -2.46914E-6 " pathEditMode="relative" ptsTypes="AA">
                                      <p:cBhvr>
                                        <p:cTn id="6" dur="4000" fill="hold"/>
                                        <p:tgtEl>
                                          <p:spTgt spid="2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48195 2.59259E-6 L -1.11111E-6 2.59259E-6 " pathEditMode="relative" ptsTypes="AA">
                                      <p:cBhvr>
                                        <p:cTn id="8" dur="4000" fill="hold"/>
                                        <p:tgtEl>
                                          <p:spTgt spid="2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righ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ppt_x</p:attrName>
                                        </p:attrNameLst>
                                      </p:cBhvr>
                                      <p:tavLst>
                                        <p:tav tm="0">
                                          <p:val>
                                            <p:strVal val="#ppt_x+#ppt_w*1.125000"/>
                                          </p:val>
                                        </p:tav>
                                        <p:tav tm="100000">
                                          <p:val>
                                            <p:strVal val="#ppt_x"/>
                                          </p:val>
                                        </p:tav>
                                      </p:tavLst>
                                    </p:anim>
                                    <p:animEffect transition="in" filter="wipe(left)">
                                      <p:cBhvr>
                                        <p:cTn id="20" dur="500"/>
                                        <p:tgtEl>
                                          <p:spTgt spid="1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098219" y="97969"/>
            <a:ext cx="4947562" cy="4947562"/>
          </a:xfrm>
          <a:prstGeom prst="ellipse">
            <a:avLst/>
          </a:prstGeom>
          <a:gradFill flip="none" rotWithShape="1">
            <a:gsLst>
              <a:gs pos="53000">
                <a:schemeClr val="bg1"/>
              </a:gs>
              <a:gs pos="100000">
                <a:schemeClr val="accent6"/>
              </a:gs>
            </a:gsLst>
            <a:lin ang="0" scaled="1"/>
            <a:tileRect/>
          </a:gradFill>
          <a:ln w="57150" cmpd="sng">
            <a:solidFill>
              <a:srgbClr val="1657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微软雅黑" pitchFamily="34" charset="-122"/>
              <a:ea typeface="微软雅黑" pitchFamily="34" charset="-122"/>
            </a:endParaRPr>
          </a:p>
        </p:txBody>
      </p:sp>
      <p:grpSp>
        <p:nvGrpSpPr>
          <p:cNvPr id="26" name="Group 25"/>
          <p:cNvGrpSpPr/>
          <p:nvPr/>
        </p:nvGrpSpPr>
        <p:grpSpPr>
          <a:xfrm>
            <a:off x="2317126" y="2340737"/>
            <a:ext cx="1210588" cy="893906"/>
            <a:chOff x="1083756" y="2175638"/>
            <a:chExt cx="1210588" cy="893906"/>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09072" y="2175638"/>
              <a:ext cx="859082" cy="66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083756" y="2730990"/>
              <a:ext cx="1210588" cy="338554"/>
            </a:xfrm>
            <a:prstGeom prst="rect">
              <a:avLst/>
            </a:prstGeom>
            <a:noFill/>
          </p:spPr>
          <p:txBody>
            <a:bodyPr wrap="none" rtlCol="0">
              <a:spAutoFit/>
            </a:bodyPr>
            <a:lstStyle/>
            <a:p>
              <a:pPr algn="l" defTabSz="457200">
                <a:buNone/>
              </a:pPr>
              <a:r>
                <a:rPr lang="en-US" sz="1600" b="1" i="0">
                  <a:solidFill>
                    <a:srgbClr val="FF0000"/>
                  </a:solidFill>
                  <a:latin typeface="微软雅黑" pitchFamily="34" charset="-122"/>
                  <a:ea typeface="微软雅黑" pitchFamily="34" charset="-122"/>
                  <a:cs typeface="Calibri"/>
                </a:rPr>
                <a:t>防恶意软件</a:t>
              </a:r>
            </a:p>
          </p:txBody>
        </p:sp>
      </p:grpSp>
      <p:grpSp>
        <p:nvGrpSpPr>
          <p:cNvPr id="29" name="Group 28"/>
          <p:cNvGrpSpPr/>
          <p:nvPr/>
        </p:nvGrpSpPr>
        <p:grpSpPr>
          <a:xfrm>
            <a:off x="3860435" y="167015"/>
            <a:ext cx="1369388" cy="1179766"/>
            <a:chOff x="1454434" y="3024509"/>
            <a:chExt cx="1369388" cy="1179766"/>
          </a:xfrm>
        </p:grpSpPr>
        <p:grpSp>
          <p:nvGrpSpPr>
            <p:cNvPr id="30" name="Group 29"/>
            <p:cNvGrpSpPr/>
            <p:nvPr/>
          </p:nvGrpSpPr>
          <p:grpSpPr>
            <a:xfrm>
              <a:off x="1454434" y="3024509"/>
              <a:ext cx="1369388" cy="903374"/>
              <a:chOff x="-44166" y="1846456"/>
              <a:chExt cx="1369388" cy="903374"/>
            </a:xfrm>
          </p:grpSpPr>
          <p:sp>
            <p:nvSpPr>
              <p:cNvPr id="32" name="Oval 31"/>
              <p:cNvSpPr/>
              <p:nvPr/>
            </p:nvSpPr>
            <p:spPr bwMode="auto">
              <a:xfrm>
                <a:off x="-44166" y="2274957"/>
                <a:ext cx="1369388"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33" name="Picture 32" descr="TrendMicro_Icons_I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253" y="1846456"/>
                <a:ext cx="725294" cy="725294"/>
              </a:xfrm>
              <a:prstGeom prst="rect">
                <a:avLst/>
              </a:prstGeom>
            </p:spPr>
          </p:pic>
        </p:grpSp>
        <p:sp>
          <p:nvSpPr>
            <p:cNvPr id="31" name="TextBox 30"/>
            <p:cNvSpPr txBox="1"/>
            <p:nvPr/>
          </p:nvSpPr>
          <p:spPr>
            <a:xfrm>
              <a:off x="1852221" y="3619500"/>
              <a:ext cx="595035" cy="584775"/>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防止</a:t>
              </a:r>
              <a:br>
                <a:rPr lang="en-US" sz="1600" b="1" i="0">
                  <a:solidFill>
                    <a:srgbClr val="FF0000"/>
                  </a:solidFill>
                  <a:latin typeface="微软雅黑" pitchFamily="34" charset="-122"/>
                  <a:ea typeface="微软雅黑" pitchFamily="34" charset="-122"/>
                  <a:cs typeface="Calibri"/>
                </a:rPr>
              </a:br>
              <a:r>
                <a:rPr lang="en-US" sz="1600" b="1" i="0">
                  <a:solidFill>
                    <a:srgbClr val="FF0000"/>
                  </a:solidFill>
                  <a:latin typeface="微软雅黑" pitchFamily="34" charset="-122"/>
                  <a:ea typeface="微软雅黑" pitchFamily="34" charset="-122"/>
                  <a:cs typeface="Calibri"/>
                </a:rPr>
                <a:t>入侵</a:t>
              </a:r>
            </a:p>
          </p:txBody>
        </p:sp>
      </p:grpSp>
      <p:grpSp>
        <p:nvGrpSpPr>
          <p:cNvPr id="34" name="Group 33"/>
          <p:cNvGrpSpPr/>
          <p:nvPr/>
        </p:nvGrpSpPr>
        <p:grpSpPr>
          <a:xfrm>
            <a:off x="2268144" y="965703"/>
            <a:ext cx="1744862" cy="1176939"/>
            <a:chOff x="2812774" y="3446436"/>
            <a:chExt cx="1744862" cy="1176939"/>
          </a:xfrm>
        </p:grpSpPr>
        <p:grpSp>
          <p:nvGrpSpPr>
            <p:cNvPr id="35" name="Group 34"/>
            <p:cNvGrpSpPr/>
            <p:nvPr/>
          </p:nvGrpSpPr>
          <p:grpSpPr>
            <a:xfrm>
              <a:off x="2812774" y="3446436"/>
              <a:ext cx="1744862" cy="815829"/>
              <a:chOff x="-209826" y="2737967"/>
              <a:chExt cx="1744862" cy="815829"/>
            </a:xfrm>
          </p:grpSpPr>
          <p:sp>
            <p:nvSpPr>
              <p:cNvPr id="37" name="Oval 36"/>
              <p:cNvSpPr/>
              <p:nvPr/>
            </p:nvSpPr>
            <p:spPr bwMode="auto">
              <a:xfrm rot="184420">
                <a:off x="-209826" y="3078923"/>
                <a:ext cx="1744862"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38"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1302" y="2737967"/>
                <a:ext cx="964134" cy="61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6" name="TextBox 35"/>
            <p:cNvSpPr txBox="1"/>
            <p:nvPr/>
          </p:nvSpPr>
          <p:spPr>
            <a:xfrm>
              <a:off x="3273627" y="4038600"/>
              <a:ext cx="800219" cy="584775"/>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主机</a:t>
              </a:r>
              <a:br>
                <a:rPr lang="en-US" sz="1600" b="1" i="0">
                  <a:solidFill>
                    <a:srgbClr val="FF0000"/>
                  </a:solidFill>
                  <a:latin typeface="微软雅黑" pitchFamily="34" charset="-122"/>
                  <a:ea typeface="微软雅黑" pitchFamily="34" charset="-122"/>
                  <a:cs typeface="Calibri"/>
                </a:rPr>
              </a:br>
              <a:r>
                <a:rPr lang="en-US" sz="1600" b="1" i="0">
                  <a:solidFill>
                    <a:srgbClr val="FF0000"/>
                  </a:solidFill>
                  <a:latin typeface="微软雅黑" pitchFamily="34" charset="-122"/>
                  <a:ea typeface="微软雅黑" pitchFamily="34" charset="-122"/>
                  <a:cs typeface="Calibri"/>
                </a:rPr>
                <a:t>防火墙</a:t>
              </a:r>
            </a:p>
          </p:txBody>
        </p:sp>
      </p:grpSp>
      <p:grpSp>
        <p:nvGrpSpPr>
          <p:cNvPr id="39" name="Group 38"/>
          <p:cNvGrpSpPr/>
          <p:nvPr/>
        </p:nvGrpSpPr>
        <p:grpSpPr>
          <a:xfrm>
            <a:off x="5272340" y="790291"/>
            <a:ext cx="1369388" cy="1339656"/>
            <a:chOff x="4288747" y="3372619"/>
            <a:chExt cx="1369388" cy="1339656"/>
          </a:xfrm>
        </p:grpSpPr>
        <p:grpSp>
          <p:nvGrpSpPr>
            <p:cNvPr id="40" name="Group 39"/>
            <p:cNvGrpSpPr/>
            <p:nvPr/>
          </p:nvGrpSpPr>
          <p:grpSpPr>
            <a:xfrm>
              <a:off x="4288747" y="3372619"/>
              <a:ext cx="1369388" cy="989004"/>
              <a:chOff x="8847" y="3613919"/>
              <a:chExt cx="1369388" cy="989004"/>
            </a:xfrm>
          </p:grpSpPr>
          <p:sp>
            <p:nvSpPr>
              <p:cNvPr id="42" name="Oval 41"/>
              <p:cNvSpPr/>
              <p:nvPr/>
            </p:nvSpPr>
            <p:spPr bwMode="auto">
              <a:xfrm>
                <a:off x="8847" y="4128050"/>
                <a:ext cx="1369388"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43" name="Picture 42" descr="TrendMicro_Icons_I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7961" y="3613919"/>
                <a:ext cx="712556" cy="709783"/>
              </a:xfrm>
              <a:prstGeom prst="rect">
                <a:avLst/>
              </a:prstGeom>
            </p:spPr>
          </p:pic>
        </p:grpSp>
        <p:sp>
          <p:nvSpPr>
            <p:cNvPr id="41" name="TextBox 40"/>
            <p:cNvSpPr txBox="1"/>
            <p:nvPr/>
          </p:nvSpPr>
          <p:spPr>
            <a:xfrm>
              <a:off x="4572438" y="4127500"/>
              <a:ext cx="861133" cy="584775"/>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完整性 </a:t>
              </a:r>
            </a:p>
            <a:p>
              <a:pPr algn="ctr" defTabSz="457200">
                <a:buNone/>
              </a:pPr>
              <a:r>
                <a:rPr lang="en-US" sz="1600" b="1" i="0">
                  <a:solidFill>
                    <a:srgbClr val="FF0000"/>
                  </a:solidFill>
                  <a:latin typeface="微软雅黑" pitchFamily="34" charset="-122"/>
                  <a:ea typeface="微软雅黑" pitchFamily="34" charset="-122"/>
                  <a:cs typeface="Calibri"/>
                </a:rPr>
                <a:t>监控</a:t>
              </a:r>
            </a:p>
          </p:txBody>
        </p:sp>
      </p:grpSp>
      <p:grpSp>
        <p:nvGrpSpPr>
          <p:cNvPr id="44" name="Group 43"/>
          <p:cNvGrpSpPr/>
          <p:nvPr/>
        </p:nvGrpSpPr>
        <p:grpSpPr>
          <a:xfrm>
            <a:off x="5570877" y="2278647"/>
            <a:ext cx="1369388" cy="985141"/>
            <a:chOff x="5218051" y="3531713"/>
            <a:chExt cx="1369388" cy="985141"/>
          </a:xfrm>
        </p:grpSpPr>
        <p:grpSp>
          <p:nvGrpSpPr>
            <p:cNvPr id="45" name="Group 44"/>
            <p:cNvGrpSpPr/>
            <p:nvPr/>
          </p:nvGrpSpPr>
          <p:grpSpPr>
            <a:xfrm>
              <a:off x="5218051" y="3531713"/>
              <a:ext cx="1369388" cy="898930"/>
              <a:chOff x="4735451" y="1296513"/>
              <a:chExt cx="1369388" cy="898930"/>
            </a:xfrm>
          </p:grpSpPr>
          <p:sp>
            <p:nvSpPr>
              <p:cNvPr id="47" name="Oval 46"/>
              <p:cNvSpPr/>
              <p:nvPr/>
            </p:nvSpPr>
            <p:spPr bwMode="auto">
              <a:xfrm>
                <a:off x="4735451" y="1720570"/>
                <a:ext cx="1369388"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48" name="Picture 47" descr="TrendMicro_Icons_LI.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70014" y="1296513"/>
                <a:ext cx="690144" cy="690144"/>
              </a:xfrm>
              <a:prstGeom prst="rect">
                <a:avLst/>
              </a:prstGeom>
            </p:spPr>
          </p:pic>
        </p:grpSp>
        <p:sp>
          <p:nvSpPr>
            <p:cNvPr id="46" name="TextBox 45"/>
            <p:cNvSpPr txBox="1"/>
            <p:nvPr/>
          </p:nvSpPr>
          <p:spPr>
            <a:xfrm>
              <a:off x="5393535" y="4178300"/>
              <a:ext cx="1005403" cy="338554"/>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日志检查</a:t>
              </a:r>
            </a:p>
          </p:txBody>
        </p:sp>
      </p:grpSp>
      <p:grpSp>
        <p:nvGrpSpPr>
          <p:cNvPr id="49" name="Group 48"/>
          <p:cNvGrpSpPr/>
          <p:nvPr/>
        </p:nvGrpSpPr>
        <p:grpSpPr>
          <a:xfrm>
            <a:off x="4553218" y="3515747"/>
            <a:ext cx="1667569" cy="1217688"/>
            <a:chOff x="6156185" y="3227887"/>
            <a:chExt cx="1667569" cy="1217688"/>
          </a:xfrm>
        </p:grpSpPr>
        <p:grpSp>
          <p:nvGrpSpPr>
            <p:cNvPr id="50" name="Group 49"/>
            <p:cNvGrpSpPr/>
            <p:nvPr/>
          </p:nvGrpSpPr>
          <p:grpSpPr>
            <a:xfrm>
              <a:off x="6156185" y="3227887"/>
              <a:ext cx="1667569" cy="877733"/>
              <a:chOff x="4594085" y="2477276"/>
              <a:chExt cx="1667569" cy="877733"/>
            </a:xfrm>
          </p:grpSpPr>
          <p:sp>
            <p:nvSpPr>
              <p:cNvPr id="52" name="Oval 51"/>
              <p:cNvSpPr/>
              <p:nvPr/>
            </p:nvSpPr>
            <p:spPr bwMode="auto">
              <a:xfrm>
                <a:off x="4594085" y="2880136"/>
                <a:ext cx="1667569"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53" name="Picture 52" descr="TrendMicro_Icons_WAS.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89344" y="2477276"/>
                <a:ext cx="726061" cy="726061"/>
              </a:xfrm>
              <a:prstGeom prst="rect">
                <a:avLst/>
              </a:prstGeom>
            </p:spPr>
          </p:pic>
        </p:grpSp>
        <p:sp>
          <p:nvSpPr>
            <p:cNvPr id="51" name="TextBox 50"/>
            <p:cNvSpPr txBox="1"/>
            <p:nvPr/>
          </p:nvSpPr>
          <p:spPr>
            <a:xfrm>
              <a:off x="6498441" y="3860800"/>
              <a:ext cx="1005403" cy="584775"/>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应用程序</a:t>
              </a:r>
              <a:br>
                <a:rPr lang="en-US" sz="1600" b="1" i="0">
                  <a:solidFill>
                    <a:srgbClr val="FF0000"/>
                  </a:solidFill>
                  <a:latin typeface="微软雅黑" pitchFamily="34" charset="-122"/>
                  <a:ea typeface="微软雅黑" pitchFamily="34" charset="-122"/>
                  <a:cs typeface="Calibri"/>
                </a:rPr>
              </a:br>
              <a:r>
                <a:rPr lang="en-US" sz="1600" b="1" i="0">
                  <a:solidFill>
                    <a:srgbClr val="FF0000"/>
                  </a:solidFill>
                  <a:latin typeface="微软雅黑" pitchFamily="34" charset="-122"/>
                  <a:ea typeface="微软雅黑" pitchFamily="34" charset="-122"/>
                  <a:cs typeface="Calibri"/>
                </a:rPr>
                <a:t>扫描</a:t>
              </a:r>
            </a:p>
          </p:txBody>
        </p:sp>
      </p:grpSp>
      <p:grpSp>
        <p:nvGrpSpPr>
          <p:cNvPr id="54" name="Group 53"/>
          <p:cNvGrpSpPr/>
          <p:nvPr/>
        </p:nvGrpSpPr>
        <p:grpSpPr>
          <a:xfrm>
            <a:off x="2908115" y="3398162"/>
            <a:ext cx="1868548" cy="1339510"/>
            <a:chOff x="7275452" y="2153565"/>
            <a:chExt cx="1868548" cy="1339510"/>
          </a:xfrm>
        </p:grpSpPr>
        <p:grpSp>
          <p:nvGrpSpPr>
            <p:cNvPr id="55" name="Group 54"/>
            <p:cNvGrpSpPr/>
            <p:nvPr/>
          </p:nvGrpSpPr>
          <p:grpSpPr>
            <a:xfrm>
              <a:off x="7275452" y="2153565"/>
              <a:ext cx="1868548" cy="1020190"/>
              <a:chOff x="4558766" y="3516473"/>
              <a:chExt cx="1868548" cy="1020190"/>
            </a:xfrm>
          </p:grpSpPr>
          <p:sp>
            <p:nvSpPr>
              <p:cNvPr id="57" name="Oval 56"/>
              <p:cNvSpPr/>
              <p:nvPr/>
            </p:nvSpPr>
            <p:spPr bwMode="auto">
              <a:xfrm>
                <a:off x="4558766" y="4061790"/>
                <a:ext cx="1868548"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grpSp>
            <p:nvGrpSpPr>
              <p:cNvPr id="58" name="Group 57"/>
              <p:cNvGrpSpPr/>
              <p:nvPr/>
            </p:nvGrpSpPr>
            <p:grpSpPr>
              <a:xfrm>
                <a:off x="5059805" y="3516473"/>
                <a:ext cx="720815" cy="804246"/>
                <a:chOff x="5175250" y="2706497"/>
                <a:chExt cx="2895602" cy="3230753"/>
              </a:xfrm>
            </p:grpSpPr>
            <p:pic>
              <p:nvPicPr>
                <p:cNvPr id="59" name="Picture 58" descr="TrendMicro_Icons_ENC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75250" y="2706497"/>
                  <a:ext cx="2895602" cy="2884336"/>
                </a:xfrm>
                <a:prstGeom prst="rect">
                  <a:avLst/>
                </a:prstGeom>
              </p:spPr>
            </p:pic>
            <p:grpSp>
              <p:nvGrpSpPr>
                <p:cNvPr id="60" name="Group 59"/>
                <p:cNvGrpSpPr/>
                <p:nvPr/>
              </p:nvGrpSpPr>
              <p:grpSpPr>
                <a:xfrm>
                  <a:off x="5593955" y="4781700"/>
                  <a:ext cx="2474101" cy="1155550"/>
                  <a:chOff x="331200" y="2955188"/>
                  <a:chExt cx="4140000" cy="1933612"/>
                </a:xfrm>
              </p:grpSpPr>
              <p:sp>
                <p:nvSpPr>
                  <p:cNvPr id="61" name="Oval 60"/>
                  <p:cNvSpPr/>
                  <p:nvPr/>
                </p:nvSpPr>
                <p:spPr bwMode="auto">
                  <a:xfrm>
                    <a:off x="331200" y="4165041"/>
                    <a:ext cx="4140000" cy="723759"/>
                  </a:xfrm>
                  <a:prstGeom prst="ellipse">
                    <a:avLst/>
                  </a:prstGeom>
                  <a:gradFill>
                    <a:gsLst>
                      <a:gs pos="0">
                        <a:schemeClr val="tx1">
                          <a:lumMod val="75000"/>
                          <a:alpha val="48000"/>
                        </a:schemeClr>
                      </a:gs>
                      <a:gs pos="100000">
                        <a:schemeClr val="bg1">
                          <a:lumMod val="75000"/>
                          <a:alpha val="31000"/>
                        </a:schemeClr>
                      </a:gs>
                    </a:gsLst>
                    <a:path path="circle">
                      <a:fillToRect l="50000" t="50000" r="50000" b="50000"/>
                    </a:path>
                  </a:gradFill>
                  <a:ln w="6350" cap="flat" cmpd="sng" algn="ctr">
                    <a:noFill/>
                    <a:prstDash val="solid"/>
                    <a:round/>
                    <a:headEnd type="none" w="med" len="med"/>
                    <a:tailEnd type="none" w="med" len="med"/>
                  </a:ln>
                  <a:effectLst>
                    <a:softEdge rad="2540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微软雅黑" pitchFamily="34" charset="-122"/>
                      <a:ea typeface="微软雅黑" pitchFamily="34" charset="-122"/>
                      <a:cs typeface="Calibri"/>
                    </a:endParaRPr>
                  </a:p>
                </p:txBody>
              </p:sp>
              <p:sp>
                <p:nvSpPr>
                  <p:cNvPr id="62" name="Freeform 5"/>
                  <p:cNvSpPr>
                    <a:spLocks/>
                  </p:cNvSpPr>
                  <p:nvPr/>
                </p:nvSpPr>
                <p:spPr bwMode="auto">
                  <a:xfrm>
                    <a:off x="899724" y="2955188"/>
                    <a:ext cx="2692489" cy="1530412"/>
                  </a:xfrm>
                  <a:custGeom>
                    <a:avLst/>
                    <a:gdLst>
                      <a:gd name="T0" fmla="*/ 120 w 278"/>
                      <a:gd name="T1" fmla="*/ 157 h 157"/>
                      <a:gd name="T2" fmla="*/ 75 w 278"/>
                      <a:gd name="T3" fmla="*/ 138 h 157"/>
                      <a:gd name="T4" fmla="*/ 62 w 278"/>
                      <a:gd name="T5" fmla="*/ 139 h 157"/>
                      <a:gd name="T6" fmla="*/ 0 w 278"/>
                      <a:gd name="T7" fmla="*/ 93 h 157"/>
                      <a:gd name="T8" fmla="*/ 45 w 278"/>
                      <a:gd name="T9" fmla="*/ 49 h 157"/>
                      <a:gd name="T10" fmla="*/ 100 w 278"/>
                      <a:gd name="T11" fmla="*/ 19 h 157"/>
                      <a:gd name="T12" fmla="*/ 116 w 278"/>
                      <a:gd name="T13" fmla="*/ 20 h 157"/>
                      <a:gd name="T14" fmla="*/ 164 w 278"/>
                      <a:gd name="T15" fmla="*/ 0 h 157"/>
                      <a:gd name="T16" fmla="*/ 220 w 278"/>
                      <a:gd name="T17" fmla="*/ 32 h 157"/>
                      <a:gd name="T18" fmla="*/ 221 w 278"/>
                      <a:gd name="T19" fmla="*/ 32 h 157"/>
                      <a:gd name="T20" fmla="*/ 278 w 278"/>
                      <a:gd name="T21" fmla="*/ 78 h 157"/>
                      <a:gd name="T22" fmla="*/ 244 w 278"/>
                      <a:gd name="T23" fmla="*/ 120 h 157"/>
                      <a:gd name="T24" fmla="*/ 193 w 278"/>
                      <a:gd name="T25" fmla="*/ 147 h 157"/>
                      <a:gd name="T26" fmla="*/ 164 w 278"/>
                      <a:gd name="T27" fmla="*/ 140 h 157"/>
                      <a:gd name="T28" fmla="*/ 120 w 278"/>
                      <a:gd name="T2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 h="157">
                        <a:moveTo>
                          <a:pt x="120" y="157"/>
                        </a:moveTo>
                        <a:cubicBezTo>
                          <a:pt x="102" y="157"/>
                          <a:pt x="85" y="150"/>
                          <a:pt x="75" y="138"/>
                        </a:cubicBezTo>
                        <a:cubicBezTo>
                          <a:pt x="70" y="139"/>
                          <a:pt x="66" y="139"/>
                          <a:pt x="62" y="139"/>
                        </a:cubicBezTo>
                        <a:cubicBezTo>
                          <a:pt x="28" y="139"/>
                          <a:pt x="0" y="119"/>
                          <a:pt x="0" y="93"/>
                        </a:cubicBezTo>
                        <a:cubicBezTo>
                          <a:pt x="0" y="72"/>
                          <a:pt x="19" y="54"/>
                          <a:pt x="45" y="49"/>
                        </a:cubicBezTo>
                        <a:cubicBezTo>
                          <a:pt x="54" y="31"/>
                          <a:pt x="76" y="19"/>
                          <a:pt x="100" y="19"/>
                        </a:cubicBezTo>
                        <a:cubicBezTo>
                          <a:pt x="106" y="19"/>
                          <a:pt x="111" y="19"/>
                          <a:pt x="116" y="20"/>
                        </a:cubicBezTo>
                        <a:cubicBezTo>
                          <a:pt x="126" y="7"/>
                          <a:pt x="144" y="0"/>
                          <a:pt x="164" y="0"/>
                        </a:cubicBezTo>
                        <a:cubicBezTo>
                          <a:pt x="190" y="0"/>
                          <a:pt x="212" y="13"/>
                          <a:pt x="220" y="32"/>
                        </a:cubicBezTo>
                        <a:cubicBezTo>
                          <a:pt x="220" y="32"/>
                          <a:pt x="221" y="32"/>
                          <a:pt x="221" y="32"/>
                        </a:cubicBezTo>
                        <a:cubicBezTo>
                          <a:pt x="252" y="32"/>
                          <a:pt x="278" y="52"/>
                          <a:pt x="278" y="78"/>
                        </a:cubicBezTo>
                        <a:cubicBezTo>
                          <a:pt x="278" y="96"/>
                          <a:pt x="265" y="112"/>
                          <a:pt x="244" y="120"/>
                        </a:cubicBezTo>
                        <a:cubicBezTo>
                          <a:pt x="235" y="136"/>
                          <a:pt x="215" y="147"/>
                          <a:pt x="193" y="147"/>
                        </a:cubicBezTo>
                        <a:cubicBezTo>
                          <a:pt x="182" y="147"/>
                          <a:pt x="172" y="145"/>
                          <a:pt x="164" y="140"/>
                        </a:cubicBezTo>
                        <a:cubicBezTo>
                          <a:pt x="153" y="151"/>
                          <a:pt x="137" y="157"/>
                          <a:pt x="120" y="157"/>
                        </a:cubicBezTo>
                        <a:close/>
                      </a:path>
                    </a:pathLst>
                  </a:custGeom>
                  <a:solidFill>
                    <a:srgbClr val="F2F2F2"/>
                  </a:solidFill>
                  <a:ln>
                    <a:solidFill>
                      <a:srgbClr val="D9D9D9"/>
                    </a:solidFill>
                  </a:ln>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grpSp>
                <p:nvGrpSpPr>
                  <p:cNvPr id="63" name="Group 62"/>
                  <p:cNvGrpSpPr/>
                  <p:nvPr/>
                </p:nvGrpSpPr>
                <p:grpSpPr>
                  <a:xfrm>
                    <a:off x="1329676" y="3613586"/>
                    <a:ext cx="1920084" cy="420300"/>
                    <a:chOff x="1198563" y="3244850"/>
                    <a:chExt cx="3713162" cy="812800"/>
                  </a:xfrm>
                  <a:solidFill>
                    <a:schemeClr val="bg1"/>
                  </a:solidFill>
                </p:grpSpPr>
                <p:sp>
                  <p:nvSpPr>
                    <p:cNvPr id="64" name="Freeform 5"/>
                    <p:cNvSpPr>
                      <a:spLocks/>
                    </p:cNvSpPr>
                    <p:nvPr/>
                  </p:nvSpPr>
                  <p:spPr bwMode="auto">
                    <a:xfrm>
                      <a:off x="1198563" y="3259138"/>
                      <a:ext cx="620712" cy="782638"/>
                    </a:xfrm>
                    <a:custGeom>
                      <a:avLst/>
                      <a:gdLst>
                        <a:gd name="T0" fmla="*/ 0 w 391"/>
                        <a:gd name="T1" fmla="*/ 493 h 493"/>
                        <a:gd name="T2" fmla="*/ 0 w 391"/>
                        <a:gd name="T3" fmla="*/ 0 h 493"/>
                        <a:gd name="T4" fmla="*/ 99 w 391"/>
                        <a:gd name="T5" fmla="*/ 0 h 493"/>
                        <a:gd name="T6" fmla="*/ 99 w 391"/>
                        <a:gd name="T7" fmla="*/ 194 h 493"/>
                        <a:gd name="T8" fmla="*/ 291 w 391"/>
                        <a:gd name="T9" fmla="*/ 194 h 493"/>
                        <a:gd name="T10" fmla="*/ 291 w 391"/>
                        <a:gd name="T11" fmla="*/ 0 h 493"/>
                        <a:gd name="T12" fmla="*/ 391 w 391"/>
                        <a:gd name="T13" fmla="*/ 0 h 493"/>
                        <a:gd name="T14" fmla="*/ 391 w 391"/>
                        <a:gd name="T15" fmla="*/ 493 h 493"/>
                        <a:gd name="T16" fmla="*/ 291 w 391"/>
                        <a:gd name="T17" fmla="*/ 493 h 493"/>
                        <a:gd name="T18" fmla="*/ 291 w 391"/>
                        <a:gd name="T19" fmla="*/ 278 h 493"/>
                        <a:gd name="T20" fmla="*/ 99 w 391"/>
                        <a:gd name="T21" fmla="*/ 278 h 493"/>
                        <a:gd name="T22" fmla="*/ 99 w 391"/>
                        <a:gd name="T23" fmla="*/ 493 h 493"/>
                        <a:gd name="T24" fmla="*/ 0 w 391"/>
                        <a:gd name="T25"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493">
                          <a:moveTo>
                            <a:pt x="0" y="493"/>
                          </a:moveTo>
                          <a:lnTo>
                            <a:pt x="0" y="0"/>
                          </a:lnTo>
                          <a:lnTo>
                            <a:pt x="99" y="0"/>
                          </a:lnTo>
                          <a:lnTo>
                            <a:pt x="99" y="194"/>
                          </a:lnTo>
                          <a:lnTo>
                            <a:pt x="291" y="194"/>
                          </a:lnTo>
                          <a:lnTo>
                            <a:pt x="291" y="0"/>
                          </a:lnTo>
                          <a:lnTo>
                            <a:pt x="391" y="0"/>
                          </a:lnTo>
                          <a:lnTo>
                            <a:pt x="391" y="493"/>
                          </a:lnTo>
                          <a:lnTo>
                            <a:pt x="291" y="493"/>
                          </a:lnTo>
                          <a:lnTo>
                            <a:pt x="291" y="278"/>
                          </a:lnTo>
                          <a:lnTo>
                            <a:pt x="99" y="278"/>
                          </a:lnTo>
                          <a:lnTo>
                            <a:pt x="99" y="493"/>
                          </a:lnTo>
                          <a:lnTo>
                            <a:pt x="0" y="4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5" name="Freeform 6"/>
                    <p:cNvSpPr>
                      <a:spLocks/>
                    </p:cNvSpPr>
                    <p:nvPr/>
                  </p:nvSpPr>
                  <p:spPr bwMode="auto">
                    <a:xfrm>
                      <a:off x="1924050" y="3259137"/>
                      <a:ext cx="617538" cy="782638"/>
                    </a:xfrm>
                    <a:custGeom>
                      <a:avLst/>
                      <a:gdLst>
                        <a:gd name="T0" fmla="*/ 144 w 389"/>
                        <a:gd name="T1" fmla="*/ 493 h 493"/>
                        <a:gd name="T2" fmla="*/ 144 w 389"/>
                        <a:gd name="T3" fmla="*/ 84 h 493"/>
                        <a:gd name="T4" fmla="*/ 0 w 389"/>
                        <a:gd name="T5" fmla="*/ 84 h 493"/>
                        <a:gd name="T6" fmla="*/ 0 w 389"/>
                        <a:gd name="T7" fmla="*/ 0 h 493"/>
                        <a:gd name="T8" fmla="*/ 389 w 389"/>
                        <a:gd name="T9" fmla="*/ 0 h 493"/>
                        <a:gd name="T10" fmla="*/ 389 w 389"/>
                        <a:gd name="T11" fmla="*/ 84 h 493"/>
                        <a:gd name="T12" fmla="*/ 244 w 389"/>
                        <a:gd name="T13" fmla="*/ 84 h 493"/>
                        <a:gd name="T14" fmla="*/ 244 w 389"/>
                        <a:gd name="T15" fmla="*/ 493 h 493"/>
                        <a:gd name="T16" fmla="*/ 144 w 389"/>
                        <a:gd name="T17"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 h="493">
                          <a:moveTo>
                            <a:pt x="144" y="493"/>
                          </a:moveTo>
                          <a:lnTo>
                            <a:pt x="144" y="84"/>
                          </a:lnTo>
                          <a:lnTo>
                            <a:pt x="0" y="84"/>
                          </a:lnTo>
                          <a:lnTo>
                            <a:pt x="0" y="0"/>
                          </a:lnTo>
                          <a:lnTo>
                            <a:pt x="389" y="0"/>
                          </a:lnTo>
                          <a:lnTo>
                            <a:pt x="389" y="84"/>
                          </a:lnTo>
                          <a:lnTo>
                            <a:pt x="244" y="84"/>
                          </a:lnTo>
                          <a:lnTo>
                            <a:pt x="244" y="493"/>
                          </a:lnTo>
                          <a:lnTo>
                            <a:pt x="144" y="4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6" name="Freeform 7"/>
                    <p:cNvSpPr>
                      <a:spLocks/>
                    </p:cNvSpPr>
                    <p:nvPr/>
                  </p:nvSpPr>
                  <p:spPr bwMode="auto">
                    <a:xfrm>
                      <a:off x="2586038" y="3259138"/>
                      <a:ext cx="617537" cy="782638"/>
                    </a:xfrm>
                    <a:custGeom>
                      <a:avLst/>
                      <a:gdLst>
                        <a:gd name="T0" fmla="*/ 145 w 389"/>
                        <a:gd name="T1" fmla="*/ 493 h 493"/>
                        <a:gd name="T2" fmla="*/ 145 w 389"/>
                        <a:gd name="T3" fmla="*/ 84 h 493"/>
                        <a:gd name="T4" fmla="*/ 0 w 389"/>
                        <a:gd name="T5" fmla="*/ 84 h 493"/>
                        <a:gd name="T6" fmla="*/ 0 w 389"/>
                        <a:gd name="T7" fmla="*/ 0 h 493"/>
                        <a:gd name="T8" fmla="*/ 389 w 389"/>
                        <a:gd name="T9" fmla="*/ 0 h 493"/>
                        <a:gd name="T10" fmla="*/ 389 w 389"/>
                        <a:gd name="T11" fmla="*/ 84 h 493"/>
                        <a:gd name="T12" fmla="*/ 244 w 389"/>
                        <a:gd name="T13" fmla="*/ 84 h 493"/>
                        <a:gd name="T14" fmla="*/ 244 w 389"/>
                        <a:gd name="T15" fmla="*/ 493 h 493"/>
                        <a:gd name="T16" fmla="*/ 145 w 389"/>
                        <a:gd name="T17"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 h="493">
                          <a:moveTo>
                            <a:pt x="145" y="493"/>
                          </a:moveTo>
                          <a:lnTo>
                            <a:pt x="145" y="84"/>
                          </a:lnTo>
                          <a:lnTo>
                            <a:pt x="0" y="84"/>
                          </a:lnTo>
                          <a:lnTo>
                            <a:pt x="0" y="0"/>
                          </a:lnTo>
                          <a:lnTo>
                            <a:pt x="389" y="0"/>
                          </a:lnTo>
                          <a:lnTo>
                            <a:pt x="389" y="84"/>
                          </a:lnTo>
                          <a:lnTo>
                            <a:pt x="244" y="84"/>
                          </a:lnTo>
                          <a:lnTo>
                            <a:pt x="244" y="493"/>
                          </a:lnTo>
                          <a:lnTo>
                            <a:pt x="145" y="4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7" name="Freeform 8"/>
                    <p:cNvSpPr>
                      <a:spLocks noEditPoints="1"/>
                    </p:cNvSpPr>
                    <p:nvPr/>
                  </p:nvSpPr>
                  <p:spPr bwMode="auto">
                    <a:xfrm>
                      <a:off x="3305175" y="3259138"/>
                      <a:ext cx="593725" cy="782638"/>
                    </a:xfrm>
                    <a:custGeom>
                      <a:avLst/>
                      <a:gdLst>
                        <a:gd name="T0" fmla="*/ 0 w 158"/>
                        <a:gd name="T1" fmla="*/ 206 h 206"/>
                        <a:gd name="T2" fmla="*/ 0 w 158"/>
                        <a:gd name="T3" fmla="*/ 0 h 206"/>
                        <a:gd name="T4" fmla="*/ 66 w 158"/>
                        <a:gd name="T5" fmla="*/ 0 h 206"/>
                        <a:gd name="T6" fmla="*/ 116 w 158"/>
                        <a:gd name="T7" fmla="*/ 3 h 206"/>
                        <a:gd name="T8" fmla="*/ 146 w 158"/>
                        <a:gd name="T9" fmla="*/ 23 h 206"/>
                        <a:gd name="T10" fmla="*/ 158 w 158"/>
                        <a:gd name="T11" fmla="*/ 63 h 206"/>
                        <a:gd name="T12" fmla="*/ 151 w 158"/>
                        <a:gd name="T13" fmla="*/ 95 h 206"/>
                        <a:gd name="T14" fmla="*/ 133 w 158"/>
                        <a:gd name="T15" fmla="*/ 116 h 206"/>
                        <a:gd name="T16" fmla="*/ 112 w 158"/>
                        <a:gd name="T17" fmla="*/ 125 h 206"/>
                        <a:gd name="T18" fmla="*/ 68 w 158"/>
                        <a:gd name="T19" fmla="*/ 128 h 206"/>
                        <a:gd name="T20" fmla="*/ 41 w 158"/>
                        <a:gd name="T21" fmla="*/ 128 h 206"/>
                        <a:gd name="T22" fmla="*/ 41 w 158"/>
                        <a:gd name="T23" fmla="*/ 206 h 206"/>
                        <a:gd name="T24" fmla="*/ 0 w 158"/>
                        <a:gd name="T25" fmla="*/ 206 h 206"/>
                        <a:gd name="T26" fmla="*/ 41 w 158"/>
                        <a:gd name="T27" fmla="*/ 35 h 206"/>
                        <a:gd name="T28" fmla="*/ 41 w 158"/>
                        <a:gd name="T29" fmla="*/ 93 h 206"/>
                        <a:gd name="T30" fmla="*/ 64 w 158"/>
                        <a:gd name="T31" fmla="*/ 93 h 206"/>
                        <a:gd name="T32" fmla="*/ 97 w 158"/>
                        <a:gd name="T33" fmla="*/ 90 h 206"/>
                        <a:gd name="T34" fmla="*/ 110 w 158"/>
                        <a:gd name="T35" fmla="*/ 80 h 206"/>
                        <a:gd name="T36" fmla="*/ 115 w 158"/>
                        <a:gd name="T37" fmla="*/ 64 h 206"/>
                        <a:gd name="T38" fmla="*/ 108 w 158"/>
                        <a:gd name="T39" fmla="*/ 45 h 206"/>
                        <a:gd name="T40" fmla="*/ 91 w 158"/>
                        <a:gd name="T41" fmla="*/ 36 h 206"/>
                        <a:gd name="T42" fmla="*/ 61 w 158"/>
                        <a:gd name="T43" fmla="*/ 35 h 206"/>
                        <a:gd name="T44" fmla="*/ 41 w 158"/>
                        <a:gd name="T45" fmla="*/ 3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8" h="206">
                          <a:moveTo>
                            <a:pt x="0" y="206"/>
                          </a:moveTo>
                          <a:cubicBezTo>
                            <a:pt x="0" y="0"/>
                            <a:pt x="0" y="0"/>
                            <a:pt x="0" y="0"/>
                          </a:cubicBezTo>
                          <a:cubicBezTo>
                            <a:pt x="66" y="0"/>
                            <a:pt x="66" y="0"/>
                            <a:pt x="66" y="0"/>
                          </a:cubicBezTo>
                          <a:cubicBezTo>
                            <a:pt x="92" y="0"/>
                            <a:pt x="108" y="1"/>
                            <a:pt x="116" y="3"/>
                          </a:cubicBezTo>
                          <a:cubicBezTo>
                            <a:pt x="128" y="6"/>
                            <a:pt x="138" y="13"/>
                            <a:pt x="146" y="23"/>
                          </a:cubicBezTo>
                          <a:cubicBezTo>
                            <a:pt x="154" y="33"/>
                            <a:pt x="158" y="47"/>
                            <a:pt x="158" y="63"/>
                          </a:cubicBezTo>
                          <a:cubicBezTo>
                            <a:pt x="158" y="76"/>
                            <a:pt x="155" y="87"/>
                            <a:pt x="151" y="95"/>
                          </a:cubicBezTo>
                          <a:cubicBezTo>
                            <a:pt x="146" y="104"/>
                            <a:pt x="140" y="111"/>
                            <a:pt x="133" y="116"/>
                          </a:cubicBezTo>
                          <a:cubicBezTo>
                            <a:pt x="126" y="120"/>
                            <a:pt x="119" y="124"/>
                            <a:pt x="112" y="125"/>
                          </a:cubicBezTo>
                          <a:cubicBezTo>
                            <a:pt x="102" y="127"/>
                            <a:pt x="87" y="128"/>
                            <a:pt x="68" y="128"/>
                          </a:cubicBezTo>
                          <a:cubicBezTo>
                            <a:pt x="41" y="128"/>
                            <a:pt x="41" y="128"/>
                            <a:pt x="41" y="128"/>
                          </a:cubicBezTo>
                          <a:cubicBezTo>
                            <a:pt x="41" y="206"/>
                            <a:pt x="41" y="206"/>
                            <a:pt x="41" y="206"/>
                          </a:cubicBezTo>
                          <a:lnTo>
                            <a:pt x="0" y="206"/>
                          </a:lnTo>
                          <a:close/>
                          <a:moveTo>
                            <a:pt x="41" y="35"/>
                          </a:moveTo>
                          <a:cubicBezTo>
                            <a:pt x="41" y="93"/>
                            <a:pt x="41" y="93"/>
                            <a:pt x="41" y="93"/>
                          </a:cubicBezTo>
                          <a:cubicBezTo>
                            <a:pt x="64" y="93"/>
                            <a:pt x="64" y="93"/>
                            <a:pt x="64" y="93"/>
                          </a:cubicBezTo>
                          <a:cubicBezTo>
                            <a:pt x="80" y="93"/>
                            <a:pt x="91" y="92"/>
                            <a:pt x="97" y="90"/>
                          </a:cubicBezTo>
                          <a:cubicBezTo>
                            <a:pt x="103" y="88"/>
                            <a:pt x="107" y="84"/>
                            <a:pt x="110" y="80"/>
                          </a:cubicBezTo>
                          <a:cubicBezTo>
                            <a:pt x="113" y="75"/>
                            <a:pt x="115" y="70"/>
                            <a:pt x="115" y="64"/>
                          </a:cubicBezTo>
                          <a:cubicBezTo>
                            <a:pt x="115" y="56"/>
                            <a:pt x="112" y="50"/>
                            <a:pt x="108" y="45"/>
                          </a:cubicBezTo>
                          <a:cubicBezTo>
                            <a:pt x="104" y="40"/>
                            <a:pt x="98" y="37"/>
                            <a:pt x="91" y="36"/>
                          </a:cubicBezTo>
                          <a:cubicBezTo>
                            <a:pt x="86" y="35"/>
                            <a:pt x="76" y="35"/>
                            <a:pt x="61" y="35"/>
                          </a:cubicBezTo>
                          <a:lnTo>
                            <a:pt x="41" y="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8" name="Freeform 9"/>
                    <p:cNvSpPr>
                      <a:spLocks noEditPoints="1"/>
                    </p:cNvSpPr>
                    <p:nvPr/>
                  </p:nvSpPr>
                  <p:spPr bwMode="auto">
                    <a:xfrm>
                      <a:off x="4052888" y="3476625"/>
                      <a:ext cx="150812" cy="565150"/>
                    </a:xfrm>
                    <a:custGeom>
                      <a:avLst/>
                      <a:gdLst>
                        <a:gd name="T0" fmla="*/ 0 w 95"/>
                        <a:gd name="T1" fmla="*/ 93 h 356"/>
                        <a:gd name="T2" fmla="*/ 0 w 95"/>
                        <a:gd name="T3" fmla="*/ 0 h 356"/>
                        <a:gd name="T4" fmla="*/ 95 w 95"/>
                        <a:gd name="T5" fmla="*/ 0 h 356"/>
                        <a:gd name="T6" fmla="*/ 95 w 95"/>
                        <a:gd name="T7" fmla="*/ 93 h 356"/>
                        <a:gd name="T8" fmla="*/ 0 w 95"/>
                        <a:gd name="T9" fmla="*/ 93 h 356"/>
                        <a:gd name="T10" fmla="*/ 0 w 95"/>
                        <a:gd name="T11" fmla="*/ 356 h 356"/>
                        <a:gd name="T12" fmla="*/ 0 w 95"/>
                        <a:gd name="T13" fmla="*/ 263 h 356"/>
                        <a:gd name="T14" fmla="*/ 95 w 95"/>
                        <a:gd name="T15" fmla="*/ 263 h 356"/>
                        <a:gd name="T16" fmla="*/ 95 w 95"/>
                        <a:gd name="T17" fmla="*/ 356 h 356"/>
                        <a:gd name="T18" fmla="*/ 0 w 95"/>
                        <a:gd name="T19"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6">
                          <a:moveTo>
                            <a:pt x="0" y="93"/>
                          </a:moveTo>
                          <a:lnTo>
                            <a:pt x="0" y="0"/>
                          </a:lnTo>
                          <a:lnTo>
                            <a:pt x="95" y="0"/>
                          </a:lnTo>
                          <a:lnTo>
                            <a:pt x="95" y="93"/>
                          </a:lnTo>
                          <a:lnTo>
                            <a:pt x="0" y="93"/>
                          </a:lnTo>
                          <a:close/>
                          <a:moveTo>
                            <a:pt x="0" y="356"/>
                          </a:moveTo>
                          <a:lnTo>
                            <a:pt x="0" y="263"/>
                          </a:lnTo>
                          <a:lnTo>
                            <a:pt x="95" y="263"/>
                          </a:lnTo>
                          <a:lnTo>
                            <a:pt x="95" y="356"/>
                          </a:lnTo>
                          <a:lnTo>
                            <a:pt x="0" y="35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9" name="Freeform 10"/>
                    <p:cNvSpPr>
                      <a:spLocks/>
                    </p:cNvSpPr>
                    <p:nvPr/>
                  </p:nvSpPr>
                  <p:spPr bwMode="auto">
                    <a:xfrm>
                      <a:off x="4305300" y="3244850"/>
                      <a:ext cx="304800" cy="812800"/>
                    </a:xfrm>
                    <a:custGeom>
                      <a:avLst/>
                      <a:gdLst>
                        <a:gd name="T0" fmla="*/ 0 w 192"/>
                        <a:gd name="T1" fmla="*/ 512 h 512"/>
                        <a:gd name="T2" fmla="*/ 121 w 192"/>
                        <a:gd name="T3" fmla="*/ 0 h 512"/>
                        <a:gd name="T4" fmla="*/ 192 w 192"/>
                        <a:gd name="T5" fmla="*/ 0 h 512"/>
                        <a:gd name="T6" fmla="*/ 69 w 192"/>
                        <a:gd name="T7" fmla="*/ 512 h 512"/>
                        <a:gd name="T8" fmla="*/ 0 w 192"/>
                        <a:gd name="T9" fmla="*/ 512 h 512"/>
                      </a:gdLst>
                      <a:ahLst/>
                      <a:cxnLst>
                        <a:cxn ang="0">
                          <a:pos x="T0" y="T1"/>
                        </a:cxn>
                        <a:cxn ang="0">
                          <a:pos x="T2" y="T3"/>
                        </a:cxn>
                        <a:cxn ang="0">
                          <a:pos x="T4" y="T5"/>
                        </a:cxn>
                        <a:cxn ang="0">
                          <a:pos x="T6" y="T7"/>
                        </a:cxn>
                        <a:cxn ang="0">
                          <a:pos x="T8" y="T9"/>
                        </a:cxn>
                      </a:cxnLst>
                      <a:rect l="0" t="0" r="r" b="b"/>
                      <a:pathLst>
                        <a:path w="192" h="512">
                          <a:moveTo>
                            <a:pt x="0" y="512"/>
                          </a:moveTo>
                          <a:lnTo>
                            <a:pt x="121" y="0"/>
                          </a:lnTo>
                          <a:lnTo>
                            <a:pt x="192" y="0"/>
                          </a:lnTo>
                          <a:lnTo>
                            <a:pt x="69" y="512"/>
                          </a:lnTo>
                          <a:lnTo>
                            <a:pt x="0" y="51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70" name="Freeform 11"/>
                    <p:cNvSpPr>
                      <a:spLocks/>
                    </p:cNvSpPr>
                    <p:nvPr/>
                  </p:nvSpPr>
                  <p:spPr bwMode="auto">
                    <a:xfrm>
                      <a:off x="4606925" y="3244850"/>
                      <a:ext cx="304800" cy="812800"/>
                    </a:xfrm>
                    <a:custGeom>
                      <a:avLst/>
                      <a:gdLst>
                        <a:gd name="T0" fmla="*/ 0 w 192"/>
                        <a:gd name="T1" fmla="*/ 512 h 512"/>
                        <a:gd name="T2" fmla="*/ 120 w 192"/>
                        <a:gd name="T3" fmla="*/ 0 h 512"/>
                        <a:gd name="T4" fmla="*/ 192 w 192"/>
                        <a:gd name="T5" fmla="*/ 0 h 512"/>
                        <a:gd name="T6" fmla="*/ 68 w 192"/>
                        <a:gd name="T7" fmla="*/ 512 h 512"/>
                        <a:gd name="T8" fmla="*/ 0 w 192"/>
                        <a:gd name="T9" fmla="*/ 512 h 512"/>
                      </a:gdLst>
                      <a:ahLst/>
                      <a:cxnLst>
                        <a:cxn ang="0">
                          <a:pos x="T0" y="T1"/>
                        </a:cxn>
                        <a:cxn ang="0">
                          <a:pos x="T2" y="T3"/>
                        </a:cxn>
                        <a:cxn ang="0">
                          <a:pos x="T4" y="T5"/>
                        </a:cxn>
                        <a:cxn ang="0">
                          <a:pos x="T6" y="T7"/>
                        </a:cxn>
                        <a:cxn ang="0">
                          <a:pos x="T8" y="T9"/>
                        </a:cxn>
                      </a:cxnLst>
                      <a:rect l="0" t="0" r="r" b="b"/>
                      <a:pathLst>
                        <a:path w="192" h="512">
                          <a:moveTo>
                            <a:pt x="0" y="512"/>
                          </a:moveTo>
                          <a:lnTo>
                            <a:pt x="120" y="0"/>
                          </a:lnTo>
                          <a:lnTo>
                            <a:pt x="192" y="0"/>
                          </a:lnTo>
                          <a:lnTo>
                            <a:pt x="68" y="512"/>
                          </a:lnTo>
                          <a:lnTo>
                            <a:pt x="0" y="51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grpSp>
            </p:grpSp>
          </p:grpSp>
        </p:grpSp>
        <p:sp>
          <p:nvSpPr>
            <p:cNvPr id="56" name="TextBox 55"/>
            <p:cNvSpPr txBox="1"/>
            <p:nvPr/>
          </p:nvSpPr>
          <p:spPr>
            <a:xfrm>
              <a:off x="7872018" y="2908300"/>
              <a:ext cx="595035" cy="584775"/>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数据</a:t>
              </a:r>
              <a:br>
                <a:rPr lang="en-US" sz="1600" b="1" i="0">
                  <a:solidFill>
                    <a:srgbClr val="FF0000"/>
                  </a:solidFill>
                  <a:latin typeface="微软雅黑" pitchFamily="34" charset="-122"/>
                  <a:ea typeface="微软雅黑" pitchFamily="34" charset="-122"/>
                  <a:cs typeface="Calibri"/>
                </a:rPr>
              </a:br>
              <a:r>
                <a:rPr lang="en-US" sz="1600" b="1" i="0">
                  <a:solidFill>
                    <a:srgbClr val="FF0000"/>
                  </a:solidFill>
                  <a:latin typeface="微软雅黑" pitchFamily="34" charset="-122"/>
                  <a:ea typeface="微软雅黑" pitchFamily="34" charset="-122"/>
                  <a:cs typeface="Calibri"/>
                </a:rPr>
                <a:t>防护</a:t>
              </a:r>
            </a:p>
          </p:txBody>
        </p:sp>
      </p:grpSp>
      <p:grpSp>
        <p:nvGrpSpPr>
          <p:cNvPr id="90" name="Group 89"/>
          <p:cNvGrpSpPr/>
          <p:nvPr/>
        </p:nvGrpSpPr>
        <p:grpSpPr>
          <a:xfrm>
            <a:off x="3797300" y="1742655"/>
            <a:ext cx="1549401" cy="1658191"/>
            <a:chOff x="3886198" y="1742655"/>
            <a:chExt cx="1549401" cy="1658191"/>
          </a:xfrm>
        </p:grpSpPr>
        <p:grpSp>
          <p:nvGrpSpPr>
            <p:cNvPr id="88" name="Group 87"/>
            <p:cNvGrpSpPr/>
            <p:nvPr/>
          </p:nvGrpSpPr>
          <p:grpSpPr>
            <a:xfrm>
              <a:off x="3916486" y="1742655"/>
              <a:ext cx="1519113" cy="1658191"/>
              <a:chOff x="716087" y="1705057"/>
              <a:chExt cx="1184660" cy="1293118"/>
            </a:xfrm>
          </p:grpSpPr>
          <p:grpSp>
            <p:nvGrpSpPr>
              <p:cNvPr id="71" name="Group 70"/>
              <p:cNvGrpSpPr/>
              <p:nvPr/>
            </p:nvGrpSpPr>
            <p:grpSpPr>
              <a:xfrm>
                <a:off x="716087" y="1705057"/>
                <a:ext cx="1184660" cy="1293118"/>
                <a:chOff x="-622714" y="-357880"/>
                <a:chExt cx="2427030" cy="2649225"/>
              </a:xfrm>
            </p:grpSpPr>
            <p:sp>
              <p:nvSpPr>
                <p:cNvPr id="74" name="Oval 73"/>
                <p:cNvSpPr/>
                <p:nvPr/>
              </p:nvSpPr>
              <p:spPr bwMode="auto">
                <a:xfrm>
                  <a:off x="-622714" y="-357880"/>
                  <a:ext cx="2427030" cy="2427030"/>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sp>
              <p:nvSpPr>
                <p:cNvPr id="73" name="Oval 72"/>
                <p:cNvSpPr/>
                <p:nvPr/>
              </p:nvSpPr>
              <p:spPr bwMode="auto">
                <a:xfrm>
                  <a:off x="-188948" y="1743972"/>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sp>
            <p:nvSpPr>
              <p:cNvPr id="84" name="Oval 83"/>
              <p:cNvSpPr/>
              <p:nvPr/>
            </p:nvSpPr>
            <p:spPr bwMode="auto">
              <a:xfrm>
                <a:off x="766499" y="1738535"/>
                <a:ext cx="1083836" cy="1083838"/>
              </a:xfrm>
              <a:prstGeom prst="ellipse">
                <a:avLst/>
              </a:prstGeom>
              <a:gradFill>
                <a:gsLst>
                  <a:gs pos="0">
                    <a:srgbClr val="D20F30">
                      <a:lumMod val="72000"/>
                    </a:srgbClr>
                  </a:gs>
                  <a:gs pos="49000">
                    <a:srgbClr val="D20F30"/>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nvGrpSpPr>
              <p:cNvPr id="85" name="Group 84"/>
              <p:cNvGrpSpPr/>
              <p:nvPr/>
            </p:nvGrpSpPr>
            <p:grpSpPr>
              <a:xfrm>
                <a:off x="812770" y="1775878"/>
                <a:ext cx="999096" cy="1103770"/>
                <a:chOff x="-622714" y="-389958"/>
                <a:chExt cx="2427030" cy="2681303"/>
              </a:xfrm>
            </p:grpSpPr>
            <p:sp>
              <p:nvSpPr>
                <p:cNvPr id="86" name="Oval 85"/>
                <p:cNvSpPr/>
                <p:nvPr/>
              </p:nvSpPr>
              <p:spPr bwMode="auto">
                <a:xfrm>
                  <a:off x="-622714" y="-389958"/>
                  <a:ext cx="2427030" cy="2427029"/>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sp>
              <p:nvSpPr>
                <p:cNvPr id="87" name="Oval 86"/>
                <p:cNvSpPr/>
                <p:nvPr/>
              </p:nvSpPr>
              <p:spPr bwMode="auto">
                <a:xfrm>
                  <a:off x="-188948" y="1743972"/>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grpSp>
        <p:pic>
          <p:nvPicPr>
            <p:cNvPr id="89" name="Picture 88"/>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100000" l="10000" r="100000">
                          <a14:foregroundMark x1="66563" y1="84271" x2="66563" y2="84271"/>
                        </a14:backgroundRemoval>
                      </a14:imgEffect>
                    </a14:imgLayer>
                  </a14:imgProps>
                </a:ext>
                <a:ext uri="{28A0092B-C50C-407E-A947-70E740481C1C}">
                  <a14:useLocalDpi xmlns:a14="http://schemas.microsoft.com/office/drawing/2010/main"/>
                </a:ext>
              </a:extLst>
            </a:blip>
            <a:stretch>
              <a:fillRect/>
            </a:stretch>
          </p:blipFill>
          <p:spPr>
            <a:xfrm>
              <a:off x="3886198" y="1763182"/>
              <a:ext cx="1549401" cy="1162051"/>
            </a:xfrm>
            <a:prstGeom prst="rect">
              <a:avLst/>
            </a:prstGeom>
          </p:spPr>
        </p:pic>
      </p:grpSp>
      <p:grpSp>
        <p:nvGrpSpPr>
          <p:cNvPr id="72" name="Group 71"/>
          <p:cNvGrpSpPr/>
          <p:nvPr/>
        </p:nvGrpSpPr>
        <p:grpSpPr>
          <a:xfrm>
            <a:off x="115588" y="168136"/>
            <a:ext cx="2424411" cy="1237129"/>
            <a:chOff x="2285873" y="1404347"/>
            <a:chExt cx="2424411" cy="1237129"/>
          </a:xfrm>
        </p:grpSpPr>
        <p:sp>
          <p:nvSpPr>
            <p:cNvPr id="75" name="Rectangle 74"/>
            <p:cNvSpPr/>
            <p:nvPr/>
          </p:nvSpPr>
          <p:spPr bwMode="auto">
            <a:xfrm>
              <a:off x="2285873" y="1404347"/>
              <a:ext cx="1766802" cy="839724"/>
            </a:xfrm>
            <a:prstGeom prst="rect">
              <a:avLst/>
            </a:prstGeom>
            <a:noFill/>
            <a:ln w="57150" cap="rnd"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1440" algn="l" defTabSz="914400">
                <a:spcAft>
                  <a:spcPts val="1200"/>
                </a:spcAft>
                <a:buNone/>
              </a:pPr>
              <a:r>
                <a:rPr lang="en-US" sz="2000" b="1" i="0">
                  <a:solidFill>
                    <a:srgbClr val="006699"/>
                  </a:solidFill>
                  <a:latin typeface="微软雅黑" pitchFamily="34" charset="-122"/>
                  <a:ea typeface="微软雅黑" pitchFamily="34" charset="-122"/>
                  <a:cs typeface="Arial"/>
                </a:rPr>
                <a:t>自适应</a:t>
              </a:r>
            </a:p>
          </p:txBody>
        </p:sp>
        <p:sp>
          <p:nvSpPr>
            <p:cNvPr id="76" name="Rectangle 75"/>
            <p:cNvSpPr/>
            <p:nvPr/>
          </p:nvSpPr>
          <p:spPr>
            <a:xfrm>
              <a:off x="2415621" y="1995145"/>
              <a:ext cx="2294663" cy="646331"/>
            </a:xfrm>
            <a:prstGeom prst="rect">
              <a:avLst/>
            </a:prstGeom>
          </p:spPr>
          <p:txBody>
            <a:bodyPr wrap="square">
              <a:spAutoFit/>
            </a:bodyPr>
            <a:lstStyle/>
            <a:p>
              <a:pPr algn="l" defTabSz="457200">
                <a:buNone/>
              </a:pPr>
              <a:r>
                <a:rPr lang="en-US" sz="1800" b="0" i="0" dirty="0" err="1">
                  <a:solidFill>
                    <a:srgbClr val="262626"/>
                  </a:solidFill>
                  <a:latin typeface="微软雅黑" pitchFamily="34" charset="-122"/>
                  <a:ea typeface="微软雅黑" pitchFamily="34" charset="-122"/>
                  <a:cs typeface="Arial"/>
                </a:rPr>
                <a:t>智能、</a:t>
              </a:r>
              <a:r>
                <a:rPr lang="en-US" sz="1800" b="0" i="0" dirty="0" err="1" smtClean="0">
                  <a:solidFill>
                    <a:srgbClr val="262626"/>
                  </a:solidFill>
                  <a:latin typeface="微软雅黑" pitchFamily="34" charset="-122"/>
                  <a:ea typeface="微软雅黑" pitchFamily="34" charset="-122"/>
                  <a:cs typeface="Arial"/>
                </a:rPr>
                <a:t>动态配置</a:t>
              </a:r>
              <a:r>
                <a:rPr lang="en-US" sz="1800" b="0" i="0" dirty="0" smtClean="0">
                  <a:solidFill>
                    <a:srgbClr val="262626"/>
                  </a:solidFill>
                  <a:latin typeface="微软雅黑" pitchFamily="34" charset="-122"/>
                  <a:ea typeface="微软雅黑" pitchFamily="34" charset="-122"/>
                  <a:cs typeface="Arial"/>
                </a:rPr>
                <a:t/>
              </a:r>
              <a:br>
                <a:rPr lang="en-US" sz="1800" b="0" i="0" dirty="0" smtClean="0">
                  <a:solidFill>
                    <a:srgbClr val="262626"/>
                  </a:solidFill>
                  <a:latin typeface="微软雅黑" pitchFamily="34" charset="-122"/>
                  <a:ea typeface="微软雅黑" pitchFamily="34" charset="-122"/>
                  <a:cs typeface="Arial"/>
                </a:rPr>
              </a:br>
              <a:r>
                <a:rPr lang="en-US" sz="1800" b="0" i="0" dirty="0" err="1" smtClean="0">
                  <a:solidFill>
                    <a:srgbClr val="262626"/>
                  </a:solidFill>
                  <a:latin typeface="微软雅黑" pitchFamily="34" charset="-122"/>
                  <a:ea typeface="微软雅黑" pitchFamily="34" charset="-122"/>
                  <a:cs typeface="Arial"/>
                </a:rPr>
                <a:t>和策略实施</a:t>
              </a:r>
              <a:r>
                <a:rPr lang="en-US" sz="1800" b="0" i="0" dirty="0" smtClean="0">
                  <a:solidFill>
                    <a:srgbClr val="262626"/>
                  </a:solidFill>
                  <a:latin typeface="微软雅黑" pitchFamily="34" charset="-122"/>
                  <a:ea typeface="微软雅黑" pitchFamily="34" charset="-122"/>
                  <a:cs typeface="Arial"/>
                </a:rPr>
                <a:t> </a:t>
              </a:r>
              <a:endParaRPr lang="en-US" sz="1800" b="0" i="0" dirty="0">
                <a:solidFill>
                  <a:srgbClr val="262626"/>
                </a:solidFill>
                <a:latin typeface="微软雅黑" pitchFamily="34" charset="-122"/>
                <a:ea typeface="微软雅黑" pitchFamily="34" charset="-122"/>
                <a:cs typeface="Arial"/>
              </a:endParaRPr>
            </a:p>
          </p:txBody>
        </p:sp>
      </p:grpSp>
      <p:grpSp>
        <p:nvGrpSpPr>
          <p:cNvPr id="77" name="Group 76"/>
          <p:cNvGrpSpPr/>
          <p:nvPr/>
        </p:nvGrpSpPr>
        <p:grpSpPr>
          <a:xfrm>
            <a:off x="6956652" y="168136"/>
            <a:ext cx="2018015" cy="1203262"/>
            <a:chOff x="2252006" y="2250097"/>
            <a:chExt cx="2018015" cy="1203262"/>
          </a:xfrm>
        </p:grpSpPr>
        <p:sp>
          <p:nvSpPr>
            <p:cNvPr id="78" name="Rectangle 77"/>
            <p:cNvSpPr/>
            <p:nvPr/>
          </p:nvSpPr>
          <p:spPr bwMode="auto">
            <a:xfrm>
              <a:off x="2252006" y="2250097"/>
              <a:ext cx="1521327" cy="839724"/>
            </a:xfrm>
            <a:prstGeom prst="rect">
              <a:avLst/>
            </a:prstGeom>
            <a:noFill/>
            <a:ln w="57150" cap="rnd"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1440" defTabSz="914400">
                <a:spcAft>
                  <a:spcPts val="1200"/>
                </a:spcAft>
              </a:pPr>
              <a:r>
                <a:rPr lang="zh-CN" altLang="en-US" sz="2000" b="1" i="0" dirty="0" smtClean="0">
                  <a:solidFill>
                    <a:srgbClr val="006699"/>
                  </a:solidFill>
                  <a:latin typeface="微软雅黑" pitchFamily="34" charset="-122"/>
                  <a:ea typeface="微软雅黑" pitchFamily="34" charset="-122"/>
                  <a:cs typeface="Arial"/>
                </a:rPr>
                <a:t>感知性</a:t>
              </a:r>
              <a:endParaRPr lang="en-US" sz="2000" b="1" i="0" dirty="0">
                <a:solidFill>
                  <a:srgbClr val="006699"/>
                </a:solidFill>
                <a:latin typeface="微软雅黑" pitchFamily="34" charset="-122"/>
                <a:ea typeface="微软雅黑" pitchFamily="34" charset="-122"/>
                <a:cs typeface="Arial"/>
              </a:endParaRPr>
            </a:p>
          </p:txBody>
        </p:sp>
        <p:sp>
          <p:nvSpPr>
            <p:cNvPr id="79" name="Rectangle 78"/>
            <p:cNvSpPr/>
            <p:nvPr/>
          </p:nvSpPr>
          <p:spPr>
            <a:xfrm>
              <a:off x="2415622" y="2807028"/>
              <a:ext cx="1854399" cy="646331"/>
            </a:xfrm>
            <a:prstGeom prst="rect">
              <a:avLst/>
            </a:prstGeom>
          </p:spPr>
          <p:txBody>
            <a:bodyPr wrap="square">
              <a:spAutoFit/>
            </a:bodyPr>
            <a:lstStyle/>
            <a:p>
              <a:pPr algn="l" defTabSz="457200">
                <a:spcAft>
                  <a:spcPts val="1200"/>
                </a:spcAft>
                <a:buNone/>
              </a:pPr>
              <a:r>
                <a:rPr lang="en-US" sz="1800" b="0" i="0">
                  <a:solidFill>
                    <a:srgbClr val="262626"/>
                  </a:solidFill>
                  <a:latin typeface="微软雅黑" pitchFamily="34" charset="-122"/>
                  <a:ea typeface="微软雅黑" pitchFamily="34" charset="-122"/>
                  <a:cs typeface="Arial"/>
                </a:rPr>
                <a:t>工作负荷和应用程序感知</a:t>
              </a:r>
            </a:p>
          </p:txBody>
        </p:sp>
      </p:grpSp>
      <p:grpSp>
        <p:nvGrpSpPr>
          <p:cNvPr id="80" name="Group 79"/>
          <p:cNvGrpSpPr/>
          <p:nvPr/>
        </p:nvGrpSpPr>
        <p:grpSpPr>
          <a:xfrm>
            <a:off x="327310" y="2722209"/>
            <a:ext cx="2077221" cy="1575914"/>
            <a:chOff x="2384175" y="2942409"/>
            <a:chExt cx="1906643" cy="1575914"/>
          </a:xfrm>
        </p:grpSpPr>
        <p:sp>
          <p:nvSpPr>
            <p:cNvPr id="81" name="Rectangle 80"/>
            <p:cNvSpPr/>
            <p:nvPr/>
          </p:nvSpPr>
          <p:spPr bwMode="auto">
            <a:xfrm>
              <a:off x="2384175" y="2942409"/>
              <a:ext cx="1618258" cy="839724"/>
            </a:xfrm>
            <a:prstGeom prst="rect">
              <a:avLst/>
            </a:prstGeom>
            <a:noFill/>
            <a:ln w="57150" cap="rnd"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1440" algn="l" defTabSz="914400">
                <a:spcAft>
                  <a:spcPts val="1200"/>
                </a:spcAft>
                <a:buNone/>
              </a:pPr>
              <a:r>
                <a:rPr lang="en-US" sz="2000" b="1" i="0" dirty="0" err="1" smtClean="0">
                  <a:solidFill>
                    <a:srgbClr val="006699"/>
                  </a:solidFill>
                  <a:latin typeface="微软雅黑" pitchFamily="34" charset="-122"/>
                  <a:ea typeface="微软雅黑" pitchFamily="34" charset="-122"/>
                  <a:cs typeface="Arial"/>
                </a:rPr>
                <a:t>软件</a:t>
              </a:r>
              <a:r>
                <a:rPr lang="zh-CN" altLang="en-US" sz="2000" b="1" i="0" dirty="0" smtClean="0">
                  <a:solidFill>
                    <a:srgbClr val="006699"/>
                  </a:solidFill>
                  <a:latin typeface="微软雅黑" pitchFamily="34" charset="-122"/>
                  <a:ea typeface="微软雅黑" pitchFamily="34" charset="-122"/>
                  <a:cs typeface="Arial"/>
                </a:rPr>
                <a:t>优化</a:t>
              </a:r>
              <a:endParaRPr lang="en-US" sz="2000" b="1" i="0" dirty="0">
                <a:solidFill>
                  <a:srgbClr val="006699"/>
                </a:solidFill>
                <a:latin typeface="微软雅黑" pitchFamily="34" charset="-122"/>
                <a:ea typeface="微软雅黑" pitchFamily="34" charset="-122"/>
                <a:cs typeface="Arial"/>
              </a:endParaRPr>
            </a:p>
          </p:txBody>
        </p:sp>
        <p:sp>
          <p:nvSpPr>
            <p:cNvPr id="82" name="Rectangle 81"/>
            <p:cNvSpPr/>
            <p:nvPr/>
          </p:nvSpPr>
          <p:spPr>
            <a:xfrm>
              <a:off x="2384175" y="3594993"/>
              <a:ext cx="1906643" cy="923330"/>
            </a:xfrm>
            <a:prstGeom prst="rect">
              <a:avLst/>
            </a:prstGeom>
          </p:spPr>
          <p:txBody>
            <a:bodyPr wrap="square" anchor="ctr" anchorCtr="0">
              <a:spAutoFit/>
            </a:bodyPr>
            <a:lstStyle/>
            <a:p>
              <a:pPr algn="l" defTabSz="457200">
                <a:spcAft>
                  <a:spcPts val="1200"/>
                </a:spcAft>
                <a:buNone/>
              </a:pPr>
              <a:r>
                <a:rPr lang="en-US" sz="1800" b="0" i="0" dirty="0" err="1" smtClean="0">
                  <a:solidFill>
                    <a:srgbClr val="262626"/>
                  </a:solidFill>
                  <a:latin typeface="微软雅黑" pitchFamily="34" charset="-122"/>
                  <a:ea typeface="微软雅黑" pitchFamily="34" charset="-122"/>
                  <a:cs typeface="Arial"/>
                </a:rPr>
                <a:t>针对虚拟化</a:t>
              </a:r>
              <a:r>
                <a:rPr lang="en-US" sz="1800" b="0" i="0" dirty="0" smtClean="0">
                  <a:solidFill>
                    <a:srgbClr val="262626"/>
                  </a:solidFill>
                  <a:latin typeface="微软雅黑" pitchFamily="34" charset="-122"/>
                  <a:ea typeface="微软雅黑" pitchFamily="34" charset="-122"/>
                  <a:cs typeface="Arial"/>
                </a:rPr>
                <a:t/>
              </a:r>
              <a:br>
                <a:rPr lang="en-US" sz="1800" b="0" i="0" dirty="0" smtClean="0">
                  <a:solidFill>
                    <a:srgbClr val="262626"/>
                  </a:solidFill>
                  <a:latin typeface="微软雅黑" pitchFamily="34" charset="-122"/>
                  <a:ea typeface="微软雅黑" pitchFamily="34" charset="-122"/>
                  <a:cs typeface="Arial"/>
                </a:rPr>
              </a:br>
              <a:r>
                <a:rPr lang="en-US" sz="1800" b="0" i="0" dirty="0" err="1" smtClean="0">
                  <a:solidFill>
                    <a:srgbClr val="262626"/>
                  </a:solidFill>
                  <a:latin typeface="微软雅黑" pitchFamily="34" charset="-122"/>
                  <a:ea typeface="微软雅黑" pitchFamily="34" charset="-122"/>
                  <a:cs typeface="Arial"/>
                </a:rPr>
                <a:t>和云基础架构</a:t>
              </a:r>
              <a:r>
                <a:rPr lang="en-US" sz="1800" b="0" i="0" dirty="0" smtClean="0">
                  <a:solidFill>
                    <a:srgbClr val="262626"/>
                  </a:solidFill>
                  <a:latin typeface="微软雅黑" pitchFamily="34" charset="-122"/>
                  <a:ea typeface="微软雅黑" pitchFamily="34" charset="-122"/>
                  <a:cs typeface="Arial"/>
                </a:rPr>
                <a:t/>
              </a:r>
              <a:br>
                <a:rPr lang="en-US" sz="1800" b="0" i="0" dirty="0" smtClean="0">
                  <a:solidFill>
                    <a:srgbClr val="262626"/>
                  </a:solidFill>
                  <a:latin typeface="微软雅黑" pitchFamily="34" charset="-122"/>
                  <a:ea typeface="微软雅黑" pitchFamily="34" charset="-122"/>
                  <a:cs typeface="Arial"/>
                </a:rPr>
              </a:br>
              <a:r>
                <a:rPr lang="en-US" sz="1800" b="0" i="0" dirty="0" err="1" smtClean="0">
                  <a:solidFill>
                    <a:srgbClr val="262626"/>
                  </a:solidFill>
                  <a:latin typeface="微软雅黑" pitchFamily="34" charset="-122"/>
                  <a:ea typeface="微软雅黑" pitchFamily="34" charset="-122"/>
                  <a:cs typeface="Arial"/>
                </a:rPr>
                <a:t>进行优化</a:t>
              </a:r>
              <a:endParaRPr lang="en-US" sz="1800" b="0" i="0" dirty="0">
                <a:solidFill>
                  <a:srgbClr val="262626"/>
                </a:solidFill>
                <a:latin typeface="微软雅黑" pitchFamily="34" charset="-122"/>
                <a:ea typeface="微软雅黑" pitchFamily="34" charset="-122"/>
                <a:cs typeface="Arial"/>
              </a:endParaRPr>
            </a:p>
          </p:txBody>
        </p:sp>
      </p:grpSp>
      <p:grpSp>
        <p:nvGrpSpPr>
          <p:cNvPr id="83" name="Group 82"/>
          <p:cNvGrpSpPr/>
          <p:nvPr/>
        </p:nvGrpSpPr>
        <p:grpSpPr>
          <a:xfrm>
            <a:off x="6940265" y="2728690"/>
            <a:ext cx="2147772" cy="1387791"/>
            <a:chOff x="2235619" y="3788614"/>
            <a:chExt cx="2147772" cy="1387791"/>
          </a:xfrm>
        </p:grpSpPr>
        <p:sp>
          <p:nvSpPr>
            <p:cNvPr id="103" name="Rectangle 102"/>
            <p:cNvSpPr/>
            <p:nvPr/>
          </p:nvSpPr>
          <p:spPr bwMode="auto">
            <a:xfrm>
              <a:off x="2235619" y="3788614"/>
              <a:ext cx="1766797" cy="771884"/>
            </a:xfrm>
            <a:prstGeom prst="rect">
              <a:avLst/>
            </a:prstGeom>
            <a:noFill/>
            <a:ln w="57150" cap="rnd"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1440" algn="l" defTabSz="914400">
                <a:spcAft>
                  <a:spcPts val="1200"/>
                </a:spcAft>
                <a:buNone/>
              </a:pPr>
              <a:r>
                <a:rPr lang="en-US" sz="2000" b="1" i="0" dirty="0" err="1" smtClean="0">
                  <a:solidFill>
                    <a:srgbClr val="006699"/>
                  </a:solidFill>
                  <a:latin typeface="微软雅黑" pitchFamily="34" charset="-122"/>
                  <a:ea typeface="微软雅黑" pitchFamily="34" charset="-122"/>
                  <a:cs typeface="Arial"/>
                </a:rPr>
                <a:t>平台</a:t>
              </a:r>
              <a:r>
                <a:rPr lang="zh-CN" altLang="en-US" sz="2000" b="1" i="0" dirty="0" smtClean="0">
                  <a:solidFill>
                    <a:srgbClr val="006699"/>
                  </a:solidFill>
                  <a:latin typeface="微软雅黑" pitchFamily="34" charset="-122"/>
                  <a:ea typeface="微软雅黑" pitchFamily="34" charset="-122"/>
                  <a:cs typeface="Arial"/>
                </a:rPr>
                <a:t>覆盖</a:t>
              </a:r>
              <a:endParaRPr lang="en-US" sz="2000" b="1" i="0" dirty="0">
                <a:solidFill>
                  <a:srgbClr val="006699"/>
                </a:solidFill>
                <a:latin typeface="微软雅黑" pitchFamily="34" charset="-122"/>
                <a:ea typeface="微软雅黑" pitchFamily="34" charset="-122"/>
                <a:cs typeface="Arial"/>
              </a:endParaRPr>
            </a:p>
          </p:txBody>
        </p:sp>
        <p:sp>
          <p:nvSpPr>
            <p:cNvPr id="104" name="Rectangle 103"/>
            <p:cNvSpPr/>
            <p:nvPr/>
          </p:nvSpPr>
          <p:spPr>
            <a:xfrm>
              <a:off x="2351389" y="4530074"/>
              <a:ext cx="2032002" cy="646331"/>
            </a:xfrm>
            <a:prstGeom prst="rect">
              <a:avLst/>
            </a:prstGeom>
          </p:spPr>
          <p:txBody>
            <a:bodyPr wrap="square" anchor="ctr">
              <a:spAutoFit/>
            </a:bodyPr>
            <a:lstStyle/>
            <a:p>
              <a:pPr algn="l" defTabSz="914400">
                <a:spcAft>
                  <a:spcPts val="1200"/>
                </a:spcAft>
                <a:buNone/>
              </a:pPr>
              <a:r>
                <a:rPr lang="en-US" sz="1800" b="0" i="0" dirty="0" err="1" smtClean="0">
                  <a:solidFill>
                    <a:srgbClr val="636466">
                      <a:lumMod val="50000"/>
                    </a:srgbClr>
                  </a:solidFill>
                  <a:latin typeface="微软雅黑" pitchFamily="34" charset="-122"/>
                  <a:ea typeface="微软雅黑" pitchFamily="34" charset="-122"/>
                  <a:cs typeface="Arial"/>
                </a:rPr>
                <a:t>覆盖数据中心</a:t>
              </a:r>
              <a:r>
                <a:rPr lang="en-US" sz="1800" b="0" i="0" dirty="0" smtClean="0">
                  <a:solidFill>
                    <a:srgbClr val="636466">
                      <a:lumMod val="50000"/>
                    </a:srgbClr>
                  </a:solidFill>
                  <a:latin typeface="微软雅黑" pitchFamily="34" charset="-122"/>
                  <a:ea typeface="微软雅黑" pitchFamily="34" charset="-122"/>
                  <a:cs typeface="Arial"/>
                </a:rPr>
                <a:t/>
              </a:r>
              <a:br>
                <a:rPr lang="en-US" sz="1800" b="0" i="0" dirty="0" smtClean="0">
                  <a:solidFill>
                    <a:srgbClr val="636466">
                      <a:lumMod val="50000"/>
                    </a:srgbClr>
                  </a:solidFill>
                  <a:latin typeface="微软雅黑" pitchFamily="34" charset="-122"/>
                  <a:ea typeface="微软雅黑" pitchFamily="34" charset="-122"/>
                  <a:cs typeface="Arial"/>
                </a:rPr>
              </a:br>
              <a:r>
                <a:rPr lang="en-US" sz="1800" b="0" i="0" dirty="0" err="1" smtClean="0">
                  <a:solidFill>
                    <a:srgbClr val="636466">
                      <a:lumMod val="50000"/>
                    </a:srgbClr>
                  </a:solidFill>
                  <a:latin typeface="微软雅黑" pitchFamily="34" charset="-122"/>
                  <a:ea typeface="微软雅黑" pitchFamily="34" charset="-122"/>
                  <a:cs typeface="Arial"/>
                </a:rPr>
                <a:t>和云的全面功能</a:t>
              </a:r>
              <a:r>
                <a:rPr lang="en-US" sz="1800" b="0" i="0" dirty="0" smtClean="0">
                  <a:solidFill>
                    <a:srgbClr val="636466">
                      <a:lumMod val="50000"/>
                    </a:srgbClr>
                  </a:solidFill>
                  <a:latin typeface="微软雅黑" pitchFamily="34" charset="-122"/>
                  <a:ea typeface="微软雅黑" pitchFamily="34" charset="-122"/>
                  <a:cs typeface="Arial"/>
                </a:rPr>
                <a:t> </a:t>
              </a:r>
              <a:endParaRPr lang="en-US" sz="1800" b="0" i="0" dirty="0">
                <a:solidFill>
                  <a:srgbClr val="636466">
                    <a:lumMod val="50000"/>
                  </a:srgbClr>
                </a:solidFill>
                <a:latin typeface="微软雅黑" pitchFamily="34" charset="-122"/>
                <a:ea typeface="微软雅黑" pitchFamily="34" charset="-122"/>
                <a:cs typeface="Arial"/>
              </a:endParaRPr>
            </a:p>
          </p:txBody>
        </p:sp>
      </p:grpSp>
    </p:spTree>
    <p:extLst>
      <p:ext uri="{BB962C8B-B14F-4D97-AF65-F5344CB8AC3E}">
        <p14:creationId xmlns:p14="http://schemas.microsoft.com/office/powerpoint/2010/main" val="28904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animEffect transition="in" filter="fade">
                                      <p:cBhvr>
                                        <p:cTn id="33" dur="500"/>
                                        <p:tgtEl>
                                          <p:spTgt spid="39"/>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p:cTn id="43" dur="500" fill="hold"/>
                                        <p:tgtEl>
                                          <p:spTgt spid="49"/>
                                        </p:tgtEl>
                                        <p:attrNameLst>
                                          <p:attrName>ppt_w</p:attrName>
                                        </p:attrNameLst>
                                      </p:cBhvr>
                                      <p:tavLst>
                                        <p:tav tm="0">
                                          <p:val>
                                            <p:fltVal val="0"/>
                                          </p:val>
                                        </p:tav>
                                        <p:tav tm="100000">
                                          <p:val>
                                            <p:strVal val="#ppt_w"/>
                                          </p:val>
                                        </p:tav>
                                      </p:tavLst>
                                    </p:anim>
                                    <p:anim calcmode="lin" valueType="num">
                                      <p:cBhvr>
                                        <p:cTn id="44" dur="500" fill="hold"/>
                                        <p:tgtEl>
                                          <p:spTgt spid="49"/>
                                        </p:tgtEl>
                                        <p:attrNameLst>
                                          <p:attrName>ppt_h</p:attrName>
                                        </p:attrNameLst>
                                      </p:cBhvr>
                                      <p:tavLst>
                                        <p:tav tm="0">
                                          <p:val>
                                            <p:fltVal val="0"/>
                                          </p:val>
                                        </p:tav>
                                        <p:tav tm="100000">
                                          <p:val>
                                            <p:strVal val="#ppt_h"/>
                                          </p:val>
                                        </p:tav>
                                      </p:tavLst>
                                    </p:anim>
                                    <p:animEffect transition="in" filter="fade">
                                      <p:cBhvr>
                                        <p:cTn id="45" dur="500"/>
                                        <p:tgtEl>
                                          <p:spTgt spid="49"/>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p:cTn id="49" dur="500" fill="hold"/>
                                        <p:tgtEl>
                                          <p:spTgt spid="54"/>
                                        </p:tgtEl>
                                        <p:attrNameLst>
                                          <p:attrName>ppt_w</p:attrName>
                                        </p:attrNameLst>
                                      </p:cBhvr>
                                      <p:tavLst>
                                        <p:tav tm="0">
                                          <p:val>
                                            <p:fltVal val="0"/>
                                          </p:val>
                                        </p:tav>
                                        <p:tav tm="100000">
                                          <p:val>
                                            <p:strVal val="#ppt_w"/>
                                          </p:val>
                                        </p:tav>
                                      </p:tavLst>
                                    </p:anim>
                                    <p:anim calcmode="lin" valueType="num">
                                      <p:cBhvr>
                                        <p:cTn id="50" dur="500" fill="hold"/>
                                        <p:tgtEl>
                                          <p:spTgt spid="54"/>
                                        </p:tgtEl>
                                        <p:attrNameLst>
                                          <p:attrName>ppt_h</p:attrName>
                                        </p:attrNameLst>
                                      </p:cBhvr>
                                      <p:tavLst>
                                        <p:tav tm="0">
                                          <p:val>
                                            <p:fltVal val="0"/>
                                          </p:val>
                                        </p:tav>
                                        <p:tav tm="100000">
                                          <p:val>
                                            <p:strVal val="#ppt_h"/>
                                          </p:val>
                                        </p:tav>
                                      </p:tavLst>
                                    </p:anim>
                                    <p:animEffect transition="in" filter="fade">
                                      <p:cBhvr>
                                        <p:cTn id="5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Oval 90"/>
          <p:cNvSpPr/>
          <p:nvPr/>
        </p:nvSpPr>
        <p:spPr>
          <a:xfrm>
            <a:off x="32359" y="-1964268"/>
            <a:ext cx="9091085" cy="9091085"/>
          </a:xfrm>
          <a:prstGeom prst="ellipse">
            <a:avLst/>
          </a:prstGeom>
          <a:gradFill flip="none" rotWithShape="1">
            <a:gsLst>
              <a:gs pos="53000">
                <a:schemeClr val="bg1"/>
              </a:gs>
              <a:gs pos="100000">
                <a:schemeClr val="accent6"/>
              </a:gs>
            </a:gsLst>
            <a:lin ang="0" scaled="1"/>
            <a:tileRect/>
          </a:gradFill>
          <a:ln w="57150" cmpd="sng">
            <a:solidFill>
              <a:srgbClr val="1657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微软雅黑" pitchFamily="34" charset="-122"/>
              <a:ea typeface="微软雅黑" pitchFamily="34" charset="-122"/>
            </a:endParaRPr>
          </a:p>
        </p:txBody>
      </p:sp>
      <p:sp>
        <p:nvSpPr>
          <p:cNvPr id="7" name="Oval 6"/>
          <p:cNvSpPr/>
          <p:nvPr/>
        </p:nvSpPr>
        <p:spPr>
          <a:xfrm>
            <a:off x="2098219" y="97969"/>
            <a:ext cx="4947562" cy="4947562"/>
          </a:xfrm>
          <a:prstGeom prst="ellipse">
            <a:avLst/>
          </a:prstGeom>
          <a:gradFill flip="none" rotWithShape="1">
            <a:gsLst>
              <a:gs pos="53000">
                <a:schemeClr val="bg1"/>
              </a:gs>
              <a:gs pos="100000">
                <a:schemeClr val="accent6"/>
              </a:gs>
            </a:gsLst>
            <a:lin ang="0" scaled="1"/>
            <a:tileRect/>
          </a:gradFill>
          <a:ln w="57150" cmpd="sng">
            <a:solidFill>
              <a:srgbClr val="1657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微软雅黑" pitchFamily="34" charset="-122"/>
              <a:ea typeface="微软雅黑" pitchFamily="34" charset="-122"/>
            </a:endParaRPr>
          </a:p>
        </p:txBody>
      </p:sp>
      <p:grpSp>
        <p:nvGrpSpPr>
          <p:cNvPr id="26" name="Group 25"/>
          <p:cNvGrpSpPr/>
          <p:nvPr/>
        </p:nvGrpSpPr>
        <p:grpSpPr>
          <a:xfrm>
            <a:off x="2317126" y="2340737"/>
            <a:ext cx="1210588" cy="893906"/>
            <a:chOff x="1083756" y="2175638"/>
            <a:chExt cx="1210588" cy="893906"/>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09072" y="2175638"/>
              <a:ext cx="859082" cy="66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083756" y="2730990"/>
              <a:ext cx="1210588" cy="338554"/>
            </a:xfrm>
            <a:prstGeom prst="rect">
              <a:avLst/>
            </a:prstGeom>
            <a:noFill/>
          </p:spPr>
          <p:txBody>
            <a:bodyPr wrap="none" rtlCol="0">
              <a:spAutoFit/>
            </a:bodyPr>
            <a:lstStyle/>
            <a:p>
              <a:pPr algn="l" defTabSz="457200">
                <a:buNone/>
              </a:pPr>
              <a:r>
                <a:rPr lang="en-US" sz="1600" b="1" i="0">
                  <a:solidFill>
                    <a:srgbClr val="FF0000"/>
                  </a:solidFill>
                  <a:latin typeface="微软雅黑" pitchFamily="34" charset="-122"/>
                  <a:ea typeface="微软雅黑" pitchFamily="34" charset="-122"/>
                  <a:cs typeface="Calibri"/>
                </a:rPr>
                <a:t>防恶意软件</a:t>
              </a:r>
            </a:p>
          </p:txBody>
        </p:sp>
      </p:grpSp>
      <p:grpSp>
        <p:nvGrpSpPr>
          <p:cNvPr id="29" name="Group 28"/>
          <p:cNvGrpSpPr/>
          <p:nvPr/>
        </p:nvGrpSpPr>
        <p:grpSpPr>
          <a:xfrm>
            <a:off x="3860435" y="167015"/>
            <a:ext cx="1369388" cy="933545"/>
            <a:chOff x="1454434" y="3024509"/>
            <a:chExt cx="1369388" cy="933545"/>
          </a:xfrm>
        </p:grpSpPr>
        <p:grpSp>
          <p:nvGrpSpPr>
            <p:cNvPr id="30" name="Group 29"/>
            <p:cNvGrpSpPr/>
            <p:nvPr/>
          </p:nvGrpSpPr>
          <p:grpSpPr>
            <a:xfrm>
              <a:off x="1454434" y="3024509"/>
              <a:ext cx="1369388" cy="903374"/>
              <a:chOff x="-44166" y="1846456"/>
              <a:chExt cx="1369388" cy="903374"/>
            </a:xfrm>
          </p:grpSpPr>
          <p:sp>
            <p:nvSpPr>
              <p:cNvPr id="32" name="Oval 31"/>
              <p:cNvSpPr/>
              <p:nvPr/>
            </p:nvSpPr>
            <p:spPr bwMode="auto">
              <a:xfrm>
                <a:off x="-44166" y="2274957"/>
                <a:ext cx="1369388"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33" name="Picture 32" descr="TrendMicro_Icons_I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253" y="1846456"/>
                <a:ext cx="725294" cy="725294"/>
              </a:xfrm>
              <a:prstGeom prst="rect">
                <a:avLst/>
              </a:prstGeom>
            </p:spPr>
          </p:pic>
        </p:grpSp>
        <p:sp>
          <p:nvSpPr>
            <p:cNvPr id="31" name="TextBox 30"/>
            <p:cNvSpPr txBox="1"/>
            <p:nvPr/>
          </p:nvSpPr>
          <p:spPr>
            <a:xfrm>
              <a:off x="1647037" y="3619500"/>
              <a:ext cx="1005403" cy="338554"/>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入侵预防</a:t>
              </a:r>
            </a:p>
          </p:txBody>
        </p:sp>
      </p:grpSp>
      <p:grpSp>
        <p:nvGrpSpPr>
          <p:cNvPr id="34" name="Group 33"/>
          <p:cNvGrpSpPr/>
          <p:nvPr/>
        </p:nvGrpSpPr>
        <p:grpSpPr>
          <a:xfrm>
            <a:off x="2268144" y="965703"/>
            <a:ext cx="1744862" cy="930718"/>
            <a:chOff x="2812774" y="3446436"/>
            <a:chExt cx="1744862" cy="930718"/>
          </a:xfrm>
        </p:grpSpPr>
        <p:grpSp>
          <p:nvGrpSpPr>
            <p:cNvPr id="35" name="Group 34"/>
            <p:cNvGrpSpPr/>
            <p:nvPr/>
          </p:nvGrpSpPr>
          <p:grpSpPr>
            <a:xfrm>
              <a:off x="2812774" y="3446436"/>
              <a:ext cx="1744862" cy="815829"/>
              <a:chOff x="-209826" y="2737967"/>
              <a:chExt cx="1744862" cy="815829"/>
            </a:xfrm>
          </p:grpSpPr>
          <p:sp>
            <p:nvSpPr>
              <p:cNvPr id="37" name="Oval 36"/>
              <p:cNvSpPr/>
              <p:nvPr/>
            </p:nvSpPr>
            <p:spPr bwMode="auto">
              <a:xfrm rot="184420">
                <a:off x="-209826" y="3078923"/>
                <a:ext cx="1744862"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38"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1302" y="2737967"/>
                <a:ext cx="964134" cy="61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6" name="TextBox 35"/>
            <p:cNvSpPr txBox="1"/>
            <p:nvPr/>
          </p:nvSpPr>
          <p:spPr>
            <a:xfrm>
              <a:off x="3068443" y="4038600"/>
              <a:ext cx="1210588" cy="338554"/>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主机防火墙</a:t>
              </a:r>
            </a:p>
          </p:txBody>
        </p:sp>
      </p:grpSp>
      <p:grpSp>
        <p:nvGrpSpPr>
          <p:cNvPr id="39" name="Group 38"/>
          <p:cNvGrpSpPr/>
          <p:nvPr/>
        </p:nvGrpSpPr>
        <p:grpSpPr>
          <a:xfrm>
            <a:off x="5272340" y="790291"/>
            <a:ext cx="1369388" cy="1093435"/>
            <a:chOff x="4288747" y="3372619"/>
            <a:chExt cx="1369388" cy="1093435"/>
          </a:xfrm>
        </p:grpSpPr>
        <p:grpSp>
          <p:nvGrpSpPr>
            <p:cNvPr id="40" name="Group 39"/>
            <p:cNvGrpSpPr/>
            <p:nvPr/>
          </p:nvGrpSpPr>
          <p:grpSpPr>
            <a:xfrm>
              <a:off x="4288747" y="3372619"/>
              <a:ext cx="1369388" cy="989004"/>
              <a:chOff x="8847" y="3613919"/>
              <a:chExt cx="1369388" cy="989004"/>
            </a:xfrm>
          </p:grpSpPr>
          <p:sp>
            <p:nvSpPr>
              <p:cNvPr id="42" name="Oval 41"/>
              <p:cNvSpPr/>
              <p:nvPr/>
            </p:nvSpPr>
            <p:spPr bwMode="auto">
              <a:xfrm>
                <a:off x="8847" y="4128050"/>
                <a:ext cx="1369388"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43" name="Picture 42" descr="TrendMicro_Icons_I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7961" y="3613919"/>
                <a:ext cx="712556" cy="709783"/>
              </a:xfrm>
              <a:prstGeom prst="rect">
                <a:avLst/>
              </a:prstGeom>
            </p:spPr>
          </p:pic>
        </p:grpSp>
        <p:sp>
          <p:nvSpPr>
            <p:cNvPr id="41" name="TextBox 40"/>
            <p:cNvSpPr txBox="1"/>
            <p:nvPr/>
          </p:nvSpPr>
          <p:spPr>
            <a:xfrm>
              <a:off x="4397712" y="4127500"/>
              <a:ext cx="1210588" cy="338554"/>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完整性监控</a:t>
              </a:r>
            </a:p>
          </p:txBody>
        </p:sp>
      </p:grpSp>
      <p:grpSp>
        <p:nvGrpSpPr>
          <p:cNvPr id="44" name="Group 43"/>
          <p:cNvGrpSpPr/>
          <p:nvPr/>
        </p:nvGrpSpPr>
        <p:grpSpPr>
          <a:xfrm>
            <a:off x="5570877" y="2278647"/>
            <a:ext cx="1369388" cy="985141"/>
            <a:chOff x="5218051" y="3531713"/>
            <a:chExt cx="1369388" cy="985141"/>
          </a:xfrm>
        </p:grpSpPr>
        <p:grpSp>
          <p:nvGrpSpPr>
            <p:cNvPr id="45" name="Group 44"/>
            <p:cNvGrpSpPr/>
            <p:nvPr/>
          </p:nvGrpSpPr>
          <p:grpSpPr>
            <a:xfrm>
              <a:off x="5218051" y="3531713"/>
              <a:ext cx="1369388" cy="898930"/>
              <a:chOff x="4735451" y="1296513"/>
              <a:chExt cx="1369388" cy="898930"/>
            </a:xfrm>
          </p:grpSpPr>
          <p:sp>
            <p:nvSpPr>
              <p:cNvPr id="47" name="Oval 46"/>
              <p:cNvSpPr/>
              <p:nvPr/>
            </p:nvSpPr>
            <p:spPr bwMode="auto">
              <a:xfrm>
                <a:off x="4735451" y="1720570"/>
                <a:ext cx="1369388"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48" name="Picture 47" descr="TrendMicro_Icons_LI.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70014" y="1296513"/>
                <a:ext cx="690144" cy="690144"/>
              </a:xfrm>
              <a:prstGeom prst="rect">
                <a:avLst/>
              </a:prstGeom>
            </p:spPr>
          </p:pic>
        </p:grpSp>
        <p:sp>
          <p:nvSpPr>
            <p:cNvPr id="46" name="TextBox 45"/>
            <p:cNvSpPr txBox="1"/>
            <p:nvPr/>
          </p:nvSpPr>
          <p:spPr>
            <a:xfrm>
              <a:off x="5393535" y="4178300"/>
              <a:ext cx="1005403" cy="338554"/>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日志检查</a:t>
              </a:r>
            </a:p>
          </p:txBody>
        </p:sp>
      </p:grpSp>
      <p:grpSp>
        <p:nvGrpSpPr>
          <p:cNvPr id="49" name="Group 48"/>
          <p:cNvGrpSpPr/>
          <p:nvPr/>
        </p:nvGrpSpPr>
        <p:grpSpPr>
          <a:xfrm>
            <a:off x="4553218" y="3515747"/>
            <a:ext cx="1667569" cy="971467"/>
            <a:chOff x="6156185" y="3227887"/>
            <a:chExt cx="1667569" cy="971467"/>
          </a:xfrm>
        </p:grpSpPr>
        <p:grpSp>
          <p:nvGrpSpPr>
            <p:cNvPr id="50" name="Group 49"/>
            <p:cNvGrpSpPr/>
            <p:nvPr/>
          </p:nvGrpSpPr>
          <p:grpSpPr>
            <a:xfrm>
              <a:off x="6156185" y="3227887"/>
              <a:ext cx="1667569" cy="877733"/>
              <a:chOff x="4594085" y="2477276"/>
              <a:chExt cx="1667569" cy="877733"/>
            </a:xfrm>
          </p:grpSpPr>
          <p:sp>
            <p:nvSpPr>
              <p:cNvPr id="52" name="Oval 51"/>
              <p:cNvSpPr/>
              <p:nvPr/>
            </p:nvSpPr>
            <p:spPr bwMode="auto">
              <a:xfrm>
                <a:off x="4594085" y="2880136"/>
                <a:ext cx="1667569"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pic>
            <p:nvPicPr>
              <p:cNvPr id="53" name="Picture 52" descr="TrendMicro_Icons_WAS.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89344" y="2477276"/>
                <a:ext cx="726061" cy="726061"/>
              </a:xfrm>
              <a:prstGeom prst="rect">
                <a:avLst/>
              </a:prstGeom>
            </p:spPr>
          </p:pic>
        </p:grpSp>
        <p:sp>
          <p:nvSpPr>
            <p:cNvPr id="51" name="TextBox 50"/>
            <p:cNvSpPr txBox="1"/>
            <p:nvPr/>
          </p:nvSpPr>
          <p:spPr>
            <a:xfrm>
              <a:off x="6293257" y="3860800"/>
              <a:ext cx="1415772" cy="338554"/>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应用程序扫描</a:t>
              </a:r>
            </a:p>
          </p:txBody>
        </p:sp>
      </p:grpSp>
      <p:grpSp>
        <p:nvGrpSpPr>
          <p:cNvPr id="54" name="Group 53"/>
          <p:cNvGrpSpPr/>
          <p:nvPr/>
        </p:nvGrpSpPr>
        <p:grpSpPr>
          <a:xfrm>
            <a:off x="2908115" y="3398162"/>
            <a:ext cx="1868548" cy="1093289"/>
            <a:chOff x="7275452" y="2153565"/>
            <a:chExt cx="1868548" cy="1093289"/>
          </a:xfrm>
        </p:grpSpPr>
        <p:grpSp>
          <p:nvGrpSpPr>
            <p:cNvPr id="55" name="Group 54"/>
            <p:cNvGrpSpPr/>
            <p:nvPr/>
          </p:nvGrpSpPr>
          <p:grpSpPr>
            <a:xfrm>
              <a:off x="7275452" y="2153565"/>
              <a:ext cx="1868548" cy="1020190"/>
              <a:chOff x="4558766" y="3516473"/>
              <a:chExt cx="1868548" cy="1020190"/>
            </a:xfrm>
          </p:grpSpPr>
          <p:sp>
            <p:nvSpPr>
              <p:cNvPr id="57" name="Oval 56"/>
              <p:cNvSpPr/>
              <p:nvPr/>
            </p:nvSpPr>
            <p:spPr bwMode="auto">
              <a:xfrm>
                <a:off x="4558766" y="4061790"/>
                <a:ext cx="1868548" cy="474873"/>
              </a:xfrm>
              <a:prstGeom prst="ellipse">
                <a:avLst/>
              </a:prstGeom>
              <a:solidFill>
                <a:schemeClr val="tx1">
                  <a:alpha val="79000"/>
                </a:schemeClr>
              </a:solidFill>
              <a:ln w="6350" cap="flat" cmpd="sng" algn="ctr">
                <a:noFill/>
                <a:prstDash val="solid"/>
                <a:round/>
                <a:headEnd type="none" w="med" len="med"/>
                <a:tailEnd type="none" w="med" len="med"/>
              </a:ln>
              <a:effectLst>
                <a:softEdge rad="215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微软雅黑" pitchFamily="34" charset="-122"/>
                  <a:ea typeface="微软雅黑" pitchFamily="34" charset="-122"/>
                  <a:cs typeface="Calibri"/>
                </a:endParaRPr>
              </a:p>
            </p:txBody>
          </p:sp>
          <p:grpSp>
            <p:nvGrpSpPr>
              <p:cNvPr id="58" name="Group 57"/>
              <p:cNvGrpSpPr/>
              <p:nvPr/>
            </p:nvGrpSpPr>
            <p:grpSpPr>
              <a:xfrm>
                <a:off x="5059805" y="3516473"/>
                <a:ext cx="720815" cy="804246"/>
                <a:chOff x="5175250" y="2706497"/>
                <a:chExt cx="2895602" cy="3230753"/>
              </a:xfrm>
            </p:grpSpPr>
            <p:pic>
              <p:nvPicPr>
                <p:cNvPr id="59" name="Picture 58" descr="TrendMicro_Icons_ENC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75250" y="2706497"/>
                  <a:ext cx="2895602" cy="2884336"/>
                </a:xfrm>
                <a:prstGeom prst="rect">
                  <a:avLst/>
                </a:prstGeom>
              </p:spPr>
            </p:pic>
            <p:grpSp>
              <p:nvGrpSpPr>
                <p:cNvPr id="60" name="Group 59"/>
                <p:cNvGrpSpPr/>
                <p:nvPr/>
              </p:nvGrpSpPr>
              <p:grpSpPr>
                <a:xfrm>
                  <a:off x="5593955" y="4781700"/>
                  <a:ext cx="2474101" cy="1155550"/>
                  <a:chOff x="331200" y="2955188"/>
                  <a:chExt cx="4140000" cy="1933612"/>
                </a:xfrm>
              </p:grpSpPr>
              <p:sp>
                <p:nvSpPr>
                  <p:cNvPr id="61" name="Oval 60"/>
                  <p:cNvSpPr/>
                  <p:nvPr/>
                </p:nvSpPr>
                <p:spPr bwMode="auto">
                  <a:xfrm>
                    <a:off x="331200" y="4165041"/>
                    <a:ext cx="4140000" cy="723759"/>
                  </a:xfrm>
                  <a:prstGeom prst="ellipse">
                    <a:avLst/>
                  </a:prstGeom>
                  <a:gradFill>
                    <a:gsLst>
                      <a:gs pos="0">
                        <a:schemeClr val="tx1">
                          <a:lumMod val="75000"/>
                          <a:alpha val="48000"/>
                        </a:schemeClr>
                      </a:gs>
                      <a:gs pos="100000">
                        <a:schemeClr val="bg1">
                          <a:lumMod val="75000"/>
                          <a:alpha val="31000"/>
                        </a:schemeClr>
                      </a:gs>
                    </a:gsLst>
                    <a:path path="circle">
                      <a:fillToRect l="50000" t="50000" r="50000" b="50000"/>
                    </a:path>
                  </a:gradFill>
                  <a:ln w="6350" cap="flat" cmpd="sng" algn="ctr">
                    <a:noFill/>
                    <a:prstDash val="solid"/>
                    <a:round/>
                    <a:headEnd type="none" w="med" len="med"/>
                    <a:tailEnd type="none" w="med" len="med"/>
                  </a:ln>
                  <a:effectLst>
                    <a:softEdge rad="2540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smtClean="0">
                      <a:ln>
                        <a:noFill/>
                      </a:ln>
                      <a:solidFill>
                        <a:schemeClr val="tx1"/>
                      </a:solidFill>
                      <a:effectLst/>
                      <a:latin typeface="微软雅黑" pitchFamily="34" charset="-122"/>
                      <a:ea typeface="微软雅黑" pitchFamily="34" charset="-122"/>
                      <a:cs typeface="Calibri"/>
                    </a:endParaRPr>
                  </a:p>
                </p:txBody>
              </p:sp>
              <p:sp>
                <p:nvSpPr>
                  <p:cNvPr id="62" name="Freeform 5"/>
                  <p:cNvSpPr>
                    <a:spLocks/>
                  </p:cNvSpPr>
                  <p:nvPr/>
                </p:nvSpPr>
                <p:spPr bwMode="auto">
                  <a:xfrm>
                    <a:off x="899724" y="2955188"/>
                    <a:ext cx="2692489" cy="1530412"/>
                  </a:xfrm>
                  <a:custGeom>
                    <a:avLst/>
                    <a:gdLst>
                      <a:gd name="T0" fmla="*/ 120 w 278"/>
                      <a:gd name="T1" fmla="*/ 157 h 157"/>
                      <a:gd name="T2" fmla="*/ 75 w 278"/>
                      <a:gd name="T3" fmla="*/ 138 h 157"/>
                      <a:gd name="T4" fmla="*/ 62 w 278"/>
                      <a:gd name="T5" fmla="*/ 139 h 157"/>
                      <a:gd name="T6" fmla="*/ 0 w 278"/>
                      <a:gd name="T7" fmla="*/ 93 h 157"/>
                      <a:gd name="T8" fmla="*/ 45 w 278"/>
                      <a:gd name="T9" fmla="*/ 49 h 157"/>
                      <a:gd name="T10" fmla="*/ 100 w 278"/>
                      <a:gd name="T11" fmla="*/ 19 h 157"/>
                      <a:gd name="T12" fmla="*/ 116 w 278"/>
                      <a:gd name="T13" fmla="*/ 20 h 157"/>
                      <a:gd name="T14" fmla="*/ 164 w 278"/>
                      <a:gd name="T15" fmla="*/ 0 h 157"/>
                      <a:gd name="T16" fmla="*/ 220 w 278"/>
                      <a:gd name="T17" fmla="*/ 32 h 157"/>
                      <a:gd name="T18" fmla="*/ 221 w 278"/>
                      <a:gd name="T19" fmla="*/ 32 h 157"/>
                      <a:gd name="T20" fmla="*/ 278 w 278"/>
                      <a:gd name="T21" fmla="*/ 78 h 157"/>
                      <a:gd name="T22" fmla="*/ 244 w 278"/>
                      <a:gd name="T23" fmla="*/ 120 h 157"/>
                      <a:gd name="T24" fmla="*/ 193 w 278"/>
                      <a:gd name="T25" fmla="*/ 147 h 157"/>
                      <a:gd name="T26" fmla="*/ 164 w 278"/>
                      <a:gd name="T27" fmla="*/ 140 h 157"/>
                      <a:gd name="T28" fmla="*/ 120 w 278"/>
                      <a:gd name="T2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 h="157">
                        <a:moveTo>
                          <a:pt x="120" y="157"/>
                        </a:moveTo>
                        <a:cubicBezTo>
                          <a:pt x="102" y="157"/>
                          <a:pt x="85" y="150"/>
                          <a:pt x="75" y="138"/>
                        </a:cubicBezTo>
                        <a:cubicBezTo>
                          <a:pt x="70" y="139"/>
                          <a:pt x="66" y="139"/>
                          <a:pt x="62" y="139"/>
                        </a:cubicBezTo>
                        <a:cubicBezTo>
                          <a:pt x="28" y="139"/>
                          <a:pt x="0" y="119"/>
                          <a:pt x="0" y="93"/>
                        </a:cubicBezTo>
                        <a:cubicBezTo>
                          <a:pt x="0" y="72"/>
                          <a:pt x="19" y="54"/>
                          <a:pt x="45" y="49"/>
                        </a:cubicBezTo>
                        <a:cubicBezTo>
                          <a:pt x="54" y="31"/>
                          <a:pt x="76" y="19"/>
                          <a:pt x="100" y="19"/>
                        </a:cubicBezTo>
                        <a:cubicBezTo>
                          <a:pt x="106" y="19"/>
                          <a:pt x="111" y="19"/>
                          <a:pt x="116" y="20"/>
                        </a:cubicBezTo>
                        <a:cubicBezTo>
                          <a:pt x="126" y="7"/>
                          <a:pt x="144" y="0"/>
                          <a:pt x="164" y="0"/>
                        </a:cubicBezTo>
                        <a:cubicBezTo>
                          <a:pt x="190" y="0"/>
                          <a:pt x="212" y="13"/>
                          <a:pt x="220" y="32"/>
                        </a:cubicBezTo>
                        <a:cubicBezTo>
                          <a:pt x="220" y="32"/>
                          <a:pt x="221" y="32"/>
                          <a:pt x="221" y="32"/>
                        </a:cubicBezTo>
                        <a:cubicBezTo>
                          <a:pt x="252" y="32"/>
                          <a:pt x="278" y="52"/>
                          <a:pt x="278" y="78"/>
                        </a:cubicBezTo>
                        <a:cubicBezTo>
                          <a:pt x="278" y="96"/>
                          <a:pt x="265" y="112"/>
                          <a:pt x="244" y="120"/>
                        </a:cubicBezTo>
                        <a:cubicBezTo>
                          <a:pt x="235" y="136"/>
                          <a:pt x="215" y="147"/>
                          <a:pt x="193" y="147"/>
                        </a:cubicBezTo>
                        <a:cubicBezTo>
                          <a:pt x="182" y="147"/>
                          <a:pt x="172" y="145"/>
                          <a:pt x="164" y="140"/>
                        </a:cubicBezTo>
                        <a:cubicBezTo>
                          <a:pt x="153" y="151"/>
                          <a:pt x="137" y="157"/>
                          <a:pt x="120" y="157"/>
                        </a:cubicBezTo>
                        <a:close/>
                      </a:path>
                    </a:pathLst>
                  </a:custGeom>
                  <a:solidFill>
                    <a:srgbClr val="F2F2F2"/>
                  </a:solidFill>
                  <a:ln>
                    <a:solidFill>
                      <a:srgbClr val="D9D9D9"/>
                    </a:solidFill>
                  </a:ln>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grpSp>
                <p:nvGrpSpPr>
                  <p:cNvPr id="63" name="Group 62"/>
                  <p:cNvGrpSpPr/>
                  <p:nvPr/>
                </p:nvGrpSpPr>
                <p:grpSpPr>
                  <a:xfrm>
                    <a:off x="1329676" y="3613586"/>
                    <a:ext cx="1920084" cy="420300"/>
                    <a:chOff x="1198563" y="3244850"/>
                    <a:chExt cx="3713162" cy="812800"/>
                  </a:xfrm>
                  <a:solidFill>
                    <a:schemeClr val="bg1"/>
                  </a:solidFill>
                </p:grpSpPr>
                <p:sp>
                  <p:nvSpPr>
                    <p:cNvPr id="64" name="Freeform 5"/>
                    <p:cNvSpPr>
                      <a:spLocks/>
                    </p:cNvSpPr>
                    <p:nvPr/>
                  </p:nvSpPr>
                  <p:spPr bwMode="auto">
                    <a:xfrm>
                      <a:off x="1198563" y="3259138"/>
                      <a:ext cx="620712" cy="782638"/>
                    </a:xfrm>
                    <a:custGeom>
                      <a:avLst/>
                      <a:gdLst>
                        <a:gd name="T0" fmla="*/ 0 w 391"/>
                        <a:gd name="T1" fmla="*/ 493 h 493"/>
                        <a:gd name="T2" fmla="*/ 0 w 391"/>
                        <a:gd name="T3" fmla="*/ 0 h 493"/>
                        <a:gd name="T4" fmla="*/ 99 w 391"/>
                        <a:gd name="T5" fmla="*/ 0 h 493"/>
                        <a:gd name="T6" fmla="*/ 99 w 391"/>
                        <a:gd name="T7" fmla="*/ 194 h 493"/>
                        <a:gd name="T8" fmla="*/ 291 w 391"/>
                        <a:gd name="T9" fmla="*/ 194 h 493"/>
                        <a:gd name="T10" fmla="*/ 291 w 391"/>
                        <a:gd name="T11" fmla="*/ 0 h 493"/>
                        <a:gd name="T12" fmla="*/ 391 w 391"/>
                        <a:gd name="T13" fmla="*/ 0 h 493"/>
                        <a:gd name="T14" fmla="*/ 391 w 391"/>
                        <a:gd name="T15" fmla="*/ 493 h 493"/>
                        <a:gd name="T16" fmla="*/ 291 w 391"/>
                        <a:gd name="T17" fmla="*/ 493 h 493"/>
                        <a:gd name="T18" fmla="*/ 291 w 391"/>
                        <a:gd name="T19" fmla="*/ 278 h 493"/>
                        <a:gd name="T20" fmla="*/ 99 w 391"/>
                        <a:gd name="T21" fmla="*/ 278 h 493"/>
                        <a:gd name="T22" fmla="*/ 99 w 391"/>
                        <a:gd name="T23" fmla="*/ 493 h 493"/>
                        <a:gd name="T24" fmla="*/ 0 w 391"/>
                        <a:gd name="T25"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493">
                          <a:moveTo>
                            <a:pt x="0" y="493"/>
                          </a:moveTo>
                          <a:lnTo>
                            <a:pt x="0" y="0"/>
                          </a:lnTo>
                          <a:lnTo>
                            <a:pt x="99" y="0"/>
                          </a:lnTo>
                          <a:lnTo>
                            <a:pt x="99" y="194"/>
                          </a:lnTo>
                          <a:lnTo>
                            <a:pt x="291" y="194"/>
                          </a:lnTo>
                          <a:lnTo>
                            <a:pt x="291" y="0"/>
                          </a:lnTo>
                          <a:lnTo>
                            <a:pt x="391" y="0"/>
                          </a:lnTo>
                          <a:lnTo>
                            <a:pt x="391" y="493"/>
                          </a:lnTo>
                          <a:lnTo>
                            <a:pt x="291" y="493"/>
                          </a:lnTo>
                          <a:lnTo>
                            <a:pt x="291" y="278"/>
                          </a:lnTo>
                          <a:lnTo>
                            <a:pt x="99" y="278"/>
                          </a:lnTo>
                          <a:lnTo>
                            <a:pt x="99" y="493"/>
                          </a:lnTo>
                          <a:lnTo>
                            <a:pt x="0" y="4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5" name="Freeform 6"/>
                    <p:cNvSpPr>
                      <a:spLocks/>
                    </p:cNvSpPr>
                    <p:nvPr/>
                  </p:nvSpPr>
                  <p:spPr bwMode="auto">
                    <a:xfrm>
                      <a:off x="1924050" y="3259137"/>
                      <a:ext cx="617538" cy="782638"/>
                    </a:xfrm>
                    <a:custGeom>
                      <a:avLst/>
                      <a:gdLst>
                        <a:gd name="T0" fmla="*/ 144 w 389"/>
                        <a:gd name="T1" fmla="*/ 493 h 493"/>
                        <a:gd name="T2" fmla="*/ 144 w 389"/>
                        <a:gd name="T3" fmla="*/ 84 h 493"/>
                        <a:gd name="T4" fmla="*/ 0 w 389"/>
                        <a:gd name="T5" fmla="*/ 84 h 493"/>
                        <a:gd name="T6" fmla="*/ 0 w 389"/>
                        <a:gd name="T7" fmla="*/ 0 h 493"/>
                        <a:gd name="T8" fmla="*/ 389 w 389"/>
                        <a:gd name="T9" fmla="*/ 0 h 493"/>
                        <a:gd name="T10" fmla="*/ 389 w 389"/>
                        <a:gd name="T11" fmla="*/ 84 h 493"/>
                        <a:gd name="T12" fmla="*/ 244 w 389"/>
                        <a:gd name="T13" fmla="*/ 84 h 493"/>
                        <a:gd name="T14" fmla="*/ 244 w 389"/>
                        <a:gd name="T15" fmla="*/ 493 h 493"/>
                        <a:gd name="T16" fmla="*/ 144 w 389"/>
                        <a:gd name="T17"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 h="493">
                          <a:moveTo>
                            <a:pt x="144" y="493"/>
                          </a:moveTo>
                          <a:lnTo>
                            <a:pt x="144" y="84"/>
                          </a:lnTo>
                          <a:lnTo>
                            <a:pt x="0" y="84"/>
                          </a:lnTo>
                          <a:lnTo>
                            <a:pt x="0" y="0"/>
                          </a:lnTo>
                          <a:lnTo>
                            <a:pt x="389" y="0"/>
                          </a:lnTo>
                          <a:lnTo>
                            <a:pt x="389" y="84"/>
                          </a:lnTo>
                          <a:lnTo>
                            <a:pt x="244" y="84"/>
                          </a:lnTo>
                          <a:lnTo>
                            <a:pt x="244" y="493"/>
                          </a:lnTo>
                          <a:lnTo>
                            <a:pt x="144" y="4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6" name="Freeform 7"/>
                    <p:cNvSpPr>
                      <a:spLocks/>
                    </p:cNvSpPr>
                    <p:nvPr/>
                  </p:nvSpPr>
                  <p:spPr bwMode="auto">
                    <a:xfrm>
                      <a:off x="2586038" y="3259138"/>
                      <a:ext cx="617537" cy="782638"/>
                    </a:xfrm>
                    <a:custGeom>
                      <a:avLst/>
                      <a:gdLst>
                        <a:gd name="T0" fmla="*/ 145 w 389"/>
                        <a:gd name="T1" fmla="*/ 493 h 493"/>
                        <a:gd name="T2" fmla="*/ 145 w 389"/>
                        <a:gd name="T3" fmla="*/ 84 h 493"/>
                        <a:gd name="T4" fmla="*/ 0 w 389"/>
                        <a:gd name="T5" fmla="*/ 84 h 493"/>
                        <a:gd name="T6" fmla="*/ 0 w 389"/>
                        <a:gd name="T7" fmla="*/ 0 h 493"/>
                        <a:gd name="T8" fmla="*/ 389 w 389"/>
                        <a:gd name="T9" fmla="*/ 0 h 493"/>
                        <a:gd name="T10" fmla="*/ 389 w 389"/>
                        <a:gd name="T11" fmla="*/ 84 h 493"/>
                        <a:gd name="T12" fmla="*/ 244 w 389"/>
                        <a:gd name="T13" fmla="*/ 84 h 493"/>
                        <a:gd name="T14" fmla="*/ 244 w 389"/>
                        <a:gd name="T15" fmla="*/ 493 h 493"/>
                        <a:gd name="T16" fmla="*/ 145 w 389"/>
                        <a:gd name="T17"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 h="493">
                          <a:moveTo>
                            <a:pt x="145" y="493"/>
                          </a:moveTo>
                          <a:lnTo>
                            <a:pt x="145" y="84"/>
                          </a:lnTo>
                          <a:lnTo>
                            <a:pt x="0" y="84"/>
                          </a:lnTo>
                          <a:lnTo>
                            <a:pt x="0" y="0"/>
                          </a:lnTo>
                          <a:lnTo>
                            <a:pt x="389" y="0"/>
                          </a:lnTo>
                          <a:lnTo>
                            <a:pt x="389" y="84"/>
                          </a:lnTo>
                          <a:lnTo>
                            <a:pt x="244" y="84"/>
                          </a:lnTo>
                          <a:lnTo>
                            <a:pt x="244" y="493"/>
                          </a:lnTo>
                          <a:lnTo>
                            <a:pt x="145" y="4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7" name="Freeform 8"/>
                    <p:cNvSpPr>
                      <a:spLocks noEditPoints="1"/>
                    </p:cNvSpPr>
                    <p:nvPr/>
                  </p:nvSpPr>
                  <p:spPr bwMode="auto">
                    <a:xfrm>
                      <a:off x="3305175" y="3259138"/>
                      <a:ext cx="593725" cy="782638"/>
                    </a:xfrm>
                    <a:custGeom>
                      <a:avLst/>
                      <a:gdLst>
                        <a:gd name="T0" fmla="*/ 0 w 158"/>
                        <a:gd name="T1" fmla="*/ 206 h 206"/>
                        <a:gd name="T2" fmla="*/ 0 w 158"/>
                        <a:gd name="T3" fmla="*/ 0 h 206"/>
                        <a:gd name="T4" fmla="*/ 66 w 158"/>
                        <a:gd name="T5" fmla="*/ 0 h 206"/>
                        <a:gd name="T6" fmla="*/ 116 w 158"/>
                        <a:gd name="T7" fmla="*/ 3 h 206"/>
                        <a:gd name="T8" fmla="*/ 146 w 158"/>
                        <a:gd name="T9" fmla="*/ 23 h 206"/>
                        <a:gd name="T10" fmla="*/ 158 w 158"/>
                        <a:gd name="T11" fmla="*/ 63 h 206"/>
                        <a:gd name="T12" fmla="*/ 151 w 158"/>
                        <a:gd name="T13" fmla="*/ 95 h 206"/>
                        <a:gd name="T14" fmla="*/ 133 w 158"/>
                        <a:gd name="T15" fmla="*/ 116 h 206"/>
                        <a:gd name="T16" fmla="*/ 112 w 158"/>
                        <a:gd name="T17" fmla="*/ 125 h 206"/>
                        <a:gd name="T18" fmla="*/ 68 w 158"/>
                        <a:gd name="T19" fmla="*/ 128 h 206"/>
                        <a:gd name="T20" fmla="*/ 41 w 158"/>
                        <a:gd name="T21" fmla="*/ 128 h 206"/>
                        <a:gd name="T22" fmla="*/ 41 w 158"/>
                        <a:gd name="T23" fmla="*/ 206 h 206"/>
                        <a:gd name="T24" fmla="*/ 0 w 158"/>
                        <a:gd name="T25" fmla="*/ 206 h 206"/>
                        <a:gd name="T26" fmla="*/ 41 w 158"/>
                        <a:gd name="T27" fmla="*/ 35 h 206"/>
                        <a:gd name="T28" fmla="*/ 41 w 158"/>
                        <a:gd name="T29" fmla="*/ 93 h 206"/>
                        <a:gd name="T30" fmla="*/ 64 w 158"/>
                        <a:gd name="T31" fmla="*/ 93 h 206"/>
                        <a:gd name="T32" fmla="*/ 97 w 158"/>
                        <a:gd name="T33" fmla="*/ 90 h 206"/>
                        <a:gd name="T34" fmla="*/ 110 w 158"/>
                        <a:gd name="T35" fmla="*/ 80 h 206"/>
                        <a:gd name="T36" fmla="*/ 115 w 158"/>
                        <a:gd name="T37" fmla="*/ 64 h 206"/>
                        <a:gd name="T38" fmla="*/ 108 w 158"/>
                        <a:gd name="T39" fmla="*/ 45 h 206"/>
                        <a:gd name="T40" fmla="*/ 91 w 158"/>
                        <a:gd name="T41" fmla="*/ 36 h 206"/>
                        <a:gd name="T42" fmla="*/ 61 w 158"/>
                        <a:gd name="T43" fmla="*/ 35 h 206"/>
                        <a:gd name="T44" fmla="*/ 41 w 158"/>
                        <a:gd name="T45" fmla="*/ 3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8" h="206">
                          <a:moveTo>
                            <a:pt x="0" y="206"/>
                          </a:moveTo>
                          <a:cubicBezTo>
                            <a:pt x="0" y="0"/>
                            <a:pt x="0" y="0"/>
                            <a:pt x="0" y="0"/>
                          </a:cubicBezTo>
                          <a:cubicBezTo>
                            <a:pt x="66" y="0"/>
                            <a:pt x="66" y="0"/>
                            <a:pt x="66" y="0"/>
                          </a:cubicBezTo>
                          <a:cubicBezTo>
                            <a:pt x="92" y="0"/>
                            <a:pt x="108" y="1"/>
                            <a:pt x="116" y="3"/>
                          </a:cubicBezTo>
                          <a:cubicBezTo>
                            <a:pt x="128" y="6"/>
                            <a:pt x="138" y="13"/>
                            <a:pt x="146" y="23"/>
                          </a:cubicBezTo>
                          <a:cubicBezTo>
                            <a:pt x="154" y="33"/>
                            <a:pt x="158" y="47"/>
                            <a:pt x="158" y="63"/>
                          </a:cubicBezTo>
                          <a:cubicBezTo>
                            <a:pt x="158" y="76"/>
                            <a:pt x="155" y="87"/>
                            <a:pt x="151" y="95"/>
                          </a:cubicBezTo>
                          <a:cubicBezTo>
                            <a:pt x="146" y="104"/>
                            <a:pt x="140" y="111"/>
                            <a:pt x="133" y="116"/>
                          </a:cubicBezTo>
                          <a:cubicBezTo>
                            <a:pt x="126" y="120"/>
                            <a:pt x="119" y="124"/>
                            <a:pt x="112" y="125"/>
                          </a:cubicBezTo>
                          <a:cubicBezTo>
                            <a:pt x="102" y="127"/>
                            <a:pt x="87" y="128"/>
                            <a:pt x="68" y="128"/>
                          </a:cubicBezTo>
                          <a:cubicBezTo>
                            <a:pt x="41" y="128"/>
                            <a:pt x="41" y="128"/>
                            <a:pt x="41" y="128"/>
                          </a:cubicBezTo>
                          <a:cubicBezTo>
                            <a:pt x="41" y="206"/>
                            <a:pt x="41" y="206"/>
                            <a:pt x="41" y="206"/>
                          </a:cubicBezTo>
                          <a:lnTo>
                            <a:pt x="0" y="206"/>
                          </a:lnTo>
                          <a:close/>
                          <a:moveTo>
                            <a:pt x="41" y="35"/>
                          </a:moveTo>
                          <a:cubicBezTo>
                            <a:pt x="41" y="93"/>
                            <a:pt x="41" y="93"/>
                            <a:pt x="41" y="93"/>
                          </a:cubicBezTo>
                          <a:cubicBezTo>
                            <a:pt x="64" y="93"/>
                            <a:pt x="64" y="93"/>
                            <a:pt x="64" y="93"/>
                          </a:cubicBezTo>
                          <a:cubicBezTo>
                            <a:pt x="80" y="93"/>
                            <a:pt x="91" y="92"/>
                            <a:pt x="97" y="90"/>
                          </a:cubicBezTo>
                          <a:cubicBezTo>
                            <a:pt x="103" y="88"/>
                            <a:pt x="107" y="84"/>
                            <a:pt x="110" y="80"/>
                          </a:cubicBezTo>
                          <a:cubicBezTo>
                            <a:pt x="113" y="75"/>
                            <a:pt x="115" y="70"/>
                            <a:pt x="115" y="64"/>
                          </a:cubicBezTo>
                          <a:cubicBezTo>
                            <a:pt x="115" y="56"/>
                            <a:pt x="112" y="50"/>
                            <a:pt x="108" y="45"/>
                          </a:cubicBezTo>
                          <a:cubicBezTo>
                            <a:pt x="104" y="40"/>
                            <a:pt x="98" y="37"/>
                            <a:pt x="91" y="36"/>
                          </a:cubicBezTo>
                          <a:cubicBezTo>
                            <a:pt x="86" y="35"/>
                            <a:pt x="76" y="35"/>
                            <a:pt x="61" y="35"/>
                          </a:cubicBezTo>
                          <a:lnTo>
                            <a:pt x="41" y="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8" name="Freeform 9"/>
                    <p:cNvSpPr>
                      <a:spLocks noEditPoints="1"/>
                    </p:cNvSpPr>
                    <p:nvPr/>
                  </p:nvSpPr>
                  <p:spPr bwMode="auto">
                    <a:xfrm>
                      <a:off x="4052888" y="3476625"/>
                      <a:ext cx="150812" cy="565150"/>
                    </a:xfrm>
                    <a:custGeom>
                      <a:avLst/>
                      <a:gdLst>
                        <a:gd name="T0" fmla="*/ 0 w 95"/>
                        <a:gd name="T1" fmla="*/ 93 h 356"/>
                        <a:gd name="T2" fmla="*/ 0 w 95"/>
                        <a:gd name="T3" fmla="*/ 0 h 356"/>
                        <a:gd name="T4" fmla="*/ 95 w 95"/>
                        <a:gd name="T5" fmla="*/ 0 h 356"/>
                        <a:gd name="T6" fmla="*/ 95 w 95"/>
                        <a:gd name="T7" fmla="*/ 93 h 356"/>
                        <a:gd name="T8" fmla="*/ 0 w 95"/>
                        <a:gd name="T9" fmla="*/ 93 h 356"/>
                        <a:gd name="T10" fmla="*/ 0 w 95"/>
                        <a:gd name="T11" fmla="*/ 356 h 356"/>
                        <a:gd name="T12" fmla="*/ 0 w 95"/>
                        <a:gd name="T13" fmla="*/ 263 h 356"/>
                        <a:gd name="T14" fmla="*/ 95 w 95"/>
                        <a:gd name="T15" fmla="*/ 263 h 356"/>
                        <a:gd name="T16" fmla="*/ 95 w 95"/>
                        <a:gd name="T17" fmla="*/ 356 h 356"/>
                        <a:gd name="T18" fmla="*/ 0 w 95"/>
                        <a:gd name="T19"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6">
                          <a:moveTo>
                            <a:pt x="0" y="93"/>
                          </a:moveTo>
                          <a:lnTo>
                            <a:pt x="0" y="0"/>
                          </a:lnTo>
                          <a:lnTo>
                            <a:pt x="95" y="0"/>
                          </a:lnTo>
                          <a:lnTo>
                            <a:pt x="95" y="93"/>
                          </a:lnTo>
                          <a:lnTo>
                            <a:pt x="0" y="93"/>
                          </a:lnTo>
                          <a:close/>
                          <a:moveTo>
                            <a:pt x="0" y="356"/>
                          </a:moveTo>
                          <a:lnTo>
                            <a:pt x="0" y="263"/>
                          </a:lnTo>
                          <a:lnTo>
                            <a:pt x="95" y="263"/>
                          </a:lnTo>
                          <a:lnTo>
                            <a:pt x="95" y="356"/>
                          </a:lnTo>
                          <a:lnTo>
                            <a:pt x="0" y="35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69" name="Freeform 10"/>
                    <p:cNvSpPr>
                      <a:spLocks/>
                    </p:cNvSpPr>
                    <p:nvPr/>
                  </p:nvSpPr>
                  <p:spPr bwMode="auto">
                    <a:xfrm>
                      <a:off x="4305300" y="3244850"/>
                      <a:ext cx="304800" cy="812800"/>
                    </a:xfrm>
                    <a:custGeom>
                      <a:avLst/>
                      <a:gdLst>
                        <a:gd name="T0" fmla="*/ 0 w 192"/>
                        <a:gd name="T1" fmla="*/ 512 h 512"/>
                        <a:gd name="T2" fmla="*/ 121 w 192"/>
                        <a:gd name="T3" fmla="*/ 0 h 512"/>
                        <a:gd name="T4" fmla="*/ 192 w 192"/>
                        <a:gd name="T5" fmla="*/ 0 h 512"/>
                        <a:gd name="T6" fmla="*/ 69 w 192"/>
                        <a:gd name="T7" fmla="*/ 512 h 512"/>
                        <a:gd name="T8" fmla="*/ 0 w 192"/>
                        <a:gd name="T9" fmla="*/ 512 h 512"/>
                      </a:gdLst>
                      <a:ahLst/>
                      <a:cxnLst>
                        <a:cxn ang="0">
                          <a:pos x="T0" y="T1"/>
                        </a:cxn>
                        <a:cxn ang="0">
                          <a:pos x="T2" y="T3"/>
                        </a:cxn>
                        <a:cxn ang="0">
                          <a:pos x="T4" y="T5"/>
                        </a:cxn>
                        <a:cxn ang="0">
                          <a:pos x="T6" y="T7"/>
                        </a:cxn>
                        <a:cxn ang="0">
                          <a:pos x="T8" y="T9"/>
                        </a:cxn>
                      </a:cxnLst>
                      <a:rect l="0" t="0" r="r" b="b"/>
                      <a:pathLst>
                        <a:path w="192" h="512">
                          <a:moveTo>
                            <a:pt x="0" y="512"/>
                          </a:moveTo>
                          <a:lnTo>
                            <a:pt x="121" y="0"/>
                          </a:lnTo>
                          <a:lnTo>
                            <a:pt x="192" y="0"/>
                          </a:lnTo>
                          <a:lnTo>
                            <a:pt x="69" y="512"/>
                          </a:lnTo>
                          <a:lnTo>
                            <a:pt x="0" y="51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sp>
                  <p:nvSpPr>
                    <p:cNvPr id="70" name="Freeform 11"/>
                    <p:cNvSpPr>
                      <a:spLocks/>
                    </p:cNvSpPr>
                    <p:nvPr/>
                  </p:nvSpPr>
                  <p:spPr bwMode="auto">
                    <a:xfrm>
                      <a:off x="4606925" y="3244850"/>
                      <a:ext cx="304800" cy="812800"/>
                    </a:xfrm>
                    <a:custGeom>
                      <a:avLst/>
                      <a:gdLst>
                        <a:gd name="T0" fmla="*/ 0 w 192"/>
                        <a:gd name="T1" fmla="*/ 512 h 512"/>
                        <a:gd name="T2" fmla="*/ 120 w 192"/>
                        <a:gd name="T3" fmla="*/ 0 h 512"/>
                        <a:gd name="T4" fmla="*/ 192 w 192"/>
                        <a:gd name="T5" fmla="*/ 0 h 512"/>
                        <a:gd name="T6" fmla="*/ 68 w 192"/>
                        <a:gd name="T7" fmla="*/ 512 h 512"/>
                        <a:gd name="T8" fmla="*/ 0 w 192"/>
                        <a:gd name="T9" fmla="*/ 512 h 512"/>
                      </a:gdLst>
                      <a:ahLst/>
                      <a:cxnLst>
                        <a:cxn ang="0">
                          <a:pos x="T0" y="T1"/>
                        </a:cxn>
                        <a:cxn ang="0">
                          <a:pos x="T2" y="T3"/>
                        </a:cxn>
                        <a:cxn ang="0">
                          <a:pos x="T4" y="T5"/>
                        </a:cxn>
                        <a:cxn ang="0">
                          <a:pos x="T6" y="T7"/>
                        </a:cxn>
                        <a:cxn ang="0">
                          <a:pos x="T8" y="T9"/>
                        </a:cxn>
                      </a:cxnLst>
                      <a:rect l="0" t="0" r="r" b="b"/>
                      <a:pathLst>
                        <a:path w="192" h="512">
                          <a:moveTo>
                            <a:pt x="0" y="512"/>
                          </a:moveTo>
                          <a:lnTo>
                            <a:pt x="120" y="0"/>
                          </a:lnTo>
                          <a:lnTo>
                            <a:pt x="192" y="0"/>
                          </a:lnTo>
                          <a:lnTo>
                            <a:pt x="68" y="512"/>
                          </a:lnTo>
                          <a:lnTo>
                            <a:pt x="0" y="51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sz="1600" b="1">
                        <a:latin typeface="微软雅黑" pitchFamily="34" charset="-122"/>
                        <a:ea typeface="微软雅黑" pitchFamily="34" charset="-122"/>
                        <a:cs typeface="Calibri"/>
                      </a:endParaRPr>
                    </a:p>
                  </p:txBody>
                </p:sp>
              </p:grpSp>
            </p:grpSp>
          </p:grpSp>
        </p:grpSp>
        <p:sp>
          <p:nvSpPr>
            <p:cNvPr id="56" name="TextBox 55"/>
            <p:cNvSpPr txBox="1"/>
            <p:nvPr/>
          </p:nvSpPr>
          <p:spPr>
            <a:xfrm>
              <a:off x="7666835" y="2908300"/>
              <a:ext cx="1005403" cy="338554"/>
            </a:xfrm>
            <a:prstGeom prst="rect">
              <a:avLst/>
            </a:prstGeom>
            <a:noFill/>
          </p:spPr>
          <p:txBody>
            <a:bodyPr wrap="none" rtlCol="0">
              <a:spAutoFit/>
            </a:bodyPr>
            <a:lstStyle/>
            <a:p>
              <a:pPr algn="ctr" defTabSz="457200">
                <a:buNone/>
              </a:pPr>
              <a:r>
                <a:rPr lang="en-US" sz="1600" b="1" i="0">
                  <a:solidFill>
                    <a:srgbClr val="FF0000"/>
                  </a:solidFill>
                  <a:latin typeface="微软雅黑" pitchFamily="34" charset="-122"/>
                  <a:ea typeface="微软雅黑" pitchFamily="34" charset="-122"/>
                  <a:cs typeface="Calibri"/>
                </a:rPr>
                <a:t>数据防护</a:t>
              </a:r>
            </a:p>
          </p:txBody>
        </p:sp>
      </p:grpSp>
      <p:grpSp>
        <p:nvGrpSpPr>
          <p:cNvPr id="90" name="Group 89"/>
          <p:cNvGrpSpPr/>
          <p:nvPr/>
        </p:nvGrpSpPr>
        <p:grpSpPr>
          <a:xfrm>
            <a:off x="3797300" y="1742655"/>
            <a:ext cx="1549401" cy="1658191"/>
            <a:chOff x="3886198" y="1742655"/>
            <a:chExt cx="1549401" cy="1658191"/>
          </a:xfrm>
        </p:grpSpPr>
        <p:grpSp>
          <p:nvGrpSpPr>
            <p:cNvPr id="88" name="Group 87"/>
            <p:cNvGrpSpPr/>
            <p:nvPr/>
          </p:nvGrpSpPr>
          <p:grpSpPr>
            <a:xfrm>
              <a:off x="3916486" y="1742655"/>
              <a:ext cx="1519113" cy="1658191"/>
              <a:chOff x="716087" y="1705057"/>
              <a:chExt cx="1184660" cy="1293118"/>
            </a:xfrm>
          </p:grpSpPr>
          <p:grpSp>
            <p:nvGrpSpPr>
              <p:cNvPr id="71" name="Group 70"/>
              <p:cNvGrpSpPr/>
              <p:nvPr/>
            </p:nvGrpSpPr>
            <p:grpSpPr>
              <a:xfrm>
                <a:off x="716087" y="1705057"/>
                <a:ext cx="1184660" cy="1293118"/>
                <a:chOff x="-622714" y="-357880"/>
                <a:chExt cx="2427030" cy="2649225"/>
              </a:xfrm>
            </p:grpSpPr>
            <p:sp>
              <p:nvSpPr>
                <p:cNvPr id="74" name="Oval 73"/>
                <p:cNvSpPr/>
                <p:nvPr/>
              </p:nvSpPr>
              <p:spPr bwMode="auto">
                <a:xfrm>
                  <a:off x="-622714" y="-357880"/>
                  <a:ext cx="2427030" cy="2427030"/>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sp>
              <p:nvSpPr>
                <p:cNvPr id="73" name="Oval 72"/>
                <p:cNvSpPr/>
                <p:nvPr/>
              </p:nvSpPr>
              <p:spPr bwMode="auto">
                <a:xfrm>
                  <a:off x="-188948" y="1743972"/>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sp>
            <p:nvSpPr>
              <p:cNvPr id="84" name="Oval 83"/>
              <p:cNvSpPr/>
              <p:nvPr/>
            </p:nvSpPr>
            <p:spPr bwMode="auto">
              <a:xfrm>
                <a:off x="766499" y="1738535"/>
                <a:ext cx="1083836" cy="1083838"/>
              </a:xfrm>
              <a:prstGeom prst="ellipse">
                <a:avLst/>
              </a:prstGeom>
              <a:gradFill>
                <a:gsLst>
                  <a:gs pos="0">
                    <a:srgbClr val="D20F30">
                      <a:lumMod val="72000"/>
                    </a:srgbClr>
                  </a:gs>
                  <a:gs pos="49000">
                    <a:srgbClr val="D20F30"/>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nvGrpSpPr>
              <p:cNvPr id="85" name="Group 84"/>
              <p:cNvGrpSpPr/>
              <p:nvPr/>
            </p:nvGrpSpPr>
            <p:grpSpPr>
              <a:xfrm>
                <a:off x="812770" y="1775878"/>
                <a:ext cx="999096" cy="1103770"/>
                <a:chOff x="-622714" y="-389958"/>
                <a:chExt cx="2427030" cy="2681303"/>
              </a:xfrm>
            </p:grpSpPr>
            <p:sp>
              <p:nvSpPr>
                <p:cNvPr id="86" name="Oval 85"/>
                <p:cNvSpPr/>
                <p:nvPr/>
              </p:nvSpPr>
              <p:spPr bwMode="auto">
                <a:xfrm>
                  <a:off x="-622714" y="-389958"/>
                  <a:ext cx="2427030" cy="2427029"/>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sp>
              <p:nvSpPr>
                <p:cNvPr id="87" name="Oval 86"/>
                <p:cNvSpPr/>
                <p:nvPr/>
              </p:nvSpPr>
              <p:spPr bwMode="auto">
                <a:xfrm>
                  <a:off x="-188948" y="1743972"/>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n-GB" sz="1600" b="1" kern="0">
                    <a:solidFill>
                      <a:srgbClr val="636466"/>
                    </a:solidFill>
                    <a:latin typeface="微软雅黑" pitchFamily="34" charset="-122"/>
                    <a:ea typeface="微软雅黑" pitchFamily="34" charset="-122"/>
                    <a:cs typeface="Arial" charset="0"/>
                  </a:endParaRPr>
                </a:p>
              </p:txBody>
            </p:sp>
          </p:grpSp>
        </p:grpSp>
        <p:pic>
          <p:nvPicPr>
            <p:cNvPr id="89" name="Picture 88"/>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100000" l="10000" r="100000">
                          <a14:foregroundMark x1="66563" y1="84271" x2="66563" y2="84271"/>
                        </a14:backgroundRemoval>
                      </a14:imgEffect>
                    </a14:imgLayer>
                  </a14:imgProps>
                </a:ext>
                <a:ext uri="{28A0092B-C50C-407E-A947-70E740481C1C}">
                  <a14:useLocalDpi xmlns:a14="http://schemas.microsoft.com/office/drawing/2010/main"/>
                </a:ext>
              </a:extLst>
            </a:blip>
            <a:stretch>
              <a:fillRect/>
            </a:stretch>
          </p:blipFill>
          <p:spPr>
            <a:xfrm>
              <a:off x="3886198" y="1763182"/>
              <a:ext cx="1549401" cy="1162051"/>
            </a:xfrm>
            <a:prstGeom prst="rect">
              <a:avLst/>
            </a:prstGeom>
          </p:spPr>
        </p:pic>
      </p:grpSp>
      <p:pic>
        <p:nvPicPr>
          <p:cNvPr id="93" name="Picture 92" descr="ciscopartner"/>
          <p:cNvPicPr>
            <a:picLocks noChangeAspect="1"/>
          </p:cNvPicPr>
          <p:nvPr/>
        </p:nvPicPr>
        <p:blipFill>
          <a:blip r:embed="rId11"/>
          <a:stretch>
            <a:fillRect/>
          </a:stretch>
        </p:blipFill>
        <p:spPr>
          <a:xfrm>
            <a:off x="287467" y="3158286"/>
            <a:ext cx="742242" cy="812490"/>
          </a:xfrm>
          <a:prstGeom prst="rect">
            <a:avLst/>
          </a:prstGeom>
          <a:noFill/>
          <a:ln>
            <a:noFill/>
          </a:ln>
          <a:effectLst/>
        </p:spPr>
      </p:pic>
      <p:pic>
        <p:nvPicPr>
          <p:cNvPr id="94" name="Picture 93"/>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435358" y="3509609"/>
            <a:ext cx="662861" cy="761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94"/>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185470" y="2559073"/>
            <a:ext cx="827069" cy="600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95"/>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7648" y="460111"/>
            <a:ext cx="1822714" cy="460904"/>
          </a:xfrm>
          <a:prstGeom prst="rect">
            <a:avLst/>
          </a:prstGeom>
          <a:noFill/>
          <a:ln>
            <a:noFill/>
          </a:ln>
          <a:effectLst>
            <a:glow rad="101600">
              <a:schemeClr val="bg1">
                <a:alpha val="75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descr="Amazon Web Services.png"/>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635277" y="202914"/>
            <a:ext cx="1701837" cy="626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00"/>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933532"/>
            <a:ext cx="1181100" cy="1181100"/>
          </a:xfrm>
          <a:prstGeom prst="rect">
            <a:avLst/>
          </a:prstGeom>
          <a:effectLst/>
        </p:spPr>
      </p:pic>
      <p:pic>
        <p:nvPicPr>
          <p:cNvPr id="102" name="Picture 101"/>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076315" y="1241167"/>
            <a:ext cx="1739900" cy="371732"/>
          </a:xfrm>
          <a:prstGeom prst="rect">
            <a:avLst/>
          </a:prstGeom>
          <a:effectLst/>
        </p:spPr>
      </p:pic>
      <p:pic>
        <p:nvPicPr>
          <p:cNvPr id="72"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6391" y="1007107"/>
            <a:ext cx="1469595" cy="60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9360" y="1243504"/>
            <a:ext cx="1515821" cy="107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75"/>
          <p:cNvPicPr>
            <a:picLocks noChangeAspect="1"/>
          </p:cNvPicPr>
          <p:nvPr/>
        </p:nvPicPr>
        <p:blipFill>
          <a:blip r:embed="rId20">
            <a:clrChange>
              <a:clrFrom>
                <a:srgbClr val="FFFFFF"/>
              </a:clrFrom>
              <a:clrTo>
                <a:srgbClr val="FFFFFF">
                  <a:alpha val="0"/>
                </a:srgbClr>
              </a:clrTo>
            </a:clrChange>
          </a:blip>
          <a:srcRect/>
          <a:stretch>
            <a:fillRect/>
          </a:stretch>
        </p:blipFill>
        <p:spPr bwMode="auto">
          <a:xfrm>
            <a:off x="7222104" y="2482097"/>
            <a:ext cx="642938" cy="642938"/>
          </a:xfrm>
          <a:prstGeom prst="rect">
            <a:avLst/>
          </a:prstGeom>
          <a:noFill/>
          <a:ln w="9525">
            <a:noFill/>
            <a:miter lim="800000"/>
            <a:headEnd/>
            <a:tailEnd/>
          </a:ln>
        </p:spPr>
      </p:pic>
      <p:pic>
        <p:nvPicPr>
          <p:cNvPr id="77" name="Picture 76" descr="vcloud logo.png"/>
          <p:cNvPicPr>
            <a:picLocks noChangeAspect="1"/>
          </p:cNvPicPr>
          <p:nvPr/>
        </p:nvPicPr>
        <p:blipFill>
          <a:blip r:embed="rId21"/>
          <a:srcRect/>
          <a:stretch>
            <a:fillRect/>
          </a:stretch>
        </p:blipFill>
        <p:spPr bwMode="auto">
          <a:xfrm>
            <a:off x="7222104" y="1947037"/>
            <a:ext cx="1736725" cy="393700"/>
          </a:xfrm>
          <a:prstGeom prst="rect">
            <a:avLst/>
          </a:prstGeom>
          <a:noFill/>
          <a:ln w="9525">
            <a:noFill/>
            <a:miter lim="800000"/>
            <a:headEnd/>
            <a:tailEnd/>
          </a:ln>
        </p:spPr>
      </p:pic>
      <p:pic>
        <p:nvPicPr>
          <p:cNvPr id="78" name="Picture 2" descr="G:\Project\China BU\Events\2014CIO\tenxunyun1.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90466" y="2490555"/>
            <a:ext cx="650413" cy="65041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3" descr="G:\Project\China BU\Events\2014CIO\tianyiyun.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97658" y="3238539"/>
            <a:ext cx="1309391" cy="39281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G:\Project\China BU\Events\2014CIO\aliyun.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62145" y="3815301"/>
            <a:ext cx="1362855" cy="60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8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animEffect transition="in" filter="fade">
                                      <p:cBhvr>
                                        <p:cTn id="9" dur="500"/>
                                        <p:tgtEl>
                                          <p:spTgt spid="91"/>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additive="base">
                                        <p:cTn id="13" dur="200"/>
                                        <p:tgtEl>
                                          <p:spTgt spid="96"/>
                                        </p:tgtEl>
                                        <p:attrNameLst>
                                          <p:attrName>ppt_y</p:attrName>
                                        </p:attrNameLst>
                                      </p:cBhvr>
                                      <p:tavLst>
                                        <p:tav tm="0">
                                          <p:val>
                                            <p:strVal val="#ppt_y+#ppt_h*1.125000"/>
                                          </p:val>
                                        </p:tav>
                                        <p:tav tm="100000">
                                          <p:val>
                                            <p:strVal val="#ppt_y"/>
                                          </p:val>
                                        </p:tav>
                                      </p:tavLst>
                                    </p:anim>
                                    <p:animEffect transition="in" filter="wipe(up)">
                                      <p:cBhvr>
                                        <p:cTn id="14" dur="200"/>
                                        <p:tgtEl>
                                          <p:spTgt spid="96"/>
                                        </p:tgtEl>
                                      </p:cBhvr>
                                    </p:animEffect>
                                  </p:childTnLst>
                                </p:cTn>
                              </p:par>
                            </p:childTnLst>
                          </p:cTn>
                        </p:par>
                        <p:par>
                          <p:cTn id="15" fill="hold">
                            <p:stCondLst>
                              <p:cond delay="700"/>
                            </p:stCondLst>
                            <p:childTnLst>
                              <p:par>
                                <p:cTn id="16" presetID="42" presetClass="entr" presetSubtype="0" fill="hold" nodeType="after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200"/>
                                        <p:tgtEl>
                                          <p:spTgt spid="72"/>
                                        </p:tgtEl>
                                      </p:cBhvr>
                                    </p:animEffect>
                                    <p:anim calcmode="lin" valueType="num">
                                      <p:cBhvr>
                                        <p:cTn id="19" dur="200" fill="hold"/>
                                        <p:tgtEl>
                                          <p:spTgt spid="72"/>
                                        </p:tgtEl>
                                        <p:attrNameLst>
                                          <p:attrName>ppt_x</p:attrName>
                                        </p:attrNameLst>
                                      </p:cBhvr>
                                      <p:tavLst>
                                        <p:tav tm="0">
                                          <p:val>
                                            <p:strVal val="#ppt_x"/>
                                          </p:val>
                                        </p:tav>
                                        <p:tav tm="100000">
                                          <p:val>
                                            <p:strVal val="#ppt_x"/>
                                          </p:val>
                                        </p:tav>
                                      </p:tavLst>
                                    </p:anim>
                                    <p:anim calcmode="lin" valueType="num">
                                      <p:cBhvr>
                                        <p:cTn id="20" dur="200" fill="hold"/>
                                        <p:tgtEl>
                                          <p:spTgt spid="72"/>
                                        </p:tgtEl>
                                        <p:attrNameLst>
                                          <p:attrName>ppt_y</p:attrName>
                                        </p:attrNameLst>
                                      </p:cBhvr>
                                      <p:tavLst>
                                        <p:tav tm="0">
                                          <p:val>
                                            <p:strVal val="#ppt_y+.1"/>
                                          </p:val>
                                        </p:tav>
                                        <p:tav tm="100000">
                                          <p:val>
                                            <p:strVal val="#ppt_y"/>
                                          </p:val>
                                        </p:tav>
                                      </p:tavLst>
                                    </p:anim>
                                  </p:childTnLst>
                                </p:cTn>
                              </p:par>
                            </p:childTnLst>
                          </p:cTn>
                        </p:par>
                        <p:par>
                          <p:cTn id="21" fill="hold">
                            <p:stCondLst>
                              <p:cond delay="900"/>
                            </p:stCondLst>
                            <p:childTnLst>
                              <p:par>
                                <p:cTn id="22" presetID="42" presetClass="entr" presetSubtype="0"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200"/>
                                        <p:tgtEl>
                                          <p:spTgt spid="75"/>
                                        </p:tgtEl>
                                      </p:cBhvr>
                                    </p:animEffect>
                                    <p:anim calcmode="lin" valueType="num">
                                      <p:cBhvr>
                                        <p:cTn id="25" dur="200" fill="hold"/>
                                        <p:tgtEl>
                                          <p:spTgt spid="75"/>
                                        </p:tgtEl>
                                        <p:attrNameLst>
                                          <p:attrName>ppt_x</p:attrName>
                                        </p:attrNameLst>
                                      </p:cBhvr>
                                      <p:tavLst>
                                        <p:tav tm="0">
                                          <p:val>
                                            <p:strVal val="#ppt_x"/>
                                          </p:val>
                                        </p:tav>
                                        <p:tav tm="100000">
                                          <p:val>
                                            <p:strVal val="#ppt_x"/>
                                          </p:val>
                                        </p:tav>
                                      </p:tavLst>
                                    </p:anim>
                                    <p:anim calcmode="lin" valueType="num">
                                      <p:cBhvr>
                                        <p:cTn id="26" dur="200" fill="hold"/>
                                        <p:tgtEl>
                                          <p:spTgt spid="75"/>
                                        </p:tgtEl>
                                        <p:attrNameLst>
                                          <p:attrName>ppt_y</p:attrName>
                                        </p:attrNameLst>
                                      </p:cBhvr>
                                      <p:tavLst>
                                        <p:tav tm="0">
                                          <p:val>
                                            <p:strVal val="#ppt_y+.1"/>
                                          </p:val>
                                        </p:tav>
                                        <p:tav tm="100000">
                                          <p:val>
                                            <p:strVal val="#ppt_y"/>
                                          </p:val>
                                        </p:tav>
                                      </p:tavLst>
                                    </p:anim>
                                  </p:childTnLst>
                                </p:cTn>
                              </p:par>
                            </p:childTnLst>
                          </p:cTn>
                        </p:par>
                        <p:par>
                          <p:cTn id="27" fill="hold">
                            <p:stCondLst>
                              <p:cond delay="1100"/>
                            </p:stCondLst>
                            <p:childTnLst>
                              <p:par>
                                <p:cTn id="28" presetID="12" presetClass="entr" presetSubtype="4" fill="hold" nodeType="afterEffect">
                                  <p:stCondLst>
                                    <p:cond delay="0"/>
                                  </p:stCondLst>
                                  <p:childTnLst>
                                    <p:set>
                                      <p:cBhvr>
                                        <p:cTn id="29" dur="1" fill="hold">
                                          <p:stCondLst>
                                            <p:cond delay="0"/>
                                          </p:stCondLst>
                                        </p:cTn>
                                        <p:tgtEl>
                                          <p:spTgt spid="101"/>
                                        </p:tgtEl>
                                        <p:attrNameLst>
                                          <p:attrName>style.visibility</p:attrName>
                                        </p:attrNameLst>
                                      </p:cBhvr>
                                      <p:to>
                                        <p:strVal val="visible"/>
                                      </p:to>
                                    </p:set>
                                    <p:anim calcmode="lin" valueType="num">
                                      <p:cBhvr additive="base">
                                        <p:cTn id="30" dur="200"/>
                                        <p:tgtEl>
                                          <p:spTgt spid="101"/>
                                        </p:tgtEl>
                                        <p:attrNameLst>
                                          <p:attrName>ppt_y</p:attrName>
                                        </p:attrNameLst>
                                      </p:cBhvr>
                                      <p:tavLst>
                                        <p:tav tm="0">
                                          <p:val>
                                            <p:strVal val="#ppt_y+#ppt_h*1.125000"/>
                                          </p:val>
                                        </p:tav>
                                        <p:tav tm="100000">
                                          <p:val>
                                            <p:strVal val="#ppt_y"/>
                                          </p:val>
                                        </p:tav>
                                      </p:tavLst>
                                    </p:anim>
                                    <p:animEffect transition="in" filter="wipe(up)">
                                      <p:cBhvr>
                                        <p:cTn id="31" dur="200"/>
                                        <p:tgtEl>
                                          <p:spTgt spid="101"/>
                                        </p:tgtEl>
                                      </p:cBhvr>
                                    </p:animEffect>
                                  </p:childTnLst>
                                </p:cTn>
                              </p:par>
                            </p:childTnLst>
                          </p:cTn>
                        </p:par>
                        <p:par>
                          <p:cTn id="32" fill="hold">
                            <p:stCondLst>
                              <p:cond delay="1300"/>
                            </p:stCondLst>
                            <p:childTnLst>
                              <p:par>
                                <p:cTn id="33" presetID="12" presetClass="entr" presetSubtype="4" fill="hold" nodeType="afterEffect">
                                  <p:stCondLst>
                                    <p:cond delay="0"/>
                                  </p:stCondLst>
                                  <p:childTnLst>
                                    <p:set>
                                      <p:cBhvr>
                                        <p:cTn id="34" dur="1" fill="hold">
                                          <p:stCondLst>
                                            <p:cond delay="0"/>
                                          </p:stCondLst>
                                        </p:cTn>
                                        <p:tgtEl>
                                          <p:spTgt spid="93"/>
                                        </p:tgtEl>
                                        <p:attrNameLst>
                                          <p:attrName>style.visibility</p:attrName>
                                        </p:attrNameLst>
                                      </p:cBhvr>
                                      <p:to>
                                        <p:strVal val="visible"/>
                                      </p:to>
                                    </p:set>
                                    <p:anim calcmode="lin" valueType="num">
                                      <p:cBhvr additive="base">
                                        <p:cTn id="35" dur="200"/>
                                        <p:tgtEl>
                                          <p:spTgt spid="93"/>
                                        </p:tgtEl>
                                        <p:attrNameLst>
                                          <p:attrName>ppt_y</p:attrName>
                                        </p:attrNameLst>
                                      </p:cBhvr>
                                      <p:tavLst>
                                        <p:tav tm="0">
                                          <p:val>
                                            <p:strVal val="#ppt_y+#ppt_h*1.125000"/>
                                          </p:val>
                                        </p:tav>
                                        <p:tav tm="100000">
                                          <p:val>
                                            <p:strVal val="#ppt_y"/>
                                          </p:val>
                                        </p:tav>
                                      </p:tavLst>
                                    </p:anim>
                                    <p:animEffect transition="in" filter="wipe(up)">
                                      <p:cBhvr>
                                        <p:cTn id="36" dur="200"/>
                                        <p:tgtEl>
                                          <p:spTgt spid="93"/>
                                        </p:tgtEl>
                                      </p:cBhvr>
                                    </p:animEffect>
                                  </p:childTnLst>
                                </p:cTn>
                              </p:par>
                            </p:childTnLst>
                          </p:cTn>
                        </p:par>
                        <p:par>
                          <p:cTn id="37" fill="hold">
                            <p:stCondLst>
                              <p:cond delay="1500"/>
                            </p:stCondLst>
                            <p:childTnLst>
                              <p:par>
                                <p:cTn id="38" presetID="12" presetClass="entr" presetSubtype="4" fill="hold" nodeType="afterEffect">
                                  <p:stCondLst>
                                    <p:cond delay="0"/>
                                  </p:stCondLst>
                                  <p:childTnLst>
                                    <p:set>
                                      <p:cBhvr>
                                        <p:cTn id="39" dur="1" fill="hold">
                                          <p:stCondLst>
                                            <p:cond delay="0"/>
                                          </p:stCondLst>
                                        </p:cTn>
                                        <p:tgtEl>
                                          <p:spTgt spid="95"/>
                                        </p:tgtEl>
                                        <p:attrNameLst>
                                          <p:attrName>style.visibility</p:attrName>
                                        </p:attrNameLst>
                                      </p:cBhvr>
                                      <p:to>
                                        <p:strVal val="visible"/>
                                      </p:to>
                                    </p:set>
                                    <p:anim calcmode="lin" valueType="num">
                                      <p:cBhvr additive="base">
                                        <p:cTn id="40" dur="200"/>
                                        <p:tgtEl>
                                          <p:spTgt spid="95"/>
                                        </p:tgtEl>
                                        <p:attrNameLst>
                                          <p:attrName>ppt_y</p:attrName>
                                        </p:attrNameLst>
                                      </p:cBhvr>
                                      <p:tavLst>
                                        <p:tav tm="0">
                                          <p:val>
                                            <p:strVal val="#ppt_y+#ppt_h*1.125000"/>
                                          </p:val>
                                        </p:tav>
                                        <p:tav tm="100000">
                                          <p:val>
                                            <p:strVal val="#ppt_y"/>
                                          </p:val>
                                        </p:tav>
                                      </p:tavLst>
                                    </p:anim>
                                    <p:animEffect transition="in" filter="wipe(up)">
                                      <p:cBhvr>
                                        <p:cTn id="41" dur="200"/>
                                        <p:tgtEl>
                                          <p:spTgt spid="95"/>
                                        </p:tgtEl>
                                      </p:cBhvr>
                                    </p:animEffect>
                                  </p:childTnLst>
                                </p:cTn>
                              </p:par>
                            </p:childTnLst>
                          </p:cTn>
                        </p:par>
                        <p:par>
                          <p:cTn id="42" fill="hold">
                            <p:stCondLst>
                              <p:cond delay="1700"/>
                            </p:stCondLst>
                            <p:childTnLst>
                              <p:par>
                                <p:cTn id="43" presetID="12" presetClass="entr" presetSubtype="4"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anim calcmode="lin" valueType="num">
                                      <p:cBhvr additive="base">
                                        <p:cTn id="45" dur="200"/>
                                        <p:tgtEl>
                                          <p:spTgt spid="94"/>
                                        </p:tgtEl>
                                        <p:attrNameLst>
                                          <p:attrName>ppt_y</p:attrName>
                                        </p:attrNameLst>
                                      </p:cBhvr>
                                      <p:tavLst>
                                        <p:tav tm="0">
                                          <p:val>
                                            <p:strVal val="#ppt_y+#ppt_h*1.125000"/>
                                          </p:val>
                                        </p:tav>
                                        <p:tav tm="100000">
                                          <p:val>
                                            <p:strVal val="#ppt_y"/>
                                          </p:val>
                                        </p:tav>
                                      </p:tavLst>
                                    </p:anim>
                                    <p:animEffect transition="in" filter="wipe(up)">
                                      <p:cBhvr>
                                        <p:cTn id="46" dur="200"/>
                                        <p:tgtEl>
                                          <p:spTgt spid="94"/>
                                        </p:tgtEl>
                                      </p:cBhvr>
                                    </p:animEffect>
                                  </p:childTnLst>
                                </p:cTn>
                              </p:par>
                            </p:childTnLst>
                          </p:cTn>
                        </p:par>
                        <p:par>
                          <p:cTn id="47" fill="hold">
                            <p:stCondLst>
                              <p:cond delay="1900"/>
                            </p:stCondLst>
                            <p:childTnLst>
                              <p:par>
                                <p:cTn id="48" presetID="42" presetClass="entr" presetSubtype="0" fill="hold" nodeType="after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200"/>
                                        <p:tgtEl>
                                          <p:spTgt spid="102"/>
                                        </p:tgtEl>
                                      </p:cBhvr>
                                    </p:animEffect>
                                    <p:anim calcmode="lin" valueType="num">
                                      <p:cBhvr>
                                        <p:cTn id="51" dur="200" fill="hold"/>
                                        <p:tgtEl>
                                          <p:spTgt spid="102"/>
                                        </p:tgtEl>
                                        <p:attrNameLst>
                                          <p:attrName>ppt_x</p:attrName>
                                        </p:attrNameLst>
                                      </p:cBhvr>
                                      <p:tavLst>
                                        <p:tav tm="0">
                                          <p:val>
                                            <p:strVal val="#ppt_x"/>
                                          </p:val>
                                        </p:tav>
                                        <p:tav tm="100000">
                                          <p:val>
                                            <p:strVal val="#ppt_x"/>
                                          </p:val>
                                        </p:tav>
                                      </p:tavLst>
                                    </p:anim>
                                    <p:anim calcmode="lin" valueType="num">
                                      <p:cBhvr>
                                        <p:cTn id="52" dur="200" fill="hold"/>
                                        <p:tgtEl>
                                          <p:spTgt spid="102"/>
                                        </p:tgtEl>
                                        <p:attrNameLst>
                                          <p:attrName>ppt_y</p:attrName>
                                        </p:attrNameLst>
                                      </p:cBhvr>
                                      <p:tavLst>
                                        <p:tav tm="0">
                                          <p:val>
                                            <p:strVal val="#ppt_y+.1"/>
                                          </p:val>
                                        </p:tav>
                                        <p:tav tm="100000">
                                          <p:val>
                                            <p:strVal val="#ppt_y"/>
                                          </p:val>
                                        </p:tav>
                                      </p:tavLst>
                                    </p:anim>
                                  </p:childTnLst>
                                </p:cTn>
                              </p:par>
                            </p:childTnLst>
                          </p:cTn>
                        </p:par>
                        <p:par>
                          <p:cTn id="53" fill="hold">
                            <p:stCondLst>
                              <p:cond delay="2100"/>
                            </p:stCondLst>
                            <p:childTnLst>
                              <p:par>
                                <p:cTn id="54" presetID="12" presetClass="entr" presetSubtype="4" fill="hold" nodeType="afterEffect">
                                  <p:stCondLst>
                                    <p:cond delay="0"/>
                                  </p:stCondLst>
                                  <p:childTnLst>
                                    <p:set>
                                      <p:cBhvr>
                                        <p:cTn id="55" dur="1" fill="hold">
                                          <p:stCondLst>
                                            <p:cond delay="0"/>
                                          </p:stCondLst>
                                        </p:cTn>
                                        <p:tgtEl>
                                          <p:spTgt spid="97"/>
                                        </p:tgtEl>
                                        <p:attrNameLst>
                                          <p:attrName>style.visibility</p:attrName>
                                        </p:attrNameLst>
                                      </p:cBhvr>
                                      <p:to>
                                        <p:strVal val="visible"/>
                                      </p:to>
                                    </p:set>
                                    <p:anim calcmode="lin" valueType="num">
                                      <p:cBhvr additive="base">
                                        <p:cTn id="56" dur="200"/>
                                        <p:tgtEl>
                                          <p:spTgt spid="97"/>
                                        </p:tgtEl>
                                        <p:attrNameLst>
                                          <p:attrName>ppt_y</p:attrName>
                                        </p:attrNameLst>
                                      </p:cBhvr>
                                      <p:tavLst>
                                        <p:tav tm="0">
                                          <p:val>
                                            <p:strVal val="#ppt_y+#ppt_h*1.125000"/>
                                          </p:val>
                                        </p:tav>
                                        <p:tav tm="100000">
                                          <p:val>
                                            <p:strVal val="#ppt_y"/>
                                          </p:val>
                                        </p:tav>
                                      </p:tavLst>
                                    </p:anim>
                                    <p:animEffect transition="in" filter="wipe(up)">
                                      <p:cBhvr>
                                        <p:cTn id="57" dur="200"/>
                                        <p:tgtEl>
                                          <p:spTgt spid="97"/>
                                        </p:tgtEl>
                                      </p:cBhvr>
                                    </p:animEffect>
                                  </p:childTnLst>
                                </p:cTn>
                              </p:par>
                            </p:childTnLst>
                          </p:cTn>
                        </p:par>
                        <p:par>
                          <p:cTn id="58" fill="hold">
                            <p:stCondLst>
                              <p:cond delay="2300"/>
                            </p:stCondLst>
                            <p:childTnLst>
                              <p:par>
                                <p:cTn id="59" presetID="12" presetClass="entr" presetSubtype="4" fill="hold" nodeType="afterEffect">
                                  <p:stCondLst>
                                    <p:cond delay="0"/>
                                  </p:stCondLst>
                                  <p:childTnLst>
                                    <p:set>
                                      <p:cBhvr>
                                        <p:cTn id="60" dur="1" fill="hold">
                                          <p:stCondLst>
                                            <p:cond delay="0"/>
                                          </p:stCondLst>
                                        </p:cTn>
                                        <p:tgtEl>
                                          <p:spTgt spid="77"/>
                                        </p:tgtEl>
                                        <p:attrNameLst>
                                          <p:attrName>style.visibility</p:attrName>
                                        </p:attrNameLst>
                                      </p:cBhvr>
                                      <p:to>
                                        <p:strVal val="visible"/>
                                      </p:to>
                                    </p:set>
                                    <p:anim calcmode="lin" valueType="num">
                                      <p:cBhvr additive="base">
                                        <p:cTn id="61" dur="200"/>
                                        <p:tgtEl>
                                          <p:spTgt spid="77"/>
                                        </p:tgtEl>
                                        <p:attrNameLst>
                                          <p:attrName>ppt_y</p:attrName>
                                        </p:attrNameLst>
                                      </p:cBhvr>
                                      <p:tavLst>
                                        <p:tav tm="0">
                                          <p:val>
                                            <p:strVal val="#ppt_y+#ppt_h*1.125000"/>
                                          </p:val>
                                        </p:tav>
                                        <p:tav tm="100000">
                                          <p:val>
                                            <p:strVal val="#ppt_y"/>
                                          </p:val>
                                        </p:tav>
                                      </p:tavLst>
                                    </p:anim>
                                    <p:animEffect transition="in" filter="wipe(up)">
                                      <p:cBhvr>
                                        <p:cTn id="62" dur="200"/>
                                        <p:tgtEl>
                                          <p:spTgt spid="77"/>
                                        </p:tgtEl>
                                      </p:cBhvr>
                                    </p:animEffect>
                                  </p:childTnLst>
                                </p:cTn>
                              </p:par>
                            </p:childTnLst>
                          </p:cTn>
                        </p:par>
                        <p:par>
                          <p:cTn id="63" fill="hold">
                            <p:stCondLst>
                              <p:cond delay="2500"/>
                            </p:stCondLst>
                            <p:childTnLst>
                              <p:par>
                                <p:cTn id="64" presetID="12" presetClass="entr" presetSubtype="4" fill="hold" nodeType="afterEffect">
                                  <p:stCondLst>
                                    <p:cond delay="0"/>
                                  </p:stCondLst>
                                  <p:childTnLst>
                                    <p:set>
                                      <p:cBhvr>
                                        <p:cTn id="65" dur="1" fill="hold">
                                          <p:stCondLst>
                                            <p:cond delay="0"/>
                                          </p:stCondLst>
                                        </p:cTn>
                                        <p:tgtEl>
                                          <p:spTgt spid="76"/>
                                        </p:tgtEl>
                                        <p:attrNameLst>
                                          <p:attrName>style.visibility</p:attrName>
                                        </p:attrNameLst>
                                      </p:cBhvr>
                                      <p:to>
                                        <p:strVal val="visible"/>
                                      </p:to>
                                    </p:set>
                                    <p:anim calcmode="lin" valueType="num">
                                      <p:cBhvr additive="base">
                                        <p:cTn id="66" dur="200"/>
                                        <p:tgtEl>
                                          <p:spTgt spid="76"/>
                                        </p:tgtEl>
                                        <p:attrNameLst>
                                          <p:attrName>ppt_y</p:attrName>
                                        </p:attrNameLst>
                                      </p:cBhvr>
                                      <p:tavLst>
                                        <p:tav tm="0">
                                          <p:val>
                                            <p:strVal val="#ppt_y+#ppt_h*1.125000"/>
                                          </p:val>
                                        </p:tav>
                                        <p:tav tm="100000">
                                          <p:val>
                                            <p:strVal val="#ppt_y"/>
                                          </p:val>
                                        </p:tav>
                                      </p:tavLst>
                                    </p:anim>
                                    <p:animEffect transition="in" filter="wipe(up)">
                                      <p:cBhvr>
                                        <p:cTn id="67" dur="200"/>
                                        <p:tgtEl>
                                          <p:spTgt spid="76"/>
                                        </p:tgtEl>
                                      </p:cBhvr>
                                    </p:animEffect>
                                  </p:childTnLst>
                                </p:cTn>
                              </p:par>
                            </p:childTnLst>
                          </p:cTn>
                        </p:par>
                        <p:par>
                          <p:cTn id="68" fill="hold">
                            <p:stCondLst>
                              <p:cond delay="2700"/>
                            </p:stCondLst>
                            <p:childTnLst>
                              <p:par>
                                <p:cTn id="69" presetID="12" presetClass="entr" presetSubtype="4" fill="hold" nodeType="afterEffect">
                                  <p:stCondLst>
                                    <p:cond delay="0"/>
                                  </p:stCondLst>
                                  <p:childTnLst>
                                    <p:set>
                                      <p:cBhvr>
                                        <p:cTn id="70" dur="1" fill="hold">
                                          <p:stCondLst>
                                            <p:cond delay="0"/>
                                          </p:stCondLst>
                                        </p:cTn>
                                        <p:tgtEl>
                                          <p:spTgt spid="78"/>
                                        </p:tgtEl>
                                        <p:attrNameLst>
                                          <p:attrName>style.visibility</p:attrName>
                                        </p:attrNameLst>
                                      </p:cBhvr>
                                      <p:to>
                                        <p:strVal val="visible"/>
                                      </p:to>
                                    </p:set>
                                    <p:anim calcmode="lin" valueType="num">
                                      <p:cBhvr additive="base">
                                        <p:cTn id="71" dur="200"/>
                                        <p:tgtEl>
                                          <p:spTgt spid="78"/>
                                        </p:tgtEl>
                                        <p:attrNameLst>
                                          <p:attrName>ppt_y</p:attrName>
                                        </p:attrNameLst>
                                      </p:cBhvr>
                                      <p:tavLst>
                                        <p:tav tm="0">
                                          <p:val>
                                            <p:strVal val="#ppt_y+#ppt_h*1.125000"/>
                                          </p:val>
                                        </p:tav>
                                        <p:tav tm="100000">
                                          <p:val>
                                            <p:strVal val="#ppt_y"/>
                                          </p:val>
                                        </p:tav>
                                      </p:tavLst>
                                    </p:anim>
                                    <p:animEffect transition="in" filter="wipe(up)">
                                      <p:cBhvr>
                                        <p:cTn id="72" dur="200"/>
                                        <p:tgtEl>
                                          <p:spTgt spid="78"/>
                                        </p:tgtEl>
                                      </p:cBhvr>
                                    </p:animEffect>
                                  </p:childTnLst>
                                </p:cTn>
                              </p:par>
                            </p:childTnLst>
                          </p:cTn>
                        </p:par>
                        <p:par>
                          <p:cTn id="73" fill="hold">
                            <p:stCondLst>
                              <p:cond delay="2900"/>
                            </p:stCondLst>
                            <p:childTnLst>
                              <p:par>
                                <p:cTn id="74" presetID="12" presetClass="entr" presetSubtype="4" fill="hold" nodeType="afterEffect">
                                  <p:stCondLst>
                                    <p:cond delay="0"/>
                                  </p:stCondLst>
                                  <p:childTnLst>
                                    <p:set>
                                      <p:cBhvr>
                                        <p:cTn id="75" dur="1" fill="hold">
                                          <p:stCondLst>
                                            <p:cond delay="0"/>
                                          </p:stCondLst>
                                        </p:cTn>
                                        <p:tgtEl>
                                          <p:spTgt spid="79"/>
                                        </p:tgtEl>
                                        <p:attrNameLst>
                                          <p:attrName>style.visibility</p:attrName>
                                        </p:attrNameLst>
                                      </p:cBhvr>
                                      <p:to>
                                        <p:strVal val="visible"/>
                                      </p:to>
                                    </p:set>
                                    <p:anim calcmode="lin" valueType="num">
                                      <p:cBhvr additive="base">
                                        <p:cTn id="76" dur="200"/>
                                        <p:tgtEl>
                                          <p:spTgt spid="79"/>
                                        </p:tgtEl>
                                        <p:attrNameLst>
                                          <p:attrName>ppt_y</p:attrName>
                                        </p:attrNameLst>
                                      </p:cBhvr>
                                      <p:tavLst>
                                        <p:tav tm="0">
                                          <p:val>
                                            <p:strVal val="#ppt_y+#ppt_h*1.125000"/>
                                          </p:val>
                                        </p:tav>
                                        <p:tav tm="100000">
                                          <p:val>
                                            <p:strVal val="#ppt_y"/>
                                          </p:val>
                                        </p:tav>
                                      </p:tavLst>
                                    </p:anim>
                                    <p:animEffect transition="in" filter="wipe(up)">
                                      <p:cBhvr>
                                        <p:cTn id="77" dur="200"/>
                                        <p:tgtEl>
                                          <p:spTgt spid="79"/>
                                        </p:tgtEl>
                                      </p:cBhvr>
                                    </p:animEffect>
                                  </p:childTnLst>
                                </p:cTn>
                              </p:par>
                            </p:childTnLst>
                          </p:cTn>
                        </p:par>
                        <p:par>
                          <p:cTn id="78" fill="hold">
                            <p:stCondLst>
                              <p:cond delay="3100"/>
                            </p:stCondLst>
                            <p:childTnLst>
                              <p:par>
                                <p:cTn id="79" presetID="12" presetClass="entr" presetSubtype="4" fill="hold" nodeType="afterEffect">
                                  <p:stCondLst>
                                    <p:cond delay="0"/>
                                  </p:stCondLst>
                                  <p:childTnLst>
                                    <p:set>
                                      <p:cBhvr>
                                        <p:cTn id="80" dur="1" fill="hold">
                                          <p:stCondLst>
                                            <p:cond delay="0"/>
                                          </p:stCondLst>
                                        </p:cTn>
                                        <p:tgtEl>
                                          <p:spTgt spid="80"/>
                                        </p:tgtEl>
                                        <p:attrNameLst>
                                          <p:attrName>style.visibility</p:attrName>
                                        </p:attrNameLst>
                                      </p:cBhvr>
                                      <p:to>
                                        <p:strVal val="visible"/>
                                      </p:to>
                                    </p:set>
                                    <p:anim calcmode="lin" valueType="num">
                                      <p:cBhvr additive="base">
                                        <p:cTn id="81" dur="200"/>
                                        <p:tgtEl>
                                          <p:spTgt spid="80"/>
                                        </p:tgtEl>
                                        <p:attrNameLst>
                                          <p:attrName>ppt_y</p:attrName>
                                        </p:attrNameLst>
                                      </p:cBhvr>
                                      <p:tavLst>
                                        <p:tav tm="0">
                                          <p:val>
                                            <p:strVal val="#ppt_y+#ppt_h*1.125000"/>
                                          </p:val>
                                        </p:tav>
                                        <p:tav tm="100000">
                                          <p:val>
                                            <p:strVal val="#ppt_y"/>
                                          </p:val>
                                        </p:tav>
                                      </p:tavLst>
                                    </p:anim>
                                    <p:animEffect transition="in" filter="wipe(up)">
                                      <p:cBhvr>
                                        <p:cTn id="82" dur="2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descr="new_ui.png"/>
          <p:cNvPicPr>
            <a:picLocks noChangeAspect="1"/>
          </p:cNvPicPr>
          <p:nvPr/>
        </p:nvPicPr>
        <p:blipFill>
          <a:blip r:embed="rId3" cstate="print">
            <a:extLst>
              <a:ext uri="{28A0092B-C50C-407E-A947-70E740481C1C}">
                <a14:useLocalDpi xmlns:a14="http://schemas.microsoft.com/office/drawing/2010/main"/>
              </a:ext>
            </a:extLst>
          </a:blip>
          <a:srcRect b="7703"/>
          <a:stretch>
            <a:fillRect/>
          </a:stretch>
        </p:blipFill>
        <p:spPr bwMode="auto">
          <a:xfrm>
            <a:off x="4660900" y="858768"/>
            <a:ext cx="4483100" cy="428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extBox 71"/>
          <p:cNvSpPr txBox="1">
            <a:spLocks noChangeArrowheads="1"/>
          </p:cNvSpPr>
          <p:nvPr/>
        </p:nvSpPr>
        <p:spPr bwMode="auto">
          <a:xfrm>
            <a:off x="577642" y="1608138"/>
            <a:ext cx="3903663"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100" b="1">
                <a:solidFill>
                  <a:schemeClr val="tx1"/>
                </a:solidFill>
                <a:latin typeface="Arial" charset="0"/>
                <a:ea typeface="ＭＳ Ｐゴシック" charset="0"/>
                <a:cs typeface="ＭＳ Ｐゴシック" charset="0"/>
              </a:defRPr>
            </a:lvl1pPr>
            <a:lvl2pPr marL="742950" indent="-285750" eaLnBrk="0" hangingPunct="0">
              <a:defRPr sz="1100" b="1">
                <a:solidFill>
                  <a:schemeClr val="tx1"/>
                </a:solidFill>
                <a:latin typeface="Arial" charset="0"/>
                <a:ea typeface="ＭＳ Ｐゴシック" charset="0"/>
              </a:defRPr>
            </a:lvl2pPr>
            <a:lvl3pPr marL="1143000" indent="-228600" eaLnBrk="0" hangingPunct="0">
              <a:defRPr sz="1100" b="1">
                <a:solidFill>
                  <a:schemeClr val="tx1"/>
                </a:solidFill>
                <a:latin typeface="Arial" charset="0"/>
                <a:ea typeface="ＭＳ Ｐゴシック" charset="0"/>
              </a:defRPr>
            </a:lvl3pPr>
            <a:lvl4pPr marL="1600200" indent="-228600" eaLnBrk="0" hangingPunct="0">
              <a:defRPr sz="1100" b="1">
                <a:solidFill>
                  <a:schemeClr val="tx1"/>
                </a:solidFill>
                <a:latin typeface="Arial" charset="0"/>
                <a:ea typeface="ＭＳ Ｐゴシック" charset="0"/>
              </a:defRPr>
            </a:lvl4pPr>
            <a:lvl5pPr marL="2057400" indent="-228600" eaLnBrk="0" hangingPunct="0">
              <a:defRPr sz="1100" b="1">
                <a:solidFill>
                  <a:schemeClr val="tx1"/>
                </a:solidFill>
                <a:latin typeface="Arial" charset="0"/>
                <a:ea typeface="ＭＳ Ｐゴシック" charset="0"/>
              </a:defRPr>
            </a:lvl5pPr>
            <a:lvl6pPr marL="2514600" indent="-228600" eaLnBrk="0" fontAlgn="base" hangingPunct="0">
              <a:spcBef>
                <a:spcPct val="0"/>
              </a:spcBef>
              <a:spcAft>
                <a:spcPct val="0"/>
              </a:spcAft>
              <a:defRPr sz="1100" b="1">
                <a:solidFill>
                  <a:schemeClr val="tx1"/>
                </a:solidFill>
                <a:latin typeface="Arial" charset="0"/>
                <a:ea typeface="ＭＳ Ｐゴシック" charset="0"/>
              </a:defRPr>
            </a:lvl6pPr>
            <a:lvl7pPr marL="2971800" indent="-228600" eaLnBrk="0" fontAlgn="base" hangingPunct="0">
              <a:spcBef>
                <a:spcPct val="0"/>
              </a:spcBef>
              <a:spcAft>
                <a:spcPct val="0"/>
              </a:spcAft>
              <a:defRPr sz="1100" b="1">
                <a:solidFill>
                  <a:schemeClr val="tx1"/>
                </a:solidFill>
                <a:latin typeface="Arial" charset="0"/>
                <a:ea typeface="ＭＳ Ｐゴシック" charset="0"/>
              </a:defRPr>
            </a:lvl7pPr>
            <a:lvl8pPr marL="3429000" indent="-228600" eaLnBrk="0" fontAlgn="base" hangingPunct="0">
              <a:spcBef>
                <a:spcPct val="0"/>
              </a:spcBef>
              <a:spcAft>
                <a:spcPct val="0"/>
              </a:spcAft>
              <a:defRPr sz="1100" b="1">
                <a:solidFill>
                  <a:schemeClr val="tx1"/>
                </a:solidFill>
                <a:latin typeface="Arial" charset="0"/>
                <a:ea typeface="ＭＳ Ｐゴシック" charset="0"/>
              </a:defRPr>
            </a:lvl8pPr>
            <a:lvl9pPr marL="3886200" indent="-228600" eaLnBrk="0" fontAlgn="base" hangingPunct="0">
              <a:spcBef>
                <a:spcPct val="0"/>
              </a:spcBef>
              <a:spcAft>
                <a:spcPct val="0"/>
              </a:spcAft>
              <a:defRPr sz="1100" b="1">
                <a:solidFill>
                  <a:schemeClr val="tx1"/>
                </a:solidFill>
                <a:latin typeface="Arial" charset="0"/>
                <a:ea typeface="ＭＳ Ｐゴシック" charset="0"/>
              </a:defRPr>
            </a:lvl9pPr>
          </a:lstStyle>
          <a:p>
            <a:pPr defTabSz="914400" eaLnBrk="1" fontAlgn="base" hangingPunct="1">
              <a:lnSpc>
                <a:spcPct val="120000"/>
              </a:lnSpc>
              <a:spcBef>
                <a:spcPct val="0"/>
              </a:spcBef>
              <a:spcAft>
                <a:spcPts val="1200"/>
              </a:spcAft>
              <a:buFont typeface="Arial" charset="0"/>
              <a:buChar char="•"/>
            </a:pPr>
            <a:r>
              <a:rPr lang="zh-CN" altLang="en-US" sz="2000" b="0" dirty="0" smtClean="0">
                <a:latin typeface="微软雅黑" panose="020B0503020204020204" pitchFamily="34" charset="-122"/>
                <a:ea typeface="微软雅黑" panose="020B0503020204020204" pitchFamily="34" charset="-122"/>
                <a:cs typeface="Calibri"/>
              </a:rPr>
              <a:t>保护物理，虚拟和云环境</a:t>
            </a:r>
            <a:endParaRPr lang="en-US" sz="2000" b="0" dirty="0" smtClean="0">
              <a:latin typeface="微软雅黑" panose="020B0503020204020204" pitchFamily="34" charset="-122"/>
              <a:ea typeface="微软雅黑" panose="020B0503020204020204" pitchFamily="34" charset="-122"/>
              <a:cs typeface="Calibri"/>
            </a:endParaRPr>
          </a:p>
          <a:p>
            <a:pPr defTabSz="914400" eaLnBrk="1" fontAlgn="base" hangingPunct="1">
              <a:lnSpc>
                <a:spcPct val="120000"/>
              </a:lnSpc>
              <a:spcBef>
                <a:spcPct val="0"/>
              </a:spcBef>
              <a:spcAft>
                <a:spcPts val="1200"/>
              </a:spcAft>
              <a:buFont typeface="Arial" charset="0"/>
              <a:buChar char="•"/>
            </a:pPr>
            <a:r>
              <a:rPr lang="zh-CN" altLang="en-US" sz="2000" b="0" dirty="0" smtClean="0">
                <a:latin typeface="微软雅黑" panose="020B0503020204020204" pitchFamily="34" charset="-122"/>
                <a:ea typeface="微软雅黑" panose="020B0503020204020204" pitchFamily="34" charset="-122"/>
                <a:cs typeface="Calibri"/>
              </a:rPr>
              <a:t>集中唯一的管理平台</a:t>
            </a:r>
            <a:endParaRPr lang="en-US" sz="2000" b="0" dirty="0">
              <a:latin typeface="微软雅黑" panose="020B0503020204020204" pitchFamily="34" charset="-122"/>
              <a:ea typeface="微软雅黑" panose="020B0503020204020204" pitchFamily="34" charset="-122"/>
              <a:cs typeface="Calibri"/>
            </a:endParaRPr>
          </a:p>
          <a:p>
            <a:pPr defTabSz="914400" eaLnBrk="1" fontAlgn="base" hangingPunct="1">
              <a:lnSpc>
                <a:spcPct val="120000"/>
              </a:lnSpc>
              <a:spcBef>
                <a:spcPct val="0"/>
              </a:spcBef>
              <a:spcAft>
                <a:spcPts val="1200"/>
              </a:spcAft>
              <a:buFont typeface="Arial" charset="0"/>
              <a:buChar char="•"/>
            </a:pPr>
            <a:r>
              <a:rPr lang="zh-CN" altLang="en-US" sz="2000" b="0" dirty="0" smtClean="0">
                <a:latin typeface="微软雅黑" panose="020B0503020204020204" pitchFamily="34" charset="-122"/>
                <a:ea typeface="微软雅黑" panose="020B0503020204020204" pitchFamily="34" charset="-122"/>
                <a:cs typeface="Calibri"/>
              </a:rPr>
              <a:t>针对虚拟化和云进行了优化</a:t>
            </a:r>
            <a:endParaRPr lang="en-US" sz="2000" b="0" dirty="0" smtClean="0">
              <a:latin typeface="微软雅黑" panose="020B0503020204020204" pitchFamily="34" charset="-122"/>
              <a:ea typeface="微软雅黑" panose="020B0503020204020204" pitchFamily="34" charset="-122"/>
              <a:cs typeface="Calibri"/>
            </a:endParaRPr>
          </a:p>
        </p:txBody>
      </p:sp>
      <p:sp>
        <p:nvSpPr>
          <p:cNvPr id="36" name="Title 1"/>
          <p:cNvSpPr txBox="1">
            <a:spLocks/>
          </p:cNvSpPr>
          <p:nvPr/>
        </p:nvSpPr>
        <p:spPr>
          <a:xfrm>
            <a:off x="457200" y="205981"/>
            <a:ext cx="8229600" cy="519676"/>
          </a:xfrm>
          <a:prstGeom prst="rect">
            <a:avLst/>
          </a:prstGeom>
        </p:spPr>
        <p:txBody>
          <a:bodyPr/>
          <a:lstStyle>
            <a:lvl1pPr algn="l" defTabSz="457200" rtl="0" eaLnBrk="1" latinLnBrk="0" hangingPunct="1">
              <a:spcBef>
                <a:spcPct val="0"/>
              </a:spcBef>
              <a:buNone/>
              <a:defRPr sz="3600" b="0" kern="1200">
                <a:solidFill>
                  <a:srgbClr val="ED1C24"/>
                </a:solidFill>
                <a:latin typeface="Calibri"/>
                <a:ea typeface="+mj-ea"/>
                <a:cs typeface="Calibri"/>
              </a:defRPr>
            </a:lvl1pPr>
          </a:lstStyle>
          <a:p>
            <a:r>
              <a:rPr lang="zh-CN" altLang="en-US" sz="2800" b="1" dirty="0" smtClean="0">
                <a:latin typeface="微软雅黑" panose="020B0503020204020204" pitchFamily="34" charset="-122"/>
                <a:ea typeface="微软雅黑" panose="020B0503020204020204" pitchFamily="34" charset="-122"/>
              </a:rPr>
              <a:t>保护您的数据中心和云环境的成熟服务器以及</a:t>
            </a:r>
            <a:r>
              <a:rPr lang="en-US" altLang="zh-CN" sz="2800" b="1" dirty="0" smtClean="0">
                <a:latin typeface="微软雅黑" panose="020B0503020204020204" pitchFamily="34" charset="-122"/>
                <a:ea typeface="微软雅黑" panose="020B0503020204020204" pitchFamily="34" charset="-122"/>
              </a:rPr>
              <a:t>Web</a:t>
            </a:r>
            <a:r>
              <a:rPr lang="zh-CN" altLang="en-US" sz="2800" b="1" dirty="0" smtClean="0">
                <a:latin typeface="微软雅黑" panose="020B0503020204020204" pitchFamily="34" charset="-122"/>
                <a:ea typeface="微软雅黑" panose="020B0503020204020204" pitchFamily="34" charset="-122"/>
              </a:rPr>
              <a:t>应用安全</a:t>
            </a:r>
            <a:endParaRPr 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3393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zh-CN" smtClean="0"/>
              <a:t>Confidential | Copyright 2014 Trend Micro Inc.</a:t>
            </a:r>
            <a:endParaRPr lang="en-US" altLang="zh-CN" dirty="0" smtClean="0"/>
          </a:p>
        </p:txBody>
      </p:sp>
      <p:sp>
        <p:nvSpPr>
          <p:cNvPr id="3" name="Slide Number Placeholder 2"/>
          <p:cNvSpPr>
            <a:spLocks noGrp="1"/>
          </p:cNvSpPr>
          <p:nvPr>
            <p:ph type="sldNum" sz="quarter" idx="12"/>
          </p:nvPr>
        </p:nvSpPr>
        <p:spPr/>
        <p:txBody>
          <a:bodyPr/>
          <a:lstStyle/>
          <a:p>
            <a:fld id="{1E6B01BB-509F-ED41-827A-0A250126612E}" type="slidenum">
              <a:rPr lang="en-US" smtClean="0"/>
              <a:pPr/>
              <a:t>33</a:t>
            </a:fld>
            <a:endParaRPr lang="en-US"/>
          </a:p>
        </p:txBody>
      </p:sp>
      <p:sp>
        <p:nvSpPr>
          <p:cNvPr id="4" name="Title 1"/>
          <p:cNvSpPr txBox="1">
            <a:spLocks/>
          </p:cNvSpPr>
          <p:nvPr/>
        </p:nvSpPr>
        <p:spPr bwMode="auto">
          <a:xfrm>
            <a:off x="396875" y="269875"/>
            <a:ext cx="9238444"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lang="en-US" sz="3600" kern="1200" dirty="0">
                <a:solidFill>
                  <a:srgbClr val="ED1C24"/>
                </a:solidFill>
                <a:latin typeface="Calibri"/>
                <a:ea typeface="Calibri" pitchFamily="34" charset="0"/>
                <a:cs typeface="Calibri"/>
              </a:defRPr>
            </a:lvl1pPr>
            <a:lvl2pPr algn="l" rtl="0" eaLnBrk="0" fontAlgn="base" hangingPunct="0">
              <a:lnSpc>
                <a:spcPct val="90000"/>
              </a:lnSpc>
              <a:spcBef>
                <a:spcPct val="0"/>
              </a:spcBef>
              <a:spcAft>
                <a:spcPct val="0"/>
              </a:spcAft>
              <a:defRPr sz="3600">
                <a:solidFill>
                  <a:srgbClr val="ED1C24"/>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600">
                <a:solidFill>
                  <a:srgbClr val="ED1C24"/>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600">
                <a:solidFill>
                  <a:srgbClr val="ED1C24"/>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600">
                <a:solidFill>
                  <a:srgbClr val="ED1C24"/>
                </a:solidFill>
                <a:latin typeface="Calibri" pitchFamily="34" charset="0"/>
                <a:ea typeface="Calibri" pitchFamily="34" charset="0"/>
                <a:cs typeface="Calibri" pitchFamily="34" charset="0"/>
              </a:defRPr>
            </a:lvl5pPr>
            <a:lvl6pPr marL="457200" algn="l" rtl="0" eaLnBrk="1" fontAlgn="base" hangingPunct="1">
              <a:lnSpc>
                <a:spcPct val="90000"/>
              </a:lnSpc>
              <a:spcBef>
                <a:spcPct val="0"/>
              </a:spcBef>
              <a:spcAft>
                <a:spcPct val="0"/>
              </a:spcAft>
              <a:defRPr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sz="2800" b="1">
                <a:solidFill>
                  <a:schemeClr val="tx2"/>
                </a:solidFill>
                <a:latin typeface="Arial" charset="0"/>
                <a:cs typeface="Arial" charset="0"/>
              </a:defRPr>
            </a:lvl9pPr>
          </a:lstStyle>
          <a:p>
            <a:pPr defTabSz="914400">
              <a:spcBef>
                <a:spcPts val="0"/>
              </a:spcBef>
              <a:spcAft>
                <a:spcPts val="0"/>
              </a:spcAft>
            </a:pPr>
            <a:r>
              <a:rPr lang="zh-CN" altLang="en-US" sz="2800" b="1" smtClean="0">
                <a:latin typeface="微软雅黑" pitchFamily="34" charset="-122"/>
                <a:ea typeface="微软雅黑" pitchFamily="34" charset="-122"/>
              </a:rPr>
              <a:t>为我们的客户全程护航，帮助他们迈向云端</a:t>
            </a:r>
            <a:endParaRPr lang="zh-CN" altLang="en-US" sz="2800" b="1">
              <a:latin typeface="微软雅黑" pitchFamily="34" charset="-122"/>
              <a:ea typeface="微软雅黑" pitchFamily="34" charset="-122"/>
            </a:endParaRPr>
          </a:p>
        </p:txBody>
      </p:sp>
      <p:pic>
        <p:nvPicPr>
          <p:cNvPr id="5" name="Picture 7"/>
          <p:cNvPicPr>
            <a:picLocks noChangeAspect="1"/>
          </p:cNvPicPr>
          <p:nvPr/>
        </p:nvPicPr>
        <p:blipFill>
          <a:blip r:embed="rId2"/>
          <a:srcRect/>
          <a:stretch>
            <a:fillRect/>
          </a:stretch>
        </p:blipFill>
        <p:spPr bwMode="auto">
          <a:xfrm>
            <a:off x="3323254" y="3721637"/>
            <a:ext cx="2205038" cy="1009650"/>
          </a:xfrm>
          <a:prstGeom prst="rect">
            <a:avLst/>
          </a:prstGeom>
          <a:noFill/>
          <a:ln w="9525">
            <a:noFill/>
            <a:miter lim="800000"/>
            <a:headEnd/>
            <a:tailEnd/>
          </a:ln>
        </p:spPr>
      </p:pic>
      <p:grpSp>
        <p:nvGrpSpPr>
          <p:cNvPr id="16" name="Group 27"/>
          <p:cNvGrpSpPr>
            <a:grpSpLocks/>
          </p:cNvGrpSpPr>
          <p:nvPr/>
        </p:nvGrpSpPr>
        <p:grpSpPr bwMode="auto">
          <a:xfrm>
            <a:off x="5715883" y="1312863"/>
            <a:ext cx="3307468" cy="2779712"/>
            <a:chOff x="5856894" y="889000"/>
            <a:chExt cx="3217642" cy="2662309"/>
          </a:xfrm>
        </p:grpSpPr>
        <p:grpSp>
          <p:nvGrpSpPr>
            <p:cNvPr id="17" name="Group 18"/>
            <p:cNvGrpSpPr>
              <a:grpSpLocks/>
            </p:cNvGrpSpPr>
            <p:nvPr/>
          </p:nvGrpSpPr>
          <p:grpSpPr bwMode="auto">
            <a:xfrm>
              <a:off x="6104619" y="889000"/>
              <a:ext cx="2969917" cy="2596588"/>
              <a:chOff x="6104619" y="889000"/>
              <a:chExt cx="2969917" cy="2596588"/>
            </a:xfrm>
          </p:grpSpPr>
          <p:sp>
            <p:nvSpPr>
              <p:cNvPr id="19" name="TextBox 14"/>
              <p:cNvSpPr txBox="1">
                <a:spLocks noChangeArrowheads="1"/>
              </p:cNvSpPr>
              <p:nvPr/>
            </p:nvSpPr>
            <p:spPr bwMode="auto">
              <a:xfrm>
                <a:off x="6223000" y="889000"/>
                <a:ext cx="2311400" cy="560077"/>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TW" sz="1600" b="0" i="1" u="none" strike="noStrike" kern="0" cap="none" spc="0" normalizeH="0" baseline="0" noProof="0" dirty="0" smtClean="0">
                    <a:ln>
                      <a:noFill/>
                    </a:ln>
                    <a:solidFill>
                      <a:srgbClr val="2A72B0"/>
                    </a:solidFill>
                    <a:effectLst/>
                    <a:uLnTx/>
                    <a:uFillTx/>
                    <a:latin typeface="微软雅黑" pitchFamily="34" charset="-122"/>
                    <a:ea typeface="微软雅黑" pitchFamily="34" charset="-122"/>
                    <a:cs typeface="Calibri"/>
                  </a:rPr>
                  <a:t>“</a:t>
                </a:r>
                <a:r>
                  <a:rPr kumimoji="0" lang="en-US" altLang="zh-TW" sz="1600" b="0" i="1" u="none" strike="noStrike" kern="0" cap="none" spc="0" normalizeH="0" baseline="0" noProof="0" dirty="0" err="1" smtClean="0">
                    <a:ln>
                      <a:noFill/>
                    </a:ln>
                    <a:solidFill>
                      <a:srgbClr val="2A72B0"/>
                    </a:solidFill>
                    <a:effectLst/>
                    <a:uLnTx/>
                    <a:uFillTx/>
                    <a:latin typeface="微软雅黑" pitchFamily="34" charset="-122"/>
                    <a:ea typeface="微软雅黑" pitchFamily="34" charset="-122"/>
                    <a:cs typeface="Calibri"/>
                  </a:rPr>
                  <a:t>大型国际运动产品制造商</a:t>
                </a:r>
                <a:r>
                  <a:rPr kumimoji="0" lang="en-US" altLang="zh-TW" sz="1600" b="0" i="1" u="none" strike="noStrike" kern="0" cap="none" spc="0" normalizeH="0" baseline="0" noProof="0" dirty="0" smtClean="0">
                    <a:ln>
                      <a:noFill/>
                    </a:ln>
                    <a:solidFill>
                      <a:srgbClr val="2A72B0"/>
                    </a:solidFill>
                    <a:effectLst/>
                    <a:uLnTx/>
                    <a:uFillTx/>
                    <a:latin typeface="微软雅黑" pitchFamily="34" charset="-122"/>
                    <a:ea typeface="微软雅黑" pitchFamily="34" charset="-122"/>
                    <a:cs typeface="Calibri"/>
                  </a:rPr>
                  <a:t>”</a:t>
                </a:r>
              </a:p>
            </p:txBody>
          </p:sp>
          <p:pic>
            <p:nvPicPr>
              <p:cNvPr id="20" name="Picture 16"/>
              <p:cNvPicPr>
                <a:picLocks noChangeAspect="1"/>
              </p:cNvPicPr>
              <p:nvPr/>
            </p:nvPicPr>
            <p:blipFill>
              <a:blip r:embed="rId3"/>
              <a:srcRect/>
              <a:stretch>
                <a:fillRect/>
              </a:stretch>
            </p:blipFill>
            <p:spPr bwMode="auto">
              <a:xfrm>
                <a:off x="8089900" y="1219129"/>
                <a:ext cx="984636" cy="590782"/>
              </a:xfrm>
              <a:prstGeom prst="rect">
                <a:avLst/>
              </a:prstGeom>
              <a:noFill/>
              <a:ln w="9525">
                <a:noFill/>
                <a:miter lim="800000"/>
                <a:headEnd/>
                <a:tailEnd/>
              </a:ln>
            </p:spPr>
          </p:pic>
          <p:sp>
            <p:nvSpPr>
              <p:cNvPr id="21" name="Rectangle 17"/>
              <p:cNvSpPr>
                <a:spLocks noChangeArrowheads="1"/>
              </p:cNvSpPr>
              <p:nvPr/>
            </p:nvSpPr>
            <p:spPr bwMode="auto">
              <a:xfrm>
                <a:off x="6104619" y="1982224"/>
                <a:ext cx="2963181" cy="1503364"/>
              </a:xfrm>
              <a:prstGeom prst="rect">
                <a:avLst/>
              </a:prstGeom>
              <a:noFill/>
              <a:ln w="9525">
                <a:noFill/>
                <a:miter lim="800000"/>
                <a:headEnd/>
                <a:tailEnd/>
              </a:ln>
            </p:spPr>
            <p:txBody>
              <a:bodyPr>
                <a:spAutoFit/>
              </a:bodyPr>
              <a:lstStyle/>
              <a:p>
                <a:pPr marL="173736" marR="0" lvl="0" indent="-173736" defTabSz="914400" eaLnBrk="1" fontAlgn="base" latinLnBrk="0" hangingPunct="1">
                  <a:lnSpc>
                    <a:spcPct val="100000"/>
                  </a:lnSpc>
                  <a:spcBef>
                    <a:spcPct val="0"/>
                  </a:spcBef>
                  <a:spcAft>
                    <a:spcPct val="0"/>
                  </a:spcAft>
                  <a:buClrTx/>
                  <a:buSzTx/>
                  <a:buFont typeface="Arial"/>
                  <a:buChar char="•"/>
                  <a:tabLst/>
                  <a:defRPr/>
                </a:pPr>
                <a:r>
                  <a:rPr kumimoji="0" lang="en-US" altLang="zh-TW" sz="1600" b="0" i="0" u="none" strike="noStrike" kern="0" cap="none" spc="0" normalizeH="0" baseline="0" noProof="0" dirty="0" err="1" smtClean="0">
                    <a:ln>
                      <a:noFill/>
                    </a:ln>
                    <a:solidFill>
                      <a:srgbClr val="636466"/>
                    </a:solidFill>
                    <a:effectLst/>
                    <a:uLnTx/>
                    <a:uFillTx/>
                    <a:latin typeface="微软雅黑" pitchFamily="34" charset="-122"/>
                    <a:ea typeface="微软雅黑" pitchFamily="34" charset="-122"/>
                    <a:cs typeface="Calibri"/>
                  </a:rPr>
                  <a:t>将云运用到扩展临时活动中</a:t>
                </a:r>
                <a:endPar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endParaRPr>
              </a:p>
              <a:p>
                <a:pPr marL="173736" marR="0" lvl="0" indent="-173736" defTabSz="914400" eaLnBrk="1" fontAlgn="base" latinLnBrk="0" hangingPunct="1">
                  <a:lnSpc>
                    <a:spcPct val="100000"/>
                  </a:lnSpc>
                  <a:spcBef>
                    <a:spcPct val="0"/>
                  </a:spcBef>
                  <a:spcAft>
                    <a:spcPct val="0"/>
                  </a:spcAft>
                  <a:buClrTx/>
                  <a:buSzTx/>
                  <a:buFont typeface="Arial"/>
                  <a:buChar char="•"/>
                  <a:tabLst/>
                  <a:defRPr/>
                </a:pPr>
                <a:r>
                  <a:rPr kumimoji="0" lang="en-US" altLang="zh-TW" sz="1600" b="0" i="0" u="none" strike="noStrike" kern="0" cap="none" spc="0" normalizeH="0" baseline="0" noProof="0" dirty="0" err="1" smtClean="0">
                    <a:ln>
                      <a:noFill/>
                    </a:ln>
                    <a:solidFill>
                      <a:srgbClr val="636466"/>
                    </a:solidFill>
                    <a:effectLst/>
                    <a:uLnTx/>
                    <a:uFillTx/>
                    <a:latin typeface="微软雅黑" pitchFamily="34" charset="-122"/>
                    <a:ea typeface="微软雅黑" pitchFamily="34" charset="-122"/>
                    <a:cs typeface="Calibri"/>
                  </a:rPr>
                  <a:t>可自动检测新实例并应用全面安全措施</a:t>
                </a:r>
                <a:endPar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endParaRPr>
              </a:p>
              <a:p>
                <a:pPr marL="173736" marR="0" lvl="0" indent="-173736" defTabSz="914400" eaLnBrk="1" fontAlgn="base" latinLnBrk="0" hangingPunct="1">
                  <a:lnSpc>
                    <a:spcPct val="100000"/>
                  </a:lnSpc>
                  <a:spcBef>
                    <a:spcPct val="0"/>
                  </a:spcBef>
                  <a:spcAft>
                    <a:spcPct val="0"/>
                  </a:spcAft>
                  <a:buClrTx/>
                  <a:buSzTx/>
                  <a:buFont typeface="Arial"/>
                  <a:buChar char="•"/>
                  <a:tabLst/>
                  <a:defRPr/>
                </a:pPr>
                <a:r>
                  <a:rPr kumimoji="0" lang="en-US" altLang="zh-TW" sz="1600" b="0" i="0" u="none" strike="noStrike" kern="0" cap="none" spc="0" normalizeH="0" baseline="0" noProof="0" dirty="0" err="1" smtClean="0">
                    <a:ln>
                      <a:noFill/>
                    </a:ln>
                    <a:solidFill>
                      <a:srgbClr val="636466"/>
                    </a:solidFill>
                    <a:effectLst/>
                    <a:uLnTx/>
                    <a:uFillTx/>
                    <a:latin typeface="微软雅黑" pitchFamily="34" charset="-122"/>
                    <a:ea typeface="微软雅黑" pitchFamily="34" charset="-122"/>
                    <a:cs typeface="Calibri"/>
                  </a:rPr>
                  <a:t>即便自动缩放也必须提供审计证明以满足</a:t>
                </a:r>
                <a:r>
                  <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rPr>
                  <a:t> PCI </a:t>
                </a:r>
                <a:r>
                  <a:rPr kumimoji="0" lang="en-US" altLang="zh-TW" sz="1600" b="0" i="0" u="none" strike="noStrike" kern="0" cap="none" spc="0" normalizeH="0" baseline="0" noProof="0" dirty="0" err="1" smtClean="0">
                    <a:ln>
                      <a:noFill/>
                    </a:ln>
                    <a:solidFill>
                      <a:srgbClr val="636466"/>
                    </a:solidFill>
                    <a:effectLst/>
                    <a:uLnTx/>
                    <a:uFillTx/>
                    <a:latin typeface="微软雅黑" pitchFamily="34" charset="-122"/>
                    <a:ea typeface="微软雅黑" pitchFamily="34" charset="-122"/>
                    <a:cs typeface="Calibri"/>
                  </a:rPr>
                  <a:t>合规性</a:t>
                </a:r>
                <a:endPar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endParaRPr>
              </a:p>
              <a:p>
                <a:pPr marL="173736" marR="0" lvl="0" indent="-173736" defTabSz="914400" eaLnBrk="1" fontAlgn="base" latinLnBrk="0" hangingPunct="1">
                  <a:lnSpc>
                    <a:spcPct val="100000"/>
                  </a:lnSpc>
                  <a:spcBef>
                    <a:spcPct val="0"/>
                  </a:spcBef>
                  <a:spcAft>
                    <a:spcPct val="0"/>
                  </a:spcAft>
                  <a:buClrTx/>
                  <a:buSzTx/>
                  <a:buFont typeface="Arial"/>
                  <a:buChar char="•"/>
                  <a:tabLst/>
                  <a:defRPr/>
                </a:pPr>
                <a:endParaRPr kumimoji="0" lang="en-US" sz="1600" b="1"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endParaRPr>
              </a:p>
            </p:txBody>
          </p:sp>
        </p:grpSp>
        <p:cxnSp>
          <p:nvCxnSpPr>
            <p:cNvPr id="18" name="Straight Arrow Connector 17"/>
            <p:cNvCxnSpPr/>
            <p:nvPr/>
          </p:nvCxnSpPr>
          <p:spPr>
            <a:xfrm flipV="1">
              <a:off x="5856894" y="3157513"/>
              <a:ext cx="495450" cy="393796"/>
            </a:xfrm>
            <a:prstGeom prst="straightConnector1">
              <a:avLst/>
            </a:prstGeom>
            <a:noFill/>
            <a:ln w="25400" cap="flat" cmpd="sng" algn="ctr">
              <a:solidFill>
                <a:srgbClr val="BCBEC0"/>
              </a:solidFill>
              <a:prstDash val="solid"/>
              <a:tailEnd type="arrow"/>
            </a:ln>
            <a:effectLst>
              <a:outerShdw blurRad="40000" dist="20000" dir="5400000" rotWithShape="0">
                <a:srgbClr val="000000">
                  <a:alpha val="38000"/>
                </a:srgbClr>
              </a:outerShdw>
            </a:effectLst>
          </p:spPr>
        </p:cxnSp>
      </p:grpSp>
      <p:grpSp>
        <p:nvGrpSpPr>
          <p:cNvPr id="6" name="Group 26"/>
          <p:cNvGrpSpPr>
            <a:grpSpLocks/>
          </p:cNvGrpSpPr>
          <p:nvPr/>
        </p:nvGrpSpPr>
        <p:grpSpPr bwMode="auto">
          <a:xfrm>
            <a:off x="85583" y="1072982"/>
            <a:ext cx="2949717" cy="3208338"/>
            <a:chOff x="136532" y="876300"/>
            <a:chExt cx="2949568" cy="3073179"/>
          </a:xfrm>
        </p:grpSpPr>
        <p:grpSp>
          <p:nvGrpSpPr>
            <p:cNvPr id="7" name="Group 9"/>
            <p:cNvGrpSpPr>
              <a:grpSpLocks/>
            </p:cNvGrpSpPr>
            <p:nvPr/>
          </p:nvGrpSpPr>
          <p:grpSpPr bwMode="auto">
            <a:xfrm>
              <a:off x="136532" y="876300"/>
              <a:ext cx="2409846" cy="3062292"/>
              <a:chOff x="136532" y="876300"/>
              <a:chExt cx="2409846" cy="3062292"/>
            </a:xfrm>
          </p:grpSpPr>
          <p:pic>
            <p:nvPicPr>
              <p:cNvPr id="9" name="Picture 4"/>
              <p:cNvPicPr>
                <a:picLocks noChangeAspect="1"/>
              </p:cNvPicPr>
              <p:nvPr/>
            </p:nvPicPr>
            <p:blipFill>
              <a:blip r:embed="rId4"/>
              <a:srcRect/>
              <a:stretch>
                <a:fillRect/>
              </a:stretch>
            </p:blipFill>
            <p:spPr bwMode="auto">
              <a:xfrm>
                <a:off x="508000" y="1456990"/>
                <a:ext cx="1499012" cy="1413210"/>
              </a:xfrm>
              <a:prstGeom prst="rect">
                <a:avLst/>
              </a:prstGeom>
              <a:noFill/>
              <a:ln w="9525">
                <a:noFill/>
                <a:miter lim="800000"/>
                <a:headEnd/>
                <a:tailEnd/>
              </a:ln>
            </p:spPr>
          </p:pic>
          <p:pic>
            <p:nvPicPr>
              <p:cNvPr id="10" name="Picture 6"/>
              <p:cNvPicPr>
                <a:picLocks noChangeAspect="1"/>
              </p:cNvPicPr>
              <p:nvPr/>
            </p:nvPicPr>
            <p:blipFill>
              <a:blip r:embed="rId5"/>
              <a:srcRect/>
              <a:stretch>
                <a:fillRect/>
              </a:stretch>
            </p:blipFill>
            <p:spPr bwMode="auto">
              <a:xfrm>
                <a:off x="368300" y="876300"/>
                <a:ext cx="1851171" cy="609600"/>
              </a:xfrm>
              <a:prstGeom prst="rect">
                <a:avLst/>
              </a:prstGeom>
              <a:noFill/>
              <a:ln w="9525">
                <a:noFill/>
                <a:miter lim="800000"/>
                <a:headEnd/>
                <a:tailEnd/>
              </a:ln>
            </p:spPr>
          </p:pic>
          <p:sp>
            <p:nvSpPr>
              <p:cNvPr id="11" name="TextBox 8"/>
              <p:cNvSpPr txBox="1">
                <a:spLocks noChangeArrowheads="1"/>
              </p:cNvSpPr>
              <p:nvPr/>
            </p:nvSpPr>
            <p:spPr bwMode="auto">
              <a:xfrm>
                <a:off x="136532" y="2906754"/>
                <a:ext cx="2409846" cy="1031838"/>
              </a:xfrm>
              <a:prstGeom prst="rect">
                <a:avLst/>
              </a:prstGeom>
              <a:noFill/>
              <a:ln w="9525">
                <a:noFill/>
                <a:miter lim="800000"/>
                <a:headEnd/>
                <a:tailEnd/>
              </a:ln>
            </p:spPr>
            <p:txBody>
              <a:bodyPr wrap="square">
                <a:spAutoFit/>
              </a:bodyPr>
              <a:lstStyle/>
              <a:p>
                <a:pPr marL="173736" marR="0" lvl="0" indent="-173736" defTabSz="914400" eaLnBrk="1" fontAlgn="base" latinLnBrk="0" hangingPunct="1">
                  <a:lnSpc>
                    <a:spcPct val="100000"/>
                  </a:lnSpc>
                  <a:spcBef>
                    <a:spcPct val="0"/>
                  </a:spcBef>
                  <a:spcAft>
                    <a:spcPct val="0"/>
                  </a:spcAft>
                  <a:buClrTx/>
                  <a:buSzTx/>
                  <a:buFont typeface="Arial"/>
                  <a:buChar char="•"/>
                  <a:tabLst/>
                  <a:defRPr/>
                </a:pPr>
                <a:r>
                  <a:rPr kumimoji="0" lang="en-US" altLang="zh-TW" sz="1600" b="0" i="0" u="none" strike="noStrike" kern="0" cap="none" spc="0" normalizeH="0" baseline="0" noProof="0" dirty="0" err="1" smtClean="0">
                    <a:ln>
                      <a:noFill/>
                    </a:ln>
                    <a:solidFill>
                      <a:srgbClr val="636466"/>
                    </a:solidFill>
                    <a:effectLst/>
                    <a:uLnTx/>
                    <a:uFillTx/>
                    <a:latin typeface="微软雅黑" pitchFamily="34" charset="-122"/>
                    <a:ea typeface="微软雅黑" pitchFamily="34" charset="-122"/>
                    <a:cs typeface="Calibri"/>
                  </a:rPr>
                  <a:t>日本第一家基于云的卡支付服务提供商</a:t>
                </a:r>
                <a:endPar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endParaRPr>
              </a:p>
              <a:p>
                <a:pPr marL="173736" marR="0" lvl="0" indent="-173736" defTabSz="914400" eaLnBrk="1" fontAlgn="base" latinLnBrk="0" hangingPunct="1">
                  <a:lnSpc>
                    <a:spcPct val="100000"/>
                  </a:lnSpc>
                  <a:spcBef>
                    <a:spcPct val="0"/>
                  </a:spcBef>
                  <a:spcAft>
                    <a:spcPct val="0"/>
                  </a:spcAft>
                  <a:buClrTx/>
                  <a:buSzTx/>
                  <a:buFont typeface="Arial"/>
                  <a:buChar char="•"/>
                  <a:tabLst/>
                  <a:defRPr/>
                </a:pPr>
                <a:r>
                  <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rPr>
                  <a:t>3 </a:t>
                </a:r>
                <a:r>
                  <a:rPr kumimoji="0" lang="en-US" altLang="zh-TW" sz="1600" b="0" i="0" u="none" strike="noStrike" kern="0" cap="none" spc="0" normalizeH="0" baseline="0" noProof="0" dirty="0" err="1" smtClean="0">
                    <a:ln>
                      <a:noFill/>
                    </a:ln>
                    <a:solidFill>
                      <a:srgbClr val="636466"/>
                    </a:solidFill>
                    <a:effectLst/>
                    <a:uLnTx/>
                    <a:uFillTx/>
                    <a:latin typeface="微软雅黑" pitchFamily="34" charset="-122"/>
                    <a:ea typeface="微软雅黑" pitchFamily="34" charset="-122"/>
                    <a:cs typeface="Calibri"/>
                  </a:rPr>
                  <a:t>个月内获得</a:t>
                </a:r>
                <a:r>
                  <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rPr>
                  <a:t> PCI DSS </a:t>
                </a:r>
                <a:r>
                  <a:rPr kumimoji="0" lang="en-US" altLang="zh-TW" sz="1600" b="0" i="0" u="none" strike="noStrike" kern="0" cap="none" spc="0" normalizeH="0" baseline="0" noProof="0" dirty="0" err="1" smtClean="0">
                    <a:ln>
                      <a:noFill/>
                    </a:ln>
                    <a:solidFill>
                      <a:srgbClr val="636466"/>
                    </a:solidFill>
                    <a:effectLst/>
                    <a:uLnTx/>
                    <a:uFillTx/>
                    <a:latin typeface="微软雅黑" pitchFamily="34" charset="-122"/>
                    <a:ea typeface="微软雅黑" pitchFamily="34" charset="-122"/>
                    <a:cs typeface="Calibri"/>
                  </a:rPr>
                  <a:t>合规验证</a:t>
                </a:r>
                <a:endPar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endParaRPr>
              </a:p>
            </p:txBody>
          </p:sp>
        </p:grpSp>
        <p:cxnSp>
          <p:nvCxnSpPr>
            <p:cNvPr id="8" name="Straight Arrow Connector 7"/>
            <p:cNvCxnSpPr/>
            <p:nvPr/>
          </p:nvCxnSpPr>
          <p:spPr>
            <a:xfrm flipH="1" flipV="1">
              <a:off x="2565426" y="3555637"/>
              <a:ext cx="520674" cy="393842"/>
            </a:xfrm>
            <a:prstGeom prst="straightConnector1">
              <a:avLst/>
            </a:prstGeom>
            <a:noFill/>
            <a:ln w="25400" cap="flat" cmpd="sng" algn="ctr">
              <a:solidFill>
                <a:srgbClr val="BCBEC0"/>
              </a:solidFill>
              <a:prstDash val="solid"/>
              <a:tailEnd type="arrow"/>
            </a:ln>
            <a:effectLst>
              <a:outerShdw blurRad="40000" dist="20000" dir="5400000" rotWithShape="0">
                <a:srgbClr val="000000">
                  <a:alpha val="38000"/>
                </a:srgbClr>
              </a:outerShdw>
            </a:effectLst>
          </p:spPr>
        </p:cxnSp>
      </p:grpSp>
      <p:grpSp>
        <p:nvGrpSpPr>
          <p:cNvPr id="12" name="Group 25"/>
          <p:cNvGrpSpPr>
            <a:grpSpLocks/>
          </p:cNvGrpSpPr>
          <p:nvPr/>
        </p:nvGrpSpPr>
        <p:grpSpPr bwMode="auto">
          <a:xfrm>
            <a:off x="2852382" y="1093788"/>
            <a:ext cx="3146782" cy="2859975"/>
            <a:chOff x="2903203" y="725658"/>
            <a:chExt cx="3146079" cy="2737942"/>
          </a:xfrm>
        </p:grpSpPr>
        <p:sp>
          <p:nvSpPr>
            <p:cNvPr id="13" name="Rectangle 10"/>
            <p:cNvSpPr>
              <a:spLocks noChangeArrowheads="1"/>
            </p:cNvSpPr>
            <p:nvPr/>
          </p:nvSpPr>
          <p:spPr bwMode="auto">
            <a:xfrm>
              <a:off x="2903203" y="1725833"/>
              <a:ext cx="3146079" cy="1031254"/>
            </a:xfrm>
            <a:prstGeom prst="rect">
              <a:avLst/>
            </a:prstGeom>
            <a:noFill/>
            <a:ln w="9525">
              <a:noFill/>
              <a:miter lim="800000"/>
              <a:headEnd/>
              <a:tailEnd/>
            </a:ln>
          </p:spPr>
          <p:txBody>
            <a:bodyPr wrap="square">
              <a:spAutoFit/>
            </a:bodyPr>
            <a:lstStyle/>
            <a:p>
              <a:pPr marL="173736" marR="0" lvl="0" indent="-173736" defTabSz="914400" eaLnBrk="1" fontAlgn="base" latinLnBrk="0" hangingPunct="1">
                <a:lnSpc>
                  <a:spcPct val="100000"/>
                </a:lnSpc>
                <a:spcBef>
                  <a:spcPct val="0"/>
                </a:spcBef>
                <a:spcAft>
                  <a:spcPct val="0"/>
                </a:spcAft>
                <a:buClrTx/>
                <a:buSzTx/>
                <a:buFont typeface="Arial"/>
                <a:buChar char="•"/>
                <a:tabLst/>
                <a:defRPr/>
              </a:pPr>
              <a:r>
                <a:rPr kumimoji="0" lang="en-US" altLang="zh-TW" sz="1600" b="0" i="0" u="none" strike="noStrike" kern="0" cap="none" spc="0" normalizeH="0" baseline="0" noProof="0" dirty="0" err="1" smtClean="0">
                  <a:ln>
                    <a:noFill/>
                  </a:ln>
                  <a:solidFill>
                    <a:srgbClr val="636466"/>
                  </a:solidFill>
                  <a:effectLst/>
                  <a:uLnTx/>
                  <a:uFillTx/>
                  <a:latin typeface="微软雅黑" pitchFamily="34" charset="-122"/>
                  <a:ea typeface="微软雅黑" pitchFamily="34" charset="-122"/>
                  <a:cs typeface="Calibri"/>
                </a:rPr>
                <a:t>在提供托管云服务方面占据巴西市场领先地位</a:t>
              </a:r>
              <a:endPar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endParaRPr>
            </a:p>
            <a:p>
              <a:pPr marL="173736" marR="0" lvl="0" indent="-173736" defTabSz="914400" eaLnBrk="1" fontAlgn="base" latinLnBrk="0" hangingPunct="1">
                <a:lnSpc>
                  <a:spcPct val="100000"/>
                </a:lnSpc>
                <a:spcBef>
                  <a:spcPct val="0"/>
                </a:spcBef>
                <a:spcAft>
                  <a:spcPct val="0"/>
                </a:spcAft>
                <a:buClrTx/>
                <a:buSzTx/>
                <a:buFont typeface="Arial"/>
                <a:buChar char="•"/>
                <a:tabLst/>
                <a:defRPr/>
              </a:pPr>
              <a:r>
                <a:rPr kumimoji="0" lang="en-US" altLang="zh-TW" sz="1600" b="0" i="0" u="none" strike="noStrike" kern="0" cap="none" spc="0" normalizeH="0" baseline="0" noProof="0" dirty="0" err="1" smtClean="0">
                  <a:ln>
                    <a:noFill/>
                  </a:ln>
                  <a:solidFill>
                    <a:srgbClr val="636466"/>
                  </a:solidFill>
                  <a:effectLst/>
                  <a:uLnTx/>
                  <a:uFillTx/>
                  <a:latin typeface="微软雅黑" pitchFamily="34" charset="-122"/>
                  <a:ea typeface="微软雅黑" pitchFamily="34" charset="-122"/>
                  <a:cs typeface="Calibri"/>
                </a:rPr>
                <a:t>帮助企业履行共同承担的安全责任</a:t>
              </a:r>
              <a:endParaRPr kumimoji="0" lang="en-US" altLang="zh-TW" sz="1600" b="0" i="0" u="none" strike="noStrike" kern="0" cap="none" spc="0" normalizeH="0" baseline="0" noProof="0" dirty="0" smtClean="0">
                <a:ln>
                  <a:noFill/>
                </a:ln>
                <a:solidFill>
                  <a:srgbClr val="636466"/>
                </a:solidFill>
                <a:effectLst/>
                <a:uLnTx/>
                <a:uFillTx/>
                <a:latin typeface="微软雅黑" pitchFamily="34" charset="-122"/>
                <a:ea typeface="微软雅黑" pitchFamily="34" charset="-122"/>
                <a:cs typeface="Calibri"/>
              </a:endParaRPr>
            </a:p>
          </p:txBody>
        </p:sp>
        <p:pic>
          <p:nvPicPr>
            <p:cNvPr id="14" name="Picture 12"/>
            <p:cNvPicPr>
              <a:picLocks noChangeAspect="1"/>
            </p:cNvPicPr>
            <p:nvPr/>
          </p:nvPicPr>
          <p:blipFill>
            <a:blip r:embed="rId6"/>
            <a:srcRect/>
            <a:stretch>
              <a:fillRect/>
            </a:stretch>
          </p:blipFill>
          <p:spPr bwMode="auto">
            <a:xfrm>
              <a:off x="2997200" y="725658"/>
              <a:ext cx="2796058" cy="1016128"/>
            </a:xfrm>
            <a:prstGeom prst="rect">
              <a:avLst/>
            </a:prstGeom>
            <a:noFill/>
            <a:ln w="9525">
              <a:noFill/>
              <a:miter lim="800000"/>
              <a:headEnd/>
              <a:tailEnd/>
            </a:ln>
          </p:spPr>
        </p:pic>
        <p:cxnSp>
          <p:nvCxnSpPr>
            <p:cNvPr id="15" name="Straight Arrow Connector 14"/>
            <p:cNvCxnSpPr/>
            <p:nvPr/>
          </p:nvCxnSpPr>
          <p:spPr>
            <a:xfrm flipH="1" flipV="1">
              <a:off x="4476243" y="2531491"/>
              <a:ext cx="82711" cy="932109"/>
            </a:xfrm>
            <a:prstGeom prst="straightConnector1">
              <a:avLst/>
            </a:prstGeom>
            <a:noFill/>
            <a:ln w="25400" cap="flat" cmpd="sng" algn="ctr">
              <a:solidFill>
                <a:srgbClr val="BCBEC0"/>
              </a:solidFill>
              <a:prstDash val="solid"/>
              <a:tailEnd type="arrow"/>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80242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llustration-[Converted].png"/>
          <p:cNvPicPr>
            <a:picLocks noChangeAspect="1"/>
          </p:cNvPicPr>
          <p:nvPr/>
        </p:nvPicPr>
        <p:blipFill rotWithShape="1">
          <a:blip r:embed="rId3" cstate="print">
            <a:duotone>
              <a:prstClr val="black"/>
              <a:srgbClr val="1A608A">
                <a:tint val="45000"/>
                <a:satMod val="400000"/>
              </a:srgbClr>
            </a:duotone>
            <a:extLst>
              <a:ext uri="{28A0092B-C50C-407E-A947-70E740481C1C}">
                <a14:useLocalDpi xmlns:a14="http://schemas.microsoft.com/office/drawing/2010/main"/>
              </a:ext>
            </a:extLst>
          </a:blip>
          <a:srcRect/>
          <a:stretch/>
        </p:blipFill>
        <p:spPr bwMode="auto">
          <a:xfrm rot="590628">
            <a:off x="2168211" y="1061025"/>
            <a:ext cx="4044281" cy="158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27"/>
          <p:cNvGrpSpPr/>
          <p:nvPr/>
        </p:nvGrpSpPr>
        <p:grpSpPr>
          <a:xfrm>
            <a:off x="738913" y="88382"/>
            <a:ext cx="7655787" cy="5017018"/>
            <a:chOff x="726213" y="88382"/>
            <a:chExt cx="7655787" cy="5017018"/>
          </a:xfrm>
        </p:grpSpPr>
        <p:pic>
          <p:nvPicPr>
            <p:cNvPr id="29" name="Picture 28" descr="illustration-[Converted].png"/>
            <p:cNvPicPr>
              <a:picLocks noChangeAspect="1"/>
            </p:cNvPicPr>
            <p:nvPr/>
          </p:nvPicPr>
          <p:blipFill rotWithShape="1">
            <a:blip r:embed="rId3" cstate="print">
              <a:duotone>
                <a:prstClr val="black"/>
                <a:srgbClr val="1A608A">
                  <a:tint val="45000"/>
                  <a:satMod val="400000"/>
                </a:srgbClr>
              </a:duotone>
              <a:extLst>
                <a:ext uri="{28A0092B-C50C-407E-A947-70E740481C1C}">
                  <a14:useLocalDpi xmlns:a14="http://schemas.microsoft.com/office/drawing/2010/main"/>
                </a:ext>
              </a:extLst>
            </a:blip>
            <a:srcRect/>
            <a:stretch/>
          </p:blipFill>
          <p:spPr bwMode="auto">
            <a:xfrm rot="590628">
              <a:off x="2168211" y="1061025"/>
              <a:ext cx="4044281" cy="158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a:grpSpLocks/>
            </p:cNvGrpSpPr>
            <p:nvPr/>
          </p:nvGrpSpPr>
          <p:grpSpPr bwMode="auto">
            <a:xfrm>
              <a:off x="2919413" y="88382"/>
              <a:ext cx="3341687" cy="1576387"/>
              <a:chOff x="2362199" y="2734734"/>
              <a:chExt cx="4343401" cy="2048404"/>
            </a:xfrm>
          </p:grpSpPr>
          <p:sp>
            <p:nvSpPr>
              <p:cNvPr id="37" name="Cloud 36"/>
              <p:cNvSpPr/>
              <p:nvPr/>
            </p:nvSpPr>
            <p:spPr bwMode="auto">
              <a:xfrm>
                <a:off x="2362199" y="2734734"/>
                <a:ext cx="4343401" cy="2048404"/>
              </a:xfrm>
              <a:prstGeom prst="cloud">
                <a:avLst/>
              </a:prstGeom>
              <a:gradFill rotWithShape="1">
                <a:gsLst>
                  <a:gs pos="0">
                    <a:srgbClr val="1A608A">
                      <a:lumMod val="75000"/>
                    </a:srgbClr>
                  </a:gs>
                  <a:gs pos="80000">
                    <a:srgbClr val="1A608A">
                      <a:lumMod val="60000"/>
                      <a:lumOff val="40000"/>
                    </a:srgbClr>
                  </a:gs>
                  <a:gs pos="100000">
                    <a:srgbClr val="1A608A">
                      <a:lumMod val="20000"/>
                      <a:lumOff val="8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defTabSz="914378"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636466"/>
                  </a:solidFill>
                  <a:effectLst/>
                  <a:uLnTx/>
                  <a:uFillTx/>
                  <a:latin typeface="Arial" charset="0"/>
                  <a:ea typeface="+mn-ea"/>
                  <a:cs typeface="Arial" charset="0"/>
                </a:endParaRPr>
              </a:p>
            </p:txBody>
          </p:sp>
          <p:pic>
            <p:nvPicPr>
              <p:cNvPr id="38"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95475" y="3018985"/>
                <a:ext cx="2601281" cy="127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3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0964" y="1337744"/>
              <a:ext cx="2441036" cy="2609749"/>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52800" y="1871144"/>
              <a:ext cx="2425700" cy="2593353"/>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6213" y="1337744"/>
              <a:ext cx="2474187" cy="2645192"/>
            </a:xfrm>
            <a:prstGeom prst="rect">
              <a:avLst/>
            </a:prstGeom>
          </p:spPr>
        </p:pic>
        <p:grpSp>
          <p:nvGrpSpPr>
            <p:cNvPr id="34" name="Group 33"/>
            <p:cNvGrpSpPr/>
            <p:nvPr/>
          </p:nvGrpSpPr>
          <p:grpSpPr>
            <a:xfrm>
              <a:off x="1892300" y="4394200"/>
              <a:ext cx="5372100" cy="711200"/>
              <a:chOff x="1917700" y="4394200"/>
              <a:chExt cx="5372100" cy="711200"/>
            </a:xfrm>
          </p:grpSpPr>
          <p:sp>
            <p:nvSpPr>
              <p:cNvPr id="35" name="Left-Right Arrow 34"/>
              <p:cNvSpPr/>
              <p:nvPr/>
            </p:nvSpPr>
            <p:spPr>
              <a:xfrm>
                <a:off x="1917700" y="4533900"/>
                <a:ext cx="5372100" cy="393700"/>
              </a:xfrm>
              <a:prstGeom prst="leftRightArrow">
                <a:avLst>
                  <a:gd name="adj1" fmla="val 62903"/>
                  <a:gd name="adj2" fmla="val 50000"/>
                </a:avLst>
              </a:prstGeom>
              <a:gradFill>
                <a:gsLst>
                  <a:gs pos="0">
                    <a:srgbClr val="FF0000"/>
                  </a:gs>
                  <a:gs pos="100000">
                    <a:srgbClr val="FF0000"/>
                  </a:gs>
                  <a:gs pos="12000">
                    <a:srgbClr val="E66163"/>
                  </a:gs>
                  <a:gs pos="21000">
                    <a:schemeClr val="tx2"/>
                  </a:gs>
                  <a:gs pos="98000">
                    <a:schemeClr val="tx2"/>
                  </a:gs>
                  <a:gs pos="29000">
                    <a:srgbClr val="FF0000"/>
                  </a:gs>
                </a:gsLst>
              </a:gradFill>
              <a:ln>
                <a:solidFill>
                  <a:schemeClr val="accent6"/>
                </a:solidFill>
              </a:ln>
              <a:scene3d>
                <a:camera prst="orthographicFront"/>
                <a:lightRig rig="threePt" dir="t"/>
              </a:scene3d>
              <a:sp3d>
                <a:bevelT w="63500" h="635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CENTRALIZED VISIBILITY &amp; CONTROL</a:t>
                </a:r>
              </a:p>
            </p:txBody>
          </p:sp>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47900" y="4394200"/>
                <a:ext cx="711200" cy="711200"/>
              </a:xfrm>
              <a:prstGeom prst="rect">
                <a:avLst/>
              </a:prstGeom>
            </p:spPr>
          </p:pic>
        </p:grpSp>
      </p:grpSp>
      <p:sp>
        <p:nvSpPr>
          <p:cNvPr id="26" name="Oval 25"/>
          <p:cNvSpPr/>
          <p:nvPr/>
        </p:nvSpPr>
        <p:spPr bwMode="auto">
          <a:xfrm>
            <a:off x="3235864" y="1756410"/>
            <a:ext cx="2692400" cy="2692400"/>
          </a:xfrm>
          <a:prstGeom prst="ellipse">
            <a:avLst/>
          </a:prstGeom>
          <a:noFill/>
          <a:ln w="76200" cap="flat" cmpd="sng" algn="ctr">
            <a:solidFill>
              <a:srgbClr val="FFD812"/>
            </a:solidFill>
            <a:prstDash val="solid"/>
            <a:round/>
            <a:headEnd type="none" w="med" len="med"/>
            <a:tailEnd type="none" w="med" len="med"/>
          </a:ln>
          <a:effectLst>
            <a:glow rad="127000">
              <a:srgbClr val="FFFF00">
                <a:alpha val="80000"/>
              </a:srgbClr>
            </a:glow>
          </a:effectLst>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9638532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5981"/>
            <a:ext cx="8686800" cy="519676"/>
          </a:xfrm>
        </p:spPr>
        <p:txBody>
          <a:bodyPr/>
          <a:lstStyle/>
          <a:p>
            <a:r>
              <a:rPr lang="zh-CN" altLang="en-US" sz="2800" b="1" dirty="0" smtClean="0">
                <a:latin typeface="微软雅黑" panose="020B0503020204020204" pitchFamily="34" charset="-122"/>
                <a:ea typeface="微软雅黑" panose="020B0503020204020204" pitchFamily="34" charset="-122"/>
              </a:rPr>
              <a:t>不同组织应对高级威胁的方式有所不同</a:t>
            </a:r>
            <a:endParaRPr lang="en-US" sz="2800" b="1" dirty="0">
              <a:latin typeface="微软雅黑" panose="020B0503020204020204" pitchFamily="34" charset="-122"/>
              <a:ea typeface="微软雅黑" panose="020B0503020204020204" pitchFamily="34" charset="-122"/>
            </a:endParaRPr>
          </a:p>
        </p:txBody>
      </p:sp>
      <p:sp>
        <p:nvSpPr>
          <p:cNvPr id="5" name="Footer Placeholder 4"/>
          <p:cNvSpPr>
            <a:spLocks noGrp="1"/>
          </p:cNvSpPr>
          <p:nvPr>
            <p:ph type="ftr" sz="quarter" idx="11"/>
          </p:nvPr>
        </p:nvSpPr>
        <p:spPr/>
        <p:txBody>
          <a:bodyPr/>
          <a:lstStyle/>
          <a:p>
            <a:r>
              <a:rPr lang="en-US" smtClean="0"/>
              <a:t>Copyright 2014 Trend Micro Inc.     </a:t>
            </a:r>
            <a:endParaRPr lang="en-US" dirty="0"/>
          </a:p>
        </p:txBody>
      </p:sp>
      <p:sp>
        <p:nvSpPr>
          <p:cNvPr id="4" name="Slide Number Placeholder 3"/>
          <p:cNvSpPr>
            <a:spLocks noGrp="1"/>
          </p:cNvSpPr>
          <p:nvPr>
            <p:ph type="sldNum" sz="quarter" idx="12"/>
          </p:nvPr>
        </p:nvSpPr>
        <p:spPr/>
        <p:txBody>
          <a:bodyPr/>
          <a:lstStyle/>
          <a:p>
            <a:fld id="{1E6B01BB-509F-ED41-827A-0A250126612E}" type="slidenum">
              <a:rPr lang="en-US" smtClean="0"/>
              <a:pPr/>
              <a:t>35</a:t>
            </a:fld>
            <a:endParaRPr lang="en-US"/>
          </a:p>
        </p:txBody>
      </p:sp>
      <p:sp>
        <p:nvSpPr>
          <p:cNvPr id="90" name="Cloud Callout 89"/>
          <p:cNvSpPr/>
          <p:nvPr/>
        </p:nvSpPr>
        <p:spPr>
          <a:xfrm>
            <a:off x="177800" y="800101"/>
            <a:ext cx="3200400" cy="1651000"/>
          </a:xfrm>
          <a:prstGeom prst="cloudCallout">
            <a:avLst>
              <a:gd name="adj1" fmla="val -8630"/>
              <a:gd name="adj2" fmla="val 85621"/>
            </a:avLst>
          </a:prstGeom>
          <a:solidFill>
            <a:schemeClr val="bg1"/>
          </a:solidFill>
          <a:ln w="19050" cmpd="sng">
            <a:solidFill>
              <a:srgbClr val="6097D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i="1" dirty="0" smtClean="0">
                <a:solidFill>
                  <a:srgbClr val="1A608A"/>
                </a:solidFill>
              </a:rPr>
              <a:t>“I need to know if any part of my network is being breached!”</a:t>
            </a:r>
            <a:endParaRPr lang="en-US" sz="1800" i="1" dirty="0">
              <a:solidFill>
                <a:srgbClr val="1A608A"/>
              </a:solidFill>
            </a:endParaRPr>
          </a:p>
        </p:txBody>
      </p:sp>
      <p:sp>
        <p:nvSpPr>
          <p:cNvPr id="92" name="Cloud Callout 91"/>
          <p:cNvSpPr/>
          <p:nvPr/>
        </p:nvSpPr>
        <p:spPr>
          <a:xfrm>
            <a:off x="5092700" y="745066"/>
            <a:ext cx="3949700" cy="1477434"/>
          </a:xfrm>
          <a:prstGeom prst="cloudCallout">
            <a:avLst>
              <a:gd name="adj1" fmla="val 8796"/>
              <a:gd name="adj2" fmla="val 102364"/>
            </a:avLst>
          </a:prstGeom>
          <a:solidFill>
            <a:schemeClr val="bg1"/>
          </a:solidFill>
          <a:ln w="19050" cmpd="sng">
            <a:solidFill>
              <a:srgbClr val="6097D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i="1" dirty="0" smtClean="0">
                <a:solidFill>
                  <a:srgbClr val="1A608A"/>
                </a:solidFill>
              </a:rPr>
              <a:t>“I want to add advanced </a:t>
            </a:r>
            <a:r>
              <a:rPr lang="en-US" sz="1800" i="1" dirty="0">
                <a:solidFill>
                  <a:srgbClr val="1A608A"/>
                </a:solidFill>
              </a:rPr>
              <a:t>threat detection to my </a:t>
            </a:r>
            <a:r>
              <a:rPr lang="en-US" sz="1800" i="1" dirty="0" smtClean="0">
                <a:solidFill>
                  <a:srgbClr val="1A608A"/>
                </a:solidFill>
              </a:rPr>
              <a:t>existing Trend Micro investments!”</a:t>
            </a:r>
            <a:endParaRPr lang="en-US" sz="1800" i="1" dirty="0">
              <a:solidFill>
                <a:srgbClr val="1A608A"/>
              </a:solidFill>
            </a:endParaRPr>
          </a:p>
        </p:txBody>
      </p:sp>
      <p:sp>
        <p:nvSpPr>
          <p:cNvPr id="91" name="Cloud Callout 90"/>
          <p:cNvSpPr/>
          <p:nvPr/>
        </p:nvSpPr>
        <p:spPr>
          <a:xfrm>
            <a:off x="2311400" y="1181100"/>
            <a:ext cx="3644900" cy="1892300"/>
          </a:xfrm>
          <a:prstGeom prst="cloudCallout">
            <a:avLst>
              <a:gd name="adj1" fmla="val 10310"/>
              <a:gd name="adj2" fmla="val 73550"/>
            </a:avLst>
          </a:prstGeom>
          <a:solidFill>
            <a:schemeClr val="bg1"/>
          </a:solidFill>
          <a:ln w="19050" cmpd="sng">
            <a:solidFill>
              <a:srgbClr val="6097D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i="1" dirty="0" smtClean="0">
                <a:solidFill>
                  <a:srgbClr val="1A608A"/>
                </a:solidFill>
              </a:rPr>
              <a:t>“I have to block emails containing advanced malware from ever reaching my employees!”</a:t>
            </a:r>
            <a:endParaRPr lang="en-US" sz="1800" i="1" dirty="0">
              <a:solidFill>
                <a:srgbClr val="1A608A"/>
              </a:solidFill>
            </a:endParaRPr>
          </a:p>
        </p:txBody>
      </p:sp>
      <p:grpSp>
        <p:nvGrpSpPr>
          <p:cNvPr id="93" name="Group 92"/>
          <p:cNvGrpSpPr/>
          <p:nvPr/>
        </p:nvGrpSpPr>
        <p:grpSpPr>
          <a:xfrm>
            <a:off x="6930996" y="3109098"/>
            <a:ext cx="1122170" cy="1381698"/>
            <a:chOff x="-276344" y="2155161"/>
            <a:chExt cx="2427030" cy="2988339"/>
          </a:xfrm>
        </p:grpSpPr>
        <p:grpSp>
          <p:nvGrpSpPr>
            <p:cNvPr id="94" name="Group 93"/>
            <p:cNvGrpSpPr/>
            <p:nvPr/>
          </p:nvGrpSpPr>
          <p:grpSpPr>
            <a:xfrm>
              <a:off x="-276344" y="2155161"/>
              <a:ext cx="2427030" cy="2427031"/>
              <a:chOff x="782453" y="2263531"/>
              <a:chExt cx="2427030" cy="2427031"/>
            </a:xfrm>
          </p:grpSpPr>
          <p:sp>
            <p:nvSpPr>
              <p:cNvPr id="100" name="Oval 99"/>
              <p:cNvSpPr/>
              <p:nvPr/>
            </p:nvSpPr>
            <p:spPr bwMode="auto">
              <a:xfrm>
                <a:off x="782453" y="2263531"/>
                <a:ext cx="2427030" cy="2427031"/>
              </a:xfrm>
              <a:prstGeom prst="ellipse">
                <a:avLst/>
              </a:prstGeom>
              <a:gradFill>
                <a:gsLst>
                  <a:gs pos="0">
                    <a:schemeClr val="bg1"/>
                  </a:gs>
                  <a:gs pos="100000">
                    <a:schemeClr val="bg1">
                      <a:lumMod val="75000"/>
                    </a:schemeClr>
                  </a:gs>
                </a:gsLst>
                <a:lin ang="5400000" scaled="0"/>
              </a:grad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sp>
            <p:nvSpPr>
              <p:cNvPr id="101" name="Oval 100"/>
              <p:cNvSpPr/>
              <p:nvPr/>
            </p:nvSpPr>
            <p:spPr bwMode="auto">
              <a:xfrm>
                <a:off x="885731" y="2366809"/>
                <a:ext cx="2220471" cy="2220472"/>
              </a:xfrm>
              <a:prstGeom prst="ellipse">
                <a:avLst/>
              </a:prstGeom>
              <a:gradFill>
                <a:gsLst>
                  <a:gs pos="0">
                    <a:schemeClr val="tx2">
                      <a:lumMod val="72000"/>
                    </a:schemeClr>
                  </a:gs>
                  <a:gs pos="49000">
                    <a:schemeClr val="tx2"/>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sp>
            <p:nvSpPr>
              <p:cNvPr id="102" name="Oval 101"/>
              <p:cNvSpPr/>
              <p:nvPr/>
            </p:nvSpPr>
            <p:spPr bwMode="auto">
              <a:xfrm>
                <a:off x="963840" y="2444918"/>
                <a:ext cx="2064255" cy="2064256"/>
              </a:xfrm>
              <a:prstGeom prst="ellipse">
                <a:avLst/>
              </a:prstGeom>
              <a:blipFill dpi="0" rotWithShape="1">
                <a:blip r:embed="rId2" cstate="screen">
                  <a:extLst>
                    <a:ext uri="{28A0092B-C50C-407E-A947-70E740481C1C}">
                      <a14:useLocalDpi xmlns:a14="http://schemas.microsoft.com/office/drawing/2010/main"/>
                    </a:ext>
                  </a:extLst>
                </a:blip>
                <a:srcRect/>
                <a:stretch>
                  <a:fillRect/>
                </a:stretch>
              </a:blipFill>
              <a:ln w="6350" cap="flat" cmpd="sng" algn="ctr">
                <a:noFill/>
                <a:prstDash val="solid"/>
                <a:round/>
                <a:headEnd type="none" w="med" len="med"/>
                <a:tailEnd type="none" w="med" len="med"/>
              </a:ln>
              <a:effectLst>
                <a:innerShdw blurRad="381000">
                  <a:prstClr val="black">
                    <a:alpha val="65000"/>
                  </a:prstClr>
                </a:inn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grpSp>
        <p:grpSp>
          <p:nvGrpSpPr>
            <p:cNvPr id="95" name="Group 94"/>
            <p:cNvGrpSpPr/>
            <p:nvPr/>
          </p:nvGrpSpPr>
          <p:grpSpPr>
            <a:xfrm>
              <a:off x="-152192" y="4257013"/>
              <a:ext cx="2181766" cy="886487"/>
              <a:chOff x="906605" y="4365383"/>
              <a:chExt cx="2181766" cy="886487"/>
            </a:xfrm>
          </p:grpSpPr>
          <p:sp>
            <p:nvSpPr>
              <p:cNvPr id="96" name="Oval 95"/>
              <p:cNvSpPr/>
              <p:nvPr/>
            </p:nvSpPr>
            <p:spPr bwMode="auto">
              <a:xfrm>
                <a:off x="1216220" y="4704497"/>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sp>
            <p:nvSpPr>
              <p:cNvPr id="97" name="Oval 96"/>
              <p:cNvSpPr/>
              <p:nvPr/>
            </p:nvSpPr>
            <p:spPr bwMode="auto">
              <a:xfrm>
                <a:off x="1216220" y="4365383"/>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sp>
            <p:nvSpPr>
              <p:cNvPr id="98" name="Rounded Rectangle 97"/>
              <p:cNvSpPr/>
              <p:nvPr/>
            </p:nvSpPr>
            <p:spPr bwMode="auto">
              <a:xfrm>
                <a:off x="906605" y="4375513"/>
                <a:ext cx="2178727" cy="662827"/>
              </a:xfrm>
              <a:prstGeom prst="roundRect">
                <a:avLst/>
              </a:prstGeom>
              <a:gradFill>
                <a:gsLst>
                  <a:gs pos="0">
                    <a:schemeClr val="bg1"/>
                  </a:gs>
                  <a:gs pos="100000">
                    <a:schemeClr val="bg1">
                      <a:lumMod val="95000"/>
                    </a:schemeClr>
                  </a:gs>
                </a:gsLst>
                <a:path path="circle">
                  <a:fillToRect l="50000" t="50000" r="50000" b="50000"/>
                </a:path>
              </a:gradFill>
              <a:ln w="15875" algn="ctr">
                <a:solidFill>
                  <a:schemeClr val="tx1">
                    <a:lumMod val="60000"/>
                    <a:lumOff val="40000"/>
                  </a:schemeClr>
                </a:solidFill>
                <a:round/>
                <a:headEnd/>
                <a:tailEnd/>
              </a:ln>
              <a:effectLst>
                <a:outerShdw blurRad="127000" dir="5400000" algn="t" rotWithShape="0">
                  <a:prstClr val="black">
                    <a:alpha val="13000"/>
                  </a:prstClr>
                </a:outerShdw>
              </a:effectLst>
            </p:spPr>
            <p:txBody>
              <a:bodyPr wrap="square" anchor="ctr">
                <a:spAutoFit/>
              </a:bodyPr>
              <a:lstStyle/>
              <a:p>
                <a:pPr algn="ctr">
                  <a:defRPr/>
                </a:pPr>
                <a:endParaRPr lang="en-US" sz="1200" dirty="0">
                  <a:latin typeface="+mn-lt"/>
                  <a:ea typeface="ＭＳ Ｐゴシック" charset="0"/>
                  <a:cs typeface="Calibri"/>
                </a:endParaRPr>
              </a:p>
            </p:txBody>
          </p:sp>
          <p:sp>
            <p:nvSpPr>
              <p:cNvPr id="99" name="TextBox 98"/>
              <p:cNvSpPr txBox="1"/>
              <p:nvPr/>
            </p:nvSpPr>
            <p:spPr>
              <a:xfrm>
                <a:off x="914402" y="4416246"/>
                <a:ext cx="2173969" cy="527259"/>
              </a:xfrm>
              <a:prstGeom prst="rect">
                <a:avLst/>
              </a:prstGeom>
              <a:noFill/>
            </p:spPr>
            <p:txBody>
              <a:bodyPr wrap="square" rtlCol="0">
                <a:spAutoFit/>
              </a:bodyPr>
              <a:lstStyle/>
              <a:p>
                <a:pPr algn="ctr">
                  <a:lnSpc>
                    <a:spcPct val="80000"/>
                  </a:lnSpc>
                </a:pPr>
                <a:r>
                  <a:rPr lang="zh-CN" altLang="en-US" sz="1200" dirty="0">
                    <a:solidFill>
                      <a:schemeClr val="tx2"/>
                    </a:solidFill>
                    <a:cs typeface="Calibri"/>
                  </a:rPr>
                  <a:t>信</a:t>
                </a:r>
                <a:r>
                  <a:rPr lang="zh-CN" altLang="en-US" sz="1200" dirty="0" smtClean="0">
                    <a:solidFill>
                      <a:schemeClr val="tx2"/>
                    </a:solidFill>
                    <a:cs typeface="Calibri"/>
                  </a:rPr>
                  <a:t>息安全</a:t>
                </a:r>
                <a:endParaRPr lang="en-GB" sz="1200" dirty="0">
                  <a:solidFill>
                    <a:schemeClr val="tx2"/>
                  </a:solidFill>
                  <a:latin typeface="+mn-lt"/>
                  <a:cs typeface="Calibri"/>
                </a:endParaRPr>
              </a:p>
            </p:txBody>
          </p:sp>
        </p:grpSp>
      </p:grpSp>
      <p:grpSp>
        <p:nvGrpSpPr>
          <p:cNvPr id="103" name="Group 102"/>
          <p:cNvGrpSpPr/>
          <p:nvPr/>
        </p:nvGrpSpPr>
        <p:grpSpPr>
          <a:xfrm>
            <a:off x="4009964" y="3591698"/>
            <a:ext cx="1170877" cy="1435101"/>
            <a:chOff x="2295593" y="2155161"/>
            <a:chExt cx="2438143" cy="2988339"/>
          </a:xfrm>
        </p:grpSpPr>
        <p:grpSp>
          <p:nvGrpSpPr>
            <p:cNvPr id="104" name="Group 103"/>
            <p:cNvGrpSpPr/>
            <p:nvPr/>
          </p:nvGrpSpPr>
          <p:grpSpPr>
            <a:xfrm>
              <a:off x="2295593" y="2155161"/>
              <a:ext cx="2427030" cy="2427031"/>
              <a:chOff x="782453" y="2263531"/>
              <a:chExt cx="2427030" cy="2427031"/>
            </a:xfrm>
          </p:grpSpPr>
          <p:sp>
            <p:nvSpPr>
              <p:cNvPr id="110" name="Oval 109"/>
              <p:cNvSpPr/>
              <p:nvPr/>
            </p:nvSpPr>
            <p:spPr bwMode="auto">
              <a:xfrm>
                <a:off x="782453" y="2263531"/>
                <a:ext cx="2427030" cy="2427031"/>
              </a:xfrm>
              <a:prstGeom prst="ellipse">
                <a:avLst/>
              </a:prstGeom>
              <a:gradFill>
                <a:gsLst>
                  <a:gs pos="0">
                    <a:schemeClr val="bg1"/>
                  </a:gs>
                  <a:gs pos="100000">
                    <a:schemeClr val="bg1">
                      <a:lumMod val="75000"/>
                    </a:schemeClr>
                  </a:gs>
                </a:gsLst>
                <a:lin ang="5400000" scaled="0"/>
              </a:grad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Arial" charset="0"/>
                </a:endParaRPr>
              </a:p>
            </p:txBody>
          </p:sp>
          <p:sp>
            <p:nvSpPr>
              <p:cNvPr id="111" name="Oval 110"/>
              <p:cNvSpPr/>
              <p:nvPr/>
            </p:nvSpPr>
            <p:spPr bwMode="auto">
              <a:xfrm>
                <a:off x="885731" y="2366809"/>
                <a:ext cx="2220471" cy="2220472"/>
              </a:xfrm>
              <a:prstGeom prst="ellipse">
                <a:avLst/>
              </a:prstGeom>
              <a:gradFill>
                <a:gsLst>
                  <a:gs pos="0">
                    <a:schemeClr val="tx2">
                      <a:lumMod val="72000"/>
                    </a:schemeClr>
                  </a:gs>
                  <a:gs pos="49000">
                    <a:schemeClr val="tx2"/>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Arial" charset="0"/>
                </a:endParaRPr>
              </a:p>
            </p:txBody>
          </p:sp>
          <p:sp>
            <p:nvSpPr>
              <p:cNvPr id="112" name="Oval 111"/>
              <p:cNvSpPr/>
              <p:nvPr/>
            </p:nvSpPr>
            <p:spPr bwMode="auto">
              <a:xfrm>
                <a:off x="963840" y="2444918"/>
                <a:ext cx="2064255" cy="2064256"/>
              </a:xfrm>
              <a:prstGeom prst="ellipse">
                <a:avLst/>
              </a:prstGeom>
              <a:blipFill dpi="0" rotWithShape="1">
                <a:blip r:embed="rId3" cstate="print">
                  <a:extLst>
                    <a:ext uri="{28A0092B-C50C-407E-A947-70E740481C1C}">
                      <a14:useLocalDpi xmlns:a14="http://schemas.microsoft.com/office/drawing/2010/main"/>
                    </a:ext>
                  </a:extLst>
                </a:blip>
                <a:srcRect/>
                <a:stretch>
                  <a:fillRect/>
                </a:stretch>
              </a:blipFill>
              <a:ln w="6350" cap="flat" cmpd="sng" algn="ctr">
                <a:noFill/>
                <a:prstDash val="solid"/>
                <a:round/>
                <a:headEnd type="none" w="med" len="med"/>
                <a:tailEnd type="none" w="med" len="med"/>
              </a:ln>
              <a:effectLst>
                <a:innerShdw blurRad="381000">
                  <a:prstClr val="black">
                    <a:alpha val="65000"/>
                  </a:prstClr>
                </a:inn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Arial" charset="0"/>
                </a:endParaRPr>
              </a:p>
            </p:txBody>
          </p:sp>
        </p:grpSp>
        <p:grpSp>
          <p:nvGrpSpPr>
            <p:cNvPr id="105" name="Group 104"/>
            <p:cNvGrpSpPr/>
            <p:nvPr/>
          </p:nvGrpSpPr>
          <p:grpSpPr>
            <a:xfrm>
              <a:off x="2354951" y="4257013"/>
              <a:ext cx="2378785" cy="886487"/>
              <a:chOff x="841811" y="4365383"/>
              <a:chExt cx="2378785" cy="886487"/>
            </a:xfrm>
          </p:grpSpPr>
          <p:sp>
            <p:nvSpPr>
              <p:cNvPr id="106" name="Oval 105"/>
              <p:cNvSpPr/>
              <p:nvPr/>
            </p:nvSpPr>
            <p:spPr bwMode="auto">
              <a:xfrm>
                <a:off x="1216220" y="4704497"/>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Arial" charset="0"/>
                </a:endParaRPr>
              </a:p>
            </p:txBody>
          </p:sp>
          <p:sp>
            <p:nvSpPr>
              <p:cNvPr id="107" name="Oval 106"/>
              <p:cNvSpPr/>
              <p:nvPr/>
            </p:nvSpPr>
            <p:spPr bwMode="auto">
              <a:xfrm>
                <a:off x="1216220" y="4365383"/>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Arial" charset="0"/>
                </a:endParaRPr>
              </a:p>
            </p:txBody>
          </p:sp>
          <p:sp>
            <p:nvSpPr>
              <p:cNvPr id="108" name="Rounded Rectangle 107"/>
              <p:cNvSpPr/>
              <p:nvPr/>
            </p:nvSpPr>
            <p:spPr bwMode="auto">
              <a:xfrm>
                <a:off x="906605" y="4387847"/>
                <a:ext cx="2178728" cy="638162"/>
              </a:xfrm>
              <a:prstGeom prst="roundRect">
                <a:avLst/>
              </a:prstGeom>
              <a:gradFill>
                <a:gsLst>
                  <a:gs pos="0">
                    <a:schemeClr val="bg1"/>
                  </a:gs>
                  <a:gs pos="100000">
                    <a:schemeClr val="bg1">
                      <a:lumMod val="95000"/>
                    </a:schemeClr>
                  </a:gs>
                </a:gsLst>
                <a:path path="circle">
                  <a:fillToRect l="50000" t="50000" r="50000" b="50000"/>
                </a:path>
              </a:gradFill>
              <a:ln w="15875" algn="ctr">
                <a:solidFill>
                  <a:schemeClr val="tx1">
                    <a:lumMod val="60000"/>
                    <a:lumOff val="40000"/>
                  </a:schemeClr>
                </a:solidFill>
                <a:round/>
                <a:headEnd/>
                <a:tailEnd/>
              </a:ln>
              <a:effectLst>
                <a:outerShdw blurRad="127000" dir="5400000" algn="t" rotWithShape="0">
                  <a:prstClr val="black">
                    <a:alpha val="13000"/>
                  </a:prstClr>
                </a:outerShdw>
              </a:effectLst>
            </p:spPr>
            <p:txBody>
              <a:bodyPr wrap="square" anchor="ctr">
                <a:spAutoFit/>
              </a:bodyPr>
              <a:lstStyle/>
              <a:p>
                <a:pPr algn="ctr">
                  <a:defRPr/>
                </a:pPr>
                <a:endParaRPr lang="en-US" sz="1200" dirty="0">
                  <a:latin typeface="+mn-lt"/>
                  <a:ea typeface="ＭＳ Ｐゴシック" charset="0"/>
                  <a:cs typeface="Arial" charset="0"/>
                </a:endParaRPr>
              </a:p>
            </p:txBody>
          </p:sp>
          <p:sp>
            <p:nvSpPr>
              <p:cNvPr id="109" name="TextBox 108"/>
              <p:cNvSpPr txBox="1"/>
              <p:nvPr/>
            </p:nvSpPr>
            <p:spPr>
              <a:xfrm>
                <a:off x="841811" y="4398554"/>
                <a:ext cx="2378785" cy="576800"/>
              </a:xfrm>
              <a:prstGeom prst="rect">
                <a:avLst/>
              </a:prstGeom>
              <a:noFill/>
            </p:spPr>
            <p:txBody>
              <a:bodyPr wrap="square" rtlCol="0">
                <a:spAutoFit/>
              </a:bodyPr>
              <a:lstStyle/>
              <a:p>
                <a:pPr algn="ctr"/>
                <a:r>
                  <a:rPr lang="zh-CN" altLang="en-US" sz="1200" dirty="0" smtClean="0">
                    <a:solidFill>
                      <a:schemeClr val="tx2"/>
                    </a:solidFill>
                    <a:latin typeface="+mn-lt"/>
                  </a:rPr>
                  <a:t>邮件</a:t>
                </a:r>
                <a:endParaRPr lang="en-GB" sz="1200" dirty="0">
                  <a:solidFill>
                    <a:schemeClr val="tx2"/>
                  </a:solidFill>
                  <a:latin typeface="+mn-lt"/>
                </a:endParaRPr>
              </a:p>
            </p:txBody>
          </p:sp>
        </p:grpSp>
      </p:grpSp>
      <p:grpSp>
        <p:nvGrpSpPr>
          <p:cNvPr id="113" name="Group 112"/>
          <p:cNvGrpSpPr/>
          <p:nvPr/>
        </p:nvGrpSpPr>
        <p:grpSpPr>
          <a:xfrm>
            <a:off x="1091153" y="3109098"/>
            <a:ext cx="1168656" cy="1378191"/>
            <a:chOff x="3265641" y="2263531"/>
            <a:chExt cx="2534006" cy="2988339"/>
          </a:xfrm>
        </p:grpSpPr>
        <p:grpSp>
          <p:nvGrpSpPr>
            <p:cNvPr id="114" name="Group 113"/>
            <p:cNvGrpSpPr/>
            <p:nvPr/>
          </p:nvGrpSpPr>
          <p:grpSpPr>
            <a:xfrm>
              <a:off x="3313710" y="2263531"/>
              <a:ext cx="2427030" cy="2427031"/>
              <a:chOff x="782453" y="2263531"/>
              <a:chExt cx="2427030" cy="2427031"/>
            </a:xfrm>
          </p:grpSpPr>
          <p:sp>
            <p:nvSpPr>
              <p:cNvPr id="120" name="Oval 119"/>
              <p:cNvSpPr/>
              <p:nvPr/>
            </p:nvSpPr>
            <p:spPr bwMode="auto">
              <a:xfrm>
                <a:off x="782453" y="2263531"/>
                <a:ext cx="2427030" cy="2427031"/>
              </a:xfrm>
              <a:prstGeom prst="ellipse">
                <a:avLst/>
              </a:prstGeom>
              <a:gradFill>
                <a:gsLst>
                  <a:gs pos="0">
                    <a:schemeClr val="bg1"/>
                  </a:gs>
                  <a:gs pos="100000">
                    <a:schemeClr val="bg1">
                      <a:lumMod val="75000"/>
                    </a:schemeClr>
                  </a:gs>
                </a:gsLst>
                <a:lin ang="5400000" scaled="0"/>
              </a:grad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sp>
            <p:nvSpPr>
              <p:cNvPr id="121" name="Oval 120"/>
              <p:cNvSpPr/>
              <p:nvPr/>
            </p:nvSpPr>
            <p:spPr bwMode="auto">
              <a:xfrm>
                <a:off x="885731" y="2366809"/>
                <a:ext cx="2220471" cy="2220472"/>
              </a:xfrm>
              <a:prstGeom prst="ellipse">
                <a:avLst/>
              </a:prstGeom>
              <a:gradFill>
                <a:gsLst>
                  <a:gs pos="0">
                    <a:schemeClr val="tx2">
                      <a:lumMod val="72000"/>
                    </a:schemeClr>
                  </a:gs>
                  <a:gs pos="49000">
                    <a:schemeClr val="tx2"/>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sp>
            <p:nvSpPr>
              <p:cNvPr id="122" name="Oval 121"/>
              <p:cNvSpPr/>
              <p:nvPr/>
            </p:nvSpPr>
            <p:spPr bwMode="auto">
              <a:xfrm>
                <a:off x="963840" y="2444918"/>
                <a:ext cx="2064255" cy="2064256"/>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6350" cap="flat" cmpd="sng" algn="ctr">
                <a:noFill/>
                <a:prstDash val="solid"/>
                <a:round/>
                <a:headEnd type="none" w="med" len="med"/>
                <a:tailEnd type="none" w="med" len="med"/>
              </a:ln>
              <a:effectLst>
                <a:innerShdw blurRad="381000">
                  <a:prstClr val="black">
                    <a:alpha val="65000"/>
                  </a:prstClr>
                </a:inn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grpSp>
        <p:grpSp>
          <p:nvGrpSpPr>
            <p:cNvPr id="115" name="Group 114"/>
            <p:cNvGrpSpPr/>
            <p:nvPr/>
          </p:nvGrpSpPr>
          <p:grpSpPr>
            <a:xfrm>
              <a:off x="3265641" y="4365383"/>
              <a:ext cx="2534006" cy="886487"/>
              <a:chOff x="734384" y="4365383"/>
              <a:chExt cx="2534006" cy="886487"/>
            </a:xfrm>
          </p:grpSpPr>
          <p:sp>
            <p:nvSpPr>
              <p:cNvPr id="116" name="Oval 115"/>
              <p:cNvSpPr/>
              <p:nvPr/>
            </p:nvSpPr>
            <p:spPr bwMode="auto">
              <a:xfrm>
                <a:off x="1216220" y="4704497"/>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sp>
            <p:nvSpPr>
              <p:cNvPr id="117" name="Oval 116"/>
              <p:cNvSpPr/>
              <p:nvPr/>
            </p:nvSpPr>
            <p:spPr bwMode="auto">
              <a:xfrm>
                <a:off x="1216220" y="4365383"/>
                <a:ext cx="1590478" cy="547373"/>
              </a:xfrm>
              <a:prstGeom prst="ellipse">
                <a:avLst/>
              </a:prstGeom>
              <a:solidFill>
                <a:schemeClr val="tx1">
                  <a:alpha val="15000"/>
                </a:scheme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smtClean="0">
                  <a:ln>
                    <a:noFill/>
                  </a:ln>
                  <a:solidFill>
                    <a:schemeClr val="tx1"/>
                  </a:solidFill>
                  <a:effectLst/>
                  <a:latin typeface="+mn-lt"/>
                  <a:cs typeface="Calibri"/>
                </a:endParaRPr>
              </a:p>
            </p:txBody>
          </p:sp>
          <p:sp>
            <p:nvSpPr>
              <p:cNvPr id="118" name="Rounded Rectangle 117"/>
              <p:cNvSpPr/>
              <p:nvPr/>
            </p:nvSpPr>
            <p:spPr bwMode="auto">
              <a:xfrm>
                <a:off x="906604" y="4374670"/>
                <a:ext cx="2178727" cy="664514"/>
              </a:xfrm>
              <a:prstGeom prst="roundRect">
                <a:avLst/>
              </a:prstGeom>
              <a:gradFill>
                <a:gsLst>
                  <a:gs pos="0">
                    <a:schemeClr val="bg1"/>
                  </a:gs>
                  <a:gs pos="100000">
                    <a:schemeClr val="bg1">
                      <a:lumMod val="95000"/>
                    </a:schemeClr>
                  </a:gs>
                </a:gsLst>
                <a:path path="circle">
                  <a:fillToRect l="50000" t="50000" r="50000" b="50000"/>
                </a:path>
              </a:gradFill>
              <a:ln w="15875" algn="ctr">
                <a:solidFill>
                  <a:schemeClr val="tx1">
                    <a:lumMod val="60000"/>
                    <a:lumOff val="40000"/>
                  </a:schemeClr>
                </a:solidFill>
                <a:round/>
                <a:headEnd/>
                <a:tailEnd/>
              </a:ln>
              <a:effectLst>
                <a:outerShdw blurRad="127000" dir="5400000" algn="t" rotWithShape="0">
                  <a:prstClr val="black">
                    <a:alpha val="13000"/>
                  </a:prstClr>
                </a:outerShdw>
              </a:effectLst>
            </p:spPr>
            <p:txBody>
              <a:bodyPr wrap="square" anchor="ctr">
                <a:spAutoFit/>
              </a:bodyPr>
              <a:lstStyle/>
              <a:p>
                <a:pPr algn="ctr">
                  <a:defRPr/>
                </a:pPr>
                <a:endParaRPr lang="en-US" sz="1200" dirty="0">
                  <a:latin typeface="+mn-lt"/>
                  <a:ea typeface="ＭＳ Ｐゴシック" charset="0"/>
                  <a:cs typeface="Calibri"/>
                </a:endParaRPr>
              </a:p>
            </p:txBody>
          </p:sp>
          <p:sp>
            <p:nvSpPr>
              <p:cNvPr id="119" name="TextBox 118"/>
              <p:cNvSpPr txBox="1"/>
              <p:nvPr/>
            </p:nvSpPr>
            <p:spPr>
              <a:xfrm>
                <a:off x="734384" y="4402177"/>
                <a:ext cx="2534006" cy="567252"/>
              </a:xfrm>
              <a:prstGeom prst="rect">
                <a:avLst/>
              </a:prstGeom>
              <a:noFill/>
            </p:spPr>
            <p:txBody>
              <a:bodyPr wrap="square" rtlCol="0">
                <a:spAutoFit/>
              </a:bodyPr>
              <a:lstStyle/>
              <a:p>
                <a:pPr algn="ctr">
                  <a:lnSpc>
                    <a:spcPct val="90000"/>
                  </a:lnSpc>
                </a:pPr>
                <a:r>
                  <a:rPr lang="zh-CN" altLang="en-US" sz="1200" dirty="0" smtClean="0">
                    <a:solidFill>
                      <a:schemeClr val="tx2"/>
                    </a:solidFill>
                    <a:latin typeface="+mn-lt"/>
                    <a:cs typeface="Calibri"/>
                  </a:rPr>
                  <a:t>网路</a:t>
                </a:r>
                <a:endParaRPr lang="en-GB" sz="1200" dirty="0">
                  <a:solidFill>
                    <a:schemeClr val="tx2"/>
                  </a:solidFill>
                  <a:latin typeface="+mn-lt"/>
                  <a:cs typeface="Calibri"/>
                </a:endParaRPr>
              </a:p>
            </p:txBody>
          </p:sp>
        </p:grpSp>
      </p:grpSp>
    </p:spTree>
    <p:extLst>
      <p:ext uri="{BB962C8B-B14F-4D97-AF65-F5344CB8AC3E}">
        <p14:creationId xmlns:p14="http://schemas.microsoft.com/office/powerpoint/2010/main" val="257239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500"/>
                                        <p:tgtEl>
                                          <p:spTgt spid="9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wipe(down)">
                                      <p:cBhvr>
                                        <p:cTn id="20" dur="500"/>
                                        <p:tgtEl>
                                          <p:spTgt spid="9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wipe(down)">
                                      <p:cBhvr>
                                        <p:cTn id="2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2" grpId="0" animBg="1"/>
      <p:bldP spid="9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7200" y="205981"/>
            <a:ext cx="8128000" cy="519676"/>
          </a:xfrm>
        </p:spPr>
        <p:txBody>
          <a:bodyPr/>
          <a:lstStyle/>
          <a:p>
            <a:r>
              <a:rPr lang="zh-CN" altLang="en-US" sz="2800" b="1" dirty="0" smtClean="0">
                <a:latin typeface="微软雅黑" panose="020B0503020204020204" pitchFamily="34" charset="-122"/>
                <a:ea typeface="微软雅黑" panose="020B0503020204020204" pitchFamily="34" charset="-122"/>
              </a:rPr>
              <a:t>高级威胁防护可以部署在任何问题容易发生的地方</a:t>
            </a:r>
            <a:endParaRPr lang="en-US" sz="2800" b="1" dirty="0">
              <a:latin typeface="微软雅黑" panose="020B0503020204020204" pitchFamily="34" charset="-122"/>
              <a:ea typeface="微软雅黑" panose="020B0503020204020204" pitchFamily="34" charset="-122"/>
            </a:endParaRPr>
          </a:p>
        </p:txBody>
      </p:sp>
      <p:sp>
        <p:nvSpPr>
          <p:cNvPr id="4" name="Footer Placeholder 3"/>
          <p:cNvSpPr>
            <a:spLocks noGrp="1"/>
          </p:cNvSpPr>
          <p:nvPr>
            <p:ph type="ftr" sz="quarter" idx="11"/>
          </p:nvPr>
        </p:nvSpPr>
        <p:spPr/>
        <p:txBody>
          <a:bodyPr/>
          <a:lstStyle/>
          <a:p>
            <a:r>
              <a:rPr lang="en-US" smtClean="0"/>
              <a:t>Copyright 2014 Trend Micro Inc.     </a:t>
            </a:r>
            <a:endParaRPr lang="en-US" dirty="0"/>
          </a:p>
        </p:txBody>
      </p:sp>
      <p:sp>
        <p:nvSpPr>
          <p:cNvPr id="5" name="Slide Number Placeholder 4"/>
          <p:cNvSpPr>
            <a:spLocks noGrp="1"/>
          </p:cNvSpPr>
          <p:nvPr>
            <p:ph type="sldNum" sz="quarter" idx="12"/>
          </p:nvPr>
        </p:nvSpPr>
        <p:spPr/>
        <p:txBody>
          <a:bodyPr/>
          <a:lstStyle/>
          <a:p>
            <a:fld id="{1E6B01BB-509F-ED41-827A-0A250126612E}" type="slidenum">
              <a:rPr lang="en-US" smtClean="0"/>
              <a:pPr/>
              <a:t>36</a:t>
            </a:fld>
            <a:endParaRPr lang="en-US"/>
          </a:p>
        </p:txBody>
      </p:sp>
      <p:sp>
        <p:nvSpPr>
          <p:cNvPr id="14" name="Rectangle 13"/>
          <p:cNvSpPr/>
          <p:nvPr/>
        </p:nvSpPr>
        <p:spPr>
          <a:xfrm>
            <a:off x="291330" y="1132347"/>
            <a:ext cx="3086870" cy="1338828"/>
          </a:xfrm>
          <a:prstGeom prst="rect">
            <a:avLst/>
          </a:prstGeom>
        </p:spPr>
        <p:txBody>
          <a:bodyPr wrap="square">
            <a:spAutoFit/>
          </a:bodyPr>
          <a:lstStyle/>
          <a:p>
            <a:pPr defTabSz="457200" fontAlgn="auto">
              <a:spcBef>
                <a:spcPts val="0"/>
              </a:spcBef>
              <a:spcAft>
                <a:spcPts val="600"/>
              </a:spcAft>
            </a:pPr>
            <a:r>
              <a:rPr lang="zh-CN" altLang="en-US" sz="2000" dirty="0" smtClean="0">
                <a:solidFill>
                  <a:srgbClr val="6097D0"/>
                </a:solidFill>
                <a:latin typeface="微软雅黑" panose="020B0503020204020204" pitchFamily="34" charset="-122"/>
                <a:ea typeface="微软雅黑" panose="020B0503020204020204" pitchFamily="34" charset="-122"/>
                <a:cs typeface="Times"/>
              </a:rPr>
              <a:t>网络中发现威胁</a:t>
            </a:r>
            <a:endParaRPr lang="en-US" sz="2000" b="0" dirty="0" smtClean="0">
              <a:solidFill>
                <a:srgbClr val="6097D0"/>
              </a:solidFill>
              <a:latin typeface="微软雅黑" panose="020B0503020204020204" pitchFamily="34" charset="-122"/>
              <a:ea typeface="微软雅黑" panose="020B0503020204020204" pitchFamily="34" charset="-122"/>
              <a:cs typeface="Times"/>
            </a:endParaRPr>
          </a:p>
          <a:p>
            <a:pPr defTabSz="457200" fontAlgn="auto">
              <a:spcBef>
                <a:spcPts val="0"/>
              </a:spcBef>
              <a:spcAft>
                <a:spcPts val="600"/>
              </a:spcAft>
            </a:pPr>
            <a:r>
              <a:rPr lang="en-US" sz="1400" b="0" i="1" dirty="0" smtClean="0">
                <a:solidFill>
                  <a:srgbClr val="636466"/>
                </a:solidFill>
                <a:latin typeface="Calibri"/>
                <a:ea typeface="Calibri"/>
                <a:cs typeface="Times New Roman"/>
              </a:rPr>
              <a:t>Identify advanced malware, C&amp;C communications and attacker</a:t>
            </a:r>
            <a:r>
              <a:rPr lang="en-US" sz="1400" i="1" dirty="0">
                <a:solidFill>
                  <a:srgbClr val="636466"/>
                </a:solidFill>
                <a:latin typeface="Calibri"/>
                <a:ea typeface="Calibri"/>
                <a:cs typeface="Times New Roman"/>
              </a:rPr>
              <a:t> </a:t>
            </a:r>
            <a:r>
              <a:rPr lang="en-US" sz="1400" i="1" dirty="0" smtClean="0">
                <a:solidFill>
                  <a:srgbClr val="636466"/>
                </a:solidFill>
                <a:latin typeface="Calibri"/>
                <a:ea typeface="Calibri"/>
                <a:cs typeface="Times New Roman"/>
              </a:rPr>
              <a:t/>
            </a:r>
            <a:br>
              <a:rPr lang="en-US" sz="1400" i="1" dirty="0" smtClean="0">
                <a:solidFill>
                  <a:srgbClr val="636466"/>
                </a:solidFill>
                <a:latin typeface="Calibri"/>
                <a:ea typeface="Calibri"/>
                <a:cs typeface="Times New Roman"/>
              </a:rPr>
            </a:br>
            <a:r>
              <a:rPr lang="en-US" sz="1400" b="0" i="1" dirty="0" smtClean="0">
                <a:solidFill>
                  <a:srgbClr val="636466"/>
                </a:solidFill>
                <a:latin typeface="Calibri"/>
                <a:ea typeface="Calibri"/>
                <a:cs typeface="Times New Roman"/>
              </a:rPr>
              <a:t>activities with 360</a:t>
            </a:r>
            <a:r>
              <a:rPr lang="en-US" sz="1400" b="0" i="1" dirty="0">
                <a:solidFill>
                  <a:srgbClr val="636466"/>
                </a:solidFill>
                <a:latin typeface="Calibri"/>
                <a:ea typeface="Calibri"/>
                <a:cs typeface="Times New Roman"/>
              </a:rPr>
              <a:t>-degree </a:t>
            </a:r>
            <a:r>
              <a:rPr lang="en-US" sz="1400" b="0" i="1" dirty="0" smtClean="0">
                <a:solidFill>
                  <a:srgbClr val="636466"/>
                </a:solidFill>
                <a:latin typeface="Calibri"/>
                <a:ea typeface="Calibri"/>
                <a:cs typeface="Times New Roman"/>
              </a:rPr>
              <a:t/>
            </a:r>
            <a:br>
              <a:rPr lang="en-US" sz="1400" b="0" i="1" dirty="0" smtClean="0">
                <a:solidFill>
                  <a:srgbClr val="636466"/>
                </a:solidFill>
                <a:latin typeface="Calibri"/>
                <a:ea typeface="Calibri"/>
                <a:cs typeface="Times New Roman"/>
              </a:rPr>
            </a:br>
            <a:r>
              <a:rPr lang="en-US" sz="1400" b="0" i="1" dirty="0" smtClean="0">
                <a:solidFill>
                  <a:srgbClr val="636466"/>
                </a:solidFill>
                <a:latin typeface="Calibri"/>
                <a:ea typeface="Calibri"/>
                <a:cs typeface="Times New Roman"/>
              </a:rPr>
              <a:t>monitoring</a:t>
            </a:r>
          </a:p>
        </p:txBody>
      </p:sp>
      <p:sp>
        <p:nvSpPr>
          <p:cNvPr id="15" name="Rectangle 14"/>
          <p:cNvSpPr/>
          <p:nvPr/>
        </p:nvSpPr>
        <p:spPr>
          <a:xfrm>
            <a:off x="5820798" y="1132347"/>
            <a:ext cx="3043802" cy="1123384"/>
          </a:xfrm>
          <a:prstGeom prst="rect">
            <a:avLst/>
          </a:prstGeom>
        </p:spPr>
        <p:txBody>
          <a:bodyPr wrap="square">
            <a:spAutoFit/>
          </a:bodyPr>
          <a:lstStyle/>
          <a:p>
            <a:pPr defTabSz="457200" fontAlgn="auto">
              <a:spcBef>
                <a:spcPts val="0"/>
              </a:spcBef>
              <a:spcAft>
                <a:spcPts val="600"/>
              </a:spcAft>
            </a:pPr>
            <a:r>
              <a:rPr lang="zh-CN" altLang="en-US" sz="2000" b="0" dirty="0" smtClean="0">
                <a:solidFill>
                  <a:srgbClr val="7B0082"/>
                </a:solidFill>
                <a:latin typeface="微软雅黑" panose="020B0503020204020204" pitchFamily="34" charset="-122"/>
                <a:ea typeface="微软雅黑" panose="020B0503020204020204" pitchFamily="34" charset="-122"/>
                <a:cs typeface="Times"/>
              </a:rPr>
              <a:t>集成沙盒</a:t>
            </a:r>
            <a:endParaRPr lang="en-US" sz="2000" b="0" dirty="0">
              <a:solidFill>
                <a:srgbClr val="7B0082"/>
              </a:solidFill>
              <a:latin typeface="微软雅黑" panose="020B0503020204020204" pitchFamily="34" charset="-122"/>
              <a:ea typeface="微软雅黑" panose="020B0503020204020204" pitchFamily="34" charset="-122"/>
              <a:cs typeface="Times"/>
            </a:endParaRPr>
          </a:p>
          <a:p>
            <a:pPr defTabSz="457200" fontAlgn="auto">
              <a:spcBef>
                <a:spcPts val="0"/>
              </a:spcBef>
              <a:spcAft>
                <a:spcPts val="600"/>
              </a:spcAft>
            </a:pPr>
            <a:r>
              <a:rPr lang="en-US" sz="1400" b="0" i="1" dirty="0" smtClean="0">
                <a:solidFill>
                  <a:srgbClr val="262626"/>
                </a:solidFill>
                <a:latin typeface="Calibri"/>
                <a:ea typeface="Calibri"/>
                <a:cs typeface="Times"/>
              </a:rPr>
              <a:t>Improve </a:t>
            </a:r>
            <a:r>
              <a:rPr lang="en-US" sz="1400" b="0" i="1" dirty="0">
                <a:solidFill>
                  <a:srgbClr val="262626"/>
                </a:solidFill>
                <a:latin typeface="Calibri"/>
                <a:ea typeface="Calibri"/>
                <a:cs typeface="Times"/>
              </a:rPr>
              <a:t>the threat protection of your existing </a:t>
            </a:r>
            <a:r>
              <a:rPr lang="en-US" sz="1400" b="0" i="1" dirty="0" smtClean="0">
                <a:solidFill>
                  <a:srgbClr val="262626"/>
                </a:solidFill>
                <a:latin typeface="Calibri"/>
                <a:ea typeface="Calibri"/>
                <a:cs typeface="Times"/>
              </a:rPr>
              <a:t>Trend Micro security investments</a:t>
            </a:r>
            <a:endParaRPr lang="en-US" sz="1400" b="0" dirty="0">
              <a:solidFill>
                <a:srgbClr val="636466"/>
              </a:solidFill>
              <a:latin typeface="Calibri"/>
              <a:ea typeface="+mn-ea"/>
              <a:cs typeface="+mn-cs"/>
            </a:endParaRPr>
          </a:p>
        </p:txBody>
      </p:sp>
      <p:pic>
        <p:nvPicPr>
          <p:cNvPr id="11" name="Picture 10" descr="Graphic_DD_Overview.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1407" y="1350080"/>
            <a:ext cx="2712555" cy="2762788"/>
          </a:xfrm>
          <a:prstGeom prst="rect">
            <a:avLst/>
          </a:prstGeom>
        </p:spPr>
      </p:pic>
      <p:grpSp>
        <p:nvGrpSpPr>
          <p:cNvPr id="3" name="Group 2"/>
          <p:cNvGrpSpPr/>
          <p:nvPr/>
        </p:nvGrpSpPr>
        <p:grpSpPr>
          <a:xfrm>
            <a:off x="5930900" y="2839236"/>
            <a:ext cx="3048000" cy="1688253"/>
            <a:chOff x="5930900" y="2839236"/>
            <a:chExt cx="3048000" cy="1688253"/>
          </a:xfrm>
        </p:grpSpPr>
        <p:sp>
          <p:nvSpPr>
            <p:cNvPr id="13" name="Rectangle 12"/>
            <p:cNvSpPr/>
            <p:nvPr/>
          </p:nvSpPr>
          <p:spPr>
            <a:xfrm>
              <a:off x="5930900" y="3019384"/>
              <a:ext cx="3048000" cy="1508105"/>
            </a:xfrm>
            <a:prstGeom prst="rect">
              <a:avLst/>
            </a:prstGeom>
          </p:spPr>
          <p:txBody>
            <a:bodyPr wrap="square">
              <a:spAutoFit/>
            </a:bodyPr>
            <a:lstStyle/>
            <a:p>
              <a:pPr defTabSz="457200" fontAlgn="auto">
                <a:spcBef>
                  <a:spcPts val="0"/>
                </a:spcBef>
                <a:spcAft>
                  <a:spcPts val="600"/>
                </a:spcAft>
              </a:pPr>
              <a:r>
                <a:rPr lang="zh-CN" altLang="en-US" sz="2000" b="0" dirty="0" smtClean="0">
                  <a:solidFill>
                    <a:srgbClr val="345E0B"/>
                  </a:solidFill>
                  <a:latin typeface="微软雅黑" panose="020B0503020204020204" pitchFamily="34" charset="-122"/>
                  <a:ea typeface="微软雅黑" panose="020B0503020204020204" pitchFamily="34" charset="-122"/>
                  <a:cs typeface="Times"/>
                </a:rPr>
                <a:t>终端威胁的</a:t>
              </a:r>
              <a:endParaRPr lang="en-US" altLang="zh-CN" sz="2000" b="0" dirty="0" smtClean="0">
                <a:solidFill>
                  <a:srgbClr val="345E0B"/>
                </a:solidFill>
                <a:latin typeface="微软雅黑" panose="020B0503020204020204" pitchFamily="34" charset="-122"/>
                <a:ea typeface="微软雅黑" panose="020B0503020204020204" pitchFamily="34" charset="-122"/>
                <a:cs typeface="Times"/>
              </a:endParaRPr>
            </a:p>
            <a:p>
              <a:pPr defTabSz="457200" fontAlgn="auto">
                <a:spcBef>
                  <a:spcPts val="0"/>
                </a:spcBef>
                <a:spcAft>
                  <a:spcPts val="600"/>
                </a:spcAft>
              </a:pPr>
              <a:r>
                <a:rPr lang="zh-CN" altLang="en-US" sz="2000" b="0" dirty="0" smtClean="0">
                  <a:solidFill>
                    <a:srgbClr val="345E0B"/>
                  </a:solidFill>
                  <a:latin typeface="微软雅黑" panose="020B0503020204020204" pitchFamily="34" charset="-122"/>
                  <a:ea typeface="微软雅黑" panose="020B0503020204020204" pitchFamily="34" charset="-122"/>
                  <a:cs typeface="Times"/>
                </a:rPr>
                <a:t>调查与处理</a:t>
              </a:r>
              <a:endParaRPr lang="en-US" sz="2000" b="0" dirty="0" smtClean="0">
                <a:solidFill>
                  <a:srgbClr val="345E0B"/>
                </a:solidFill>
                <a:latin typeface="微软雅黑" panose="020B0503020204020204" pitchFamily="34" charset="-122"/>
                <a:ea typeface="微软雅黑" panose="020B0503020204020204" pitchFamily="34" charset="-122"/>
                <a:cs typeface="Times"/>
              </a:endParaRPr>
            </a:p>
            <a:p>
              <a:pPr defTabSz="457200" fontAlgn="auto">
                <a:spcBef>
                  <a:spcPts val="0"/>
                </a:spcBef>
                <a:spcAft>
                  <a:spcPts val="600"/>
                </a:spcAft>
              </a:pPr>
              <a:r>
                <a:rPr lang="en-US" sz="1400" b="0" i="1" dirty="0" smtClean="0">
                  <a:solidFill>
                    <a:srgbClr val="262626"/>
                  </a:solidFill>
                  <a:latin typeface="Calibri"/>
                  <a:ea typeface="Calibri"/>
                  <a:cs typeface="Times"/>
                </a:rPr>
                <a:t>Investigate &amp; respond to attacks with network detection + endpoint intelligence</a:t>
              </a:r>
              <a:r>
                <a:rPr lang="en-US" sz="1400" b="0" dirty="0" smtClean="0">
                  <a:solidFill>
                    <a:srgbClr val="636466"/>
                  </a:solidFill>
                  <a:latin typeface="Calibri"/>
                  <a:ea typeface="+mn-ea"/>
                  <a:cs typeface="+mn-cs"/>
                </a:rPr>
                <a:t> </a:t>
              </a:r>
            </a:p>
          </p:txBody>
        </p:sp>
        <p:pic>
          <p:nvPicPr>
            <p:cNvPr id="12" name="Picture 11"/>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3500" r="88500"/>
                      </a14:imgEffect>
                    </a14:imgLayer>
                  </a14:imgProps>
                </a:ext>
                <a:ext uri="{28A0092B-C50C-407E-A947-70E740481C1C}">
                  <a14:useLocalDpi xmlns:a14="http://schemas.microsoft.com/office/drawing/2010/main"/>
                </a:ext>
              </a:extLst>
            </a:blip>
            <a:stretch>
              <a:fillRect/>
            </a:stretch>
          </p:blipFill>
          <p:spPr>
            <a:xfrm>
              <a:off x="7689568" y="2839236"/>
              <a:ext cx="895632" cy="671724"/>
            </a:xfrm>
            <a:prstGeom prst="rect">
              <a:avLst/>
            </a:prstGeom>
            <a:effectLst>
              <a:glow rad="177800">
                <a:schemeClr val="bg1">
                  <a:alpha val="75000"/>
                </a:schemeClr>
              </a:glow>
            </a:effectLst>
          </p:spPr>
        </p:pic>
      </p:grpSp>
      <p:grpSp>
        <p:nvGrpSpPr>
          <p:cNvPr id="2" name="Group 1"/>
          <p:cNvGrpSpPr/>
          <p:nvPr/>
        </p:nvGrpSpPr>
        <p:grpSpPr>
          <a:xfrm>
            <a:off x="291330" y="2912122"/>
            <a:ext cx="2720077" cy="1399924"/>
            <a:chOff x="291330" y="2912122"/>
            <a:chExt cx="2720077" cy="1399924"/>
          </a:xfrm>
        </p:grpSpPr>
        <p:sp>
          <p:nvSpPr>
            <p:cNvPr id="16" name="Rectangle 15"/>
            <p:cNvSpPr/>
            <p:nvPr/>
          </p:nvSpPr>
          <p:spPr>
            <a:xfrm>
              <a:off x="291330" y="3019384"/>
              <a:ext cx="2608504" cy="1292662"/>
            </a:xfrm>
            <a:prstGeom prst="rect">
              <a:avLst/>
            </a:prstGeom>
          </p:spPr>
          <p:txBody>
            <a:bodyPr wrap="square">
              <a:spAutoFit/>
            </a:bodyPr>
            <a:lstStyle/>
            <a:p>
              <a:pPr defTabSz="457200" fontAlgn="auto">
                <a:spcBef>
                  <a:spcPts val="0"/>
                </a:spcBef>
                <a:spcAft>
                  <a:spcPts val="600"/>
                </a:spcAft>
              </a:pPr>
              <a:r>
                <a:rPr lang="zh-CN" altLang="en-US" sz="2000" b="0" dirty="0" smtClean="0">
                  <a:solidFill>
                    <a:schemeClr val="bg2"/>
                  </a:solidFill>
                  <a:latin typeface="微软雅黑" panose="020B0503020204020204" pitchFamily="34" charset="-122"/>
                  <a:ea typeface="微软雅黑" panose="020B0503020204020204" pitchFamily="34" charset="-122"/>
                  <a:cs typeface="Times"/>
                </a:rPr>
                <a:t>定向攻击邮件的</a:t>
              </a:r>
              <a:endParaRPr lang="en-US" altLang="zh-CN" sz="2000" b="0" dirty="0" smtClean="0">
                <a:solidFill>
                  <a:schemeClr val="bg2"/>
                </a:solidFill>
                <a:latin typeface="微软雅黑" panose="020B0503020204020204" pitchFamily="34" charset="-122"/>
                <a:ea typeface="微软雅黑" panose="020B0503020204020204" pitchFamily="34" charset="-122"/>
                <a:cs typeface="Times"/>
              </a:endParaRPr>
            </a:p>
            <a:p>
              <a:pPr defTabSz="457200" fontAlgn="auto">
                <a:spcBef>
                  <a:spcPts val="0"/>
                </a:spcBef>
                <a:spcAft>
                  <a:spcPts val="600"/>
                </a:spcAft>
              </a:pPr>
              <a:r>
                <a:rPr lang="zh-CN" altLang="en-US" sz="2000" b="0" dirty="0" smtClean="0">
                  <a:solidFill>
                    <a:schemeClr val="bg2"/>
                  </a:solidFill>
                  <a:latin typeface="微软雅黑" panose="020B0503020204020204" pitchFamily="34" charset="-122"/>
                  <a:ea typeface="微软雅黑" panose="020B0503020204020204" pitchFamily="34" charset="-122"/>
                  <a:cs typeface="Times"/>
                </a:rPr>
                <a:t>发现发现</a:t>
              </a:r>
              <a:endParaRPr lang="en-US" sz="2000" b="0" dirty="0">
                <a:solidFill>
                  <a:srgbClr val="C0504D"/>
                </a:solidFill>
                <a:latin typeface="微软雅黑" panose="020B0503020204020204" pitchFamily="34" charset="-122"/>
                <a:ea typeface="微软雅黑" panose="020B0503020204020204" pitchFamily="34" charset="-122"/>
                <a:cs typeface="Times"/>
              </a:endParaRPr>
            </a:p>
            <a:p>
              <a:pPr defTabSz="457200" fontAlgn="auto">
                <a:spcBef>
                  <a:spcPts val="0"/>
                </a:spcBef>
                <a:spcAft>
                  <a:spcPts val="600"/>
                </a:spcAft>
              </a:pPr>
              <a:r>
                <a:rPr lang="en-US" sz="1400" b="0" i="1" dirty="0" smtClean="0">
                  <a:solidFill>
                    <a:srgbClr val="262626"/>
                  </a:solidFill>
                  <a:latin typeface="Calibri"/>
                  <a:ea typeface="Calibri"/>
                  <a:cs typeface="Times"/>
                </a:rPr>
                <a:t>Stop the spear-phishing </a:t>
              </a:r>
              <a:r>
                <a:rPr lang="en-US" sz="1400" b="0" i="1" dirty="0">
                  <a:solidFill>
                    <a:srgbClr val="262626"/>
                  </a:solidFill>
                  <a:latin typeface="Calibri"/>
                  <a:ea typeface="Calibri"/>
                  <a:cs typeface="Times"/>
                </a:rPr>
                <a:t>attacks that lead to a data breach </a:t>
              </a:r>
            </a:p>
          </p:txBody>
        </p:sp>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3500" r="88500"/>
                      </a14:imgEffect>
                    </a14:imgLayer>
                  </a14:imgProps>
                </a:ext>
                <a:ext uri="{28A0092B-C50C-407E-A947-70E740481C1C}">
                  <a14:useLocalDpi xmlns:a14="http://schemas.microsoft.com/office/drawing/2010/main"/>
                </a:ext>
              </a:extLst>
            </a:blip>
            <a:stretch>
              <a:fillRect/>
            </a:stretch>
          </p:blipFill>
          <p:spPr>
            <a:xfrm>
              <a:off x="2115775" y="2912122"/>
              <a:ext cx="895632" cy="671724"/>
            </a:xfrm>
            <a:prstGeom prst="rect">
              <a:avLst/>
            </a:prstGeom>
            <a:effectLst>
              <a:glow rad="177800">
                <a:schemeClr val="bg1">
                  <a:alpha val="75000"/>
                </a:schemeClr>
              </a:glow>
            </a:effectLst>
          </p:spPr>
        </p:pic>
      </p:grpSp>
    </p:spTree>
    <p:extLst>
      <p:ext uri="{BB962C8B-B14F-4D97-AF65-F5344CB8AC3E}">
        <p14:creationId xmlns:p14="http://schemas.microsoft.com/office/powerpoint/2010/main" val="321360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40006" y="1416592"/>
            <a:ext cx="4305300" cy="35486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b="0" dirty="0">
              <a:solidFill>
                <a:srgbClr val="FFFFFF"/>
              </a:solidFill>
              <a:latin typeface="Calibri"/>
            </a:endParaRPr>
          </a:p>
        </p:txBody>
      </p:sp>
      <p:pic>
        <p:nvPicPr>
          <p:cNvPr id="2" name="Picture 1"/>
          <p:cNvPicPr>
            <a:picLocks noChangeAspect="1"/>
          </p:cNvPicPr>
          <p:nvPr/>
        </p:nvPicPr>
        <p:blipFill>
          <a:blip r:embed="rId3"/>
          <a:stretch>
            <a:fillRect/>
          </a:stretch>
        </p:blipFill>
        <p:spPr>
          <a:xfrm>
            <a:off x="2470207" y="825500"/>
            <a:ext cx="4237964" cy="3848100"/>
          </a:xfrm>
          <a:prstGeom prst="rect">
            <a:avLst/>
          </a:prstGeom>
        </p:spPr>
      </p:pic>
      <p:sp>
        <p:nvSpPr>
          <p:cNvPr id="4" name="Rectangle 3"/>
          <p:cNvSpPr/>
          <p:nvPr/>
        </p:nvSpPr>
        <p:spPr>
          <a:xfrm>
            <a:off x="2267006" y="749300"/>
            <a:ext cx="4445000" cy="3937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114606" y="1269383"/>
            <a:ext cx="4890641" cy="3061317"/>
            <a:chOff x="-646126" y="1636144"/>
            <a:chExt cx="6335757" cy="3124200"/>
          </a:xfrm>
        </p:grpSpPr>
        <p:pic>
          <p:nvPicPr>
            <p:cNvPr id="14" name="Picture 13"/>
            <p:cNvPicPr>
              <a:picLocks noChangeAspect="1"/>
            </p:cNvPicPr>
            <p:nvPr/>
          </p:nvPicPr>
          <p:blipFill>
            <a:blip r:embed="rId4"/>
            <a:stretch>
              <a:fillRect/>
            </a:stretch>
          </p:blipFill>
          <p:spPr>
            <a:xfrm>
              <a:off x="-646126" y="1636144"/>
              <a:ext cx="6335757" cy="3124200"/>
            </a:xfrm>
            <a:prstGeom prst="rect">
              <a:avLst/>
            </a:prstGeom>
          </p:spPr>
        </p:pic>
        <p:sp>
          <p:nvSpPr>
            <p:cNvPr id="16" name="TextBox 15"/>
            <p:cNvSpPr txBox="1"/>
            <p:nvPr/>
          </p:nvSpPr>
          <p:spPr>
            <a:xfrm>
              <a:off x="2592402" y="2547913"/>
              <a:ext cx="1533947" cy="523220"/>
            </a:xfrm>
            <a:prstGeom prst="rect">
              <a:avLst/>
            </a:prstGeom>
            <a:noFill/>
          </p:spPr>
          <p:txBody>
            <a:bodyPr wrap="none" rtlCol="0">
              <a:spAutoFit/>
            </a:bodyPr>
            <a:lstStyle/>
            <a:p>
              <a:r>
                <a:rPr lang="en-US" sz="1400" dirty="0" smtClean="0">
                  <a:solidFill>
                    <a:schemeClr val="bg1"/>
                  </a:solidFill>
                  <a:latin typeface="Calibri"/>
                  <a:cs typeface="Calibri"/>
                </a:rPr>
                <a:t>80+ Protocols</a:t>
              </a:r>
            </a:p>
            <a:p>
              <a:r>
                <a:rPr lang="en-US" sz="1400" dirty="0">
                  <a:solidFill>
                    <a:schemeClr val="bg1"/>
                  </a:solidFill>
                  <a:latin typeface="Calibri"/>
                  <a:cs typeface="Calibri"/>
                </a:rPr>
                <a:t>&amp;</a:t>
              </a:r>
              <a:r>
                <a:rPr lang="en-US" sz="1400" dirty="0" smtClean="0">
                  <a:solidFill>
                    <a:schemeClr val="bg1"/>
                  </a:solidFill>
                  <a:latin typeface="Calibri"/>
                  <a:cs typeface="Calibri"/>
                </a:rPr>
                <a:t> Applications</a:t>
              </a:r>
              <a:endParaRPr lang="en-US" sz="1400" dirty="0">
                <a:solidFill>
                  <a:schemeClr val="bg1"/>
                </a:solidFill>
                <a:latin typeface="Calibri"/>
                <a:cs typeface="Calibri"/>
              </a:endParaRPr>
            </a:p>
          </p:txBody>
        </p:sp>
        <p:sp>
          <p:nvSpPr>
            <p:cNvPr id="21" name="TextBox 20"/>
            <p:cNvSpPr txBox="1"/>
            <p:nvPr/>
          </p:nvSpPr>
          <p:spPr>
            <a:xfrm>
              <a:off x="2474364" y="3741770"/>
              <a:ext cx="1287668" cy="523220"/>
            </a:xfrm>
            <a:prstGeom prst="rect">
              <a:avLst/>
            </a:prstGeom>
            <a:noFill/>
          </p:spPr>
          <p:txBody>
            <a:bodyPr wrap="none" rtlCol="0">
              <a:spAutoFit/>
            </a:bodyPr>
            <a:lstStyle/>
            <a:p>
              <a:r>
                <a:rPr lang="en-US" sz="1400" dirty="0" smtClean="0">
                  <a:solidFill>
                    <a:schemeClr val="bg1"/>
                  </a:solidFill>
                  <a:latin typeface="Calibri"/>
                  <a:cs typeface="Calibri"/>
                </a:rPr>
                <a:t>All Network </a:t>
              </a:r>
            </a:p>
            <a:p>
              <a:r>
                <a:rPr lang="en-US" sz="1400" dirty="0" smtClean="0">
                  <a:solidFill>
                    <a:schemeClr val="bg1"/>
                  </a:solidFill>
                  <a:latin typeface="Calibri"/>
                  <a:cs typeface="Calibri"/>
                </a:rPr>
                <a:t>Ports</a:t>
              </a:r>
              <a:endParaRPr lang="en-US" sz="1400" dirty="0">
                <a:solidFill>
                  <a:schemeClr val="bg1"/>
                </a:solidFill>
                <a:latin typeface="Calibri"/>
                <a:cs typeface="Calibri"/>
              </a:endParaRPr>
            </a:p>
          </p:txBody>
        </p:sp>
        <p:sp>
          <p:nvSpPr>
            <p:cNvPr id="23" name="TextBox 22"/>
            <p:cNvSpPr txBox="1"/>
            <p:nvPr/>
          </p:nvSpPr>
          <p:spPr>
            <a:xfrm>
              <a:off x="855028" y="2411701"/>
              <a:ext cx="1076202" cy="523220"/>
            </a:xfrm>
            <a:prstGeom prst="rect">
              <a:avLst/>
            </a:prstGeom>
            <a:noFill/>
          </p:spPr>
          <p:txBody>
            <a:bodyPr wrap="none" rtlCol="0">
              <a:spAutoFit/>
            </a:bodyPr>
            <a:lstStyle/>
            <a:p>
              <a:r>
                <a:rPr lang="en-US" sz="1400" dirty="0" smtClean="0">
                  <a:solidFill>
                    <a:schemeClr val="bg1"/>
                  </a:solidFill>
                  <a:latin typeface="Calibri"/>
                  <a:cs typeface="Calibri"/>
                </a:rPr>
                <a:t>Attack</a:t>
              </a:r>
            </a:p>
            <a:p>
              <a:r>
                <a:rPr lang="en-US" sz="1400" dirty="0" smtClean="0">
                  <a:solidFill>
                    <a:schemeClr val="bg1"/>
                  </a:solidFill>
                  <a:latin typeface="Calibri"/>
                  <a:cs typeface="Calibri"/>
                </a:rPr>
                <a:t>Evolution</a:t>
              </a:r>
              <a:endParaRPr lang="en-US" sz="1400" dirty="0">
                <a:solidFill>
                  <a:schemeClr val="bg1"/>
                </a:solidFill>
                <a:latin typeface="Calibri"/>
                <a:cs typeface="Calibri"/>
              </a:endParaRPr>
            </a:p>
          </p:txBody>
        </p:sp>
        <p:sp>
          <p:nvSpPr>
            <p:cNvPr id="24" name="TextBox 23"/>
            <p:cNvSpPr txBox="1"/>
            <p:nvPr/>
          </p:nvSpPr>
          <p:spPr>
            <a:xfrm>
              <a:off x="1311186" y="3675113"/>
              <a:ext cx="850465" cy="738664"/>
            </a:xfrm>
            <a:prstGeom prst="rect">
              <a:avLst/>
            </a:prstGeom>
            <a:noFill/>
          </p:spPr>
          <p:txBody>
            <a:bodyPr wrap="none" rtlCol="0">
              <a:spAutoFit/>
            </a:bodyPr>
            <a:lstStyle/>
            <a:p>
              <a:r>
                <a:rPr lang="en-US" sz="1400" dirty="0" smtClean="0">
                  <a:solidFill>
                    <a:schemeClr val="bg1"/>
                  </a:solidFill>
                  <a:latin typeface="Calibri"/>
                  <a:cs typeface="Calibri"/>
                </a:rPr>
                <a:t>Known</a:t>
              </a:r>
            </a:p>
            <a:p>
              <a:r>
                <a:rPr lang="en-US" sz="1400" dirty="0" smtClean="0">
                  <a:solidFill>
                    <a:schemeClr val="bg1"/>
                  </a:solidFill>
                  <a:latin typeface="Calibri"/>
                  <a:cs typeface="Calibri"/>
                </a:rPr>
                <a:t>Threat</a:t>
              </a:r>
            </a:p>
            <a:p>
              <a:r>
                <a:rPr lang="en-US" sz="1400" dirty="0" smtClean="0">
                  <a:solidFill>
                    <a:schemeClr val="bg1"/>
                  </a:solidFill>
                  <a:latin typeface="Calibri"/>
                  <a:cs typeface="Calibri"/>
                </a:rPr>
                <a:t>Insight</a:t>
              </a:r>
              <a:endParaRPr lang="en-US" sz="1400" dirty="0">
                <a:solidFill>
                  <a:schemeClr val="bg1"/>
                </a:solidFill>
                <a:latin typeface="Calibri"/>
                <a:cs typeface="Calibri"/>
              </a:endParaRPr>
            </a:p>
          </p:txBody>
        </p:sp>
        <p:sp>
          <p:nvSpPr>
            <p:cNvPr id="25" name="TextBox 24"/>
            <p:cNvSpPr txBox="1"/>
            <p:nvPr/>
          </p:nvSpPr>
          <p:spPr>
            <a:xfrm>
              <a:off x="557116" y="3077428"/>
              <a:ext cx="2005028" cy="533968"/>
            </a:xfrm>
            <a:prstGeom prst="rect">
              <a:avLst/>
            </a:prstGeom>
            <a:noFill/>
          </p:spPr>
          <p:txBody>
            <a:bodyPr wrap="square" rtlCol="0">
              <a:spAutoFit/>
            </a:bodyPr>
            <a:lstStyle/>
            <a:p>
              <a:r>
                <a:rPr lang="en-US" sz="1400" dirty="0" smtClean="0">
                  <a:solidFill>
                    <a:schemeClr val="bg1"/>
                  </a:solidFill>
                  <a:latin typeface="Calibri"/>
                  <a:cs typeface="Calibri"/>
                </a:rPr>
                <a:t>Unknown Threats</a:t>
              </a:r>
            </a:p>
            <a:p>
              <a:r>
                <a:rPr lang="en-US" sz="1400" dirty="0" smtClean="0">
                  <a:solidFill>
                    <a:schemeClr val="bg1"/>
                  </a:solidFill>
                  <a:latin typeface="Calibri"/>
                  <a:cs typeface="Calibri"/>
                </a:rPr>
                <a:t> &amp; Exploits</a:t>
              </a:r>
              <a:endParaRPr lang="en-US" sz="1400" dirty="0">
                <a:solidFill>
                  <a:schemeClr val="bg1"/>
                </a:solidFill>
                <a:latin typeface="Calibri"/>
                <a:cs typeface="Calibri"/>
              </a:endParaRPr>
            </a:p>
          </p:txBody>
        </p:sp>
        <p:sp>
          <p:nvSpPr>
            <p:cNvPr id="26" name="TextBox 25"/>
            <p:cNvSpPr txBox="1"/>
            <p:nvPr/>
          </p:nvSpPr>
          <p:spPr>
            <a:xfrm>
              <a:off x="1288092" y="1906953"/>
              <a:ext cx="1504391" cy="629244"/>
            </a:xfrm>
            <a:prstGeom prst="rect">
              <a:avLst/>
            </a:prstGeom>
            <a:noFill/>
          </p:spPr>
          <p:txBody>
            <a:bodyPr wrap="square" rtlCol="0">
              <a:spAutoFit/>
            </a:bodyPr>
            <a:lstStyle/>
            <a:p>
              <a:pPr algn="ctr">
                <a:lnSpc>
                  <a:spcPct val="80000"/>
                </a:lnSpc>
              </a:pPr>
              <a:r>
                <a:rPr lang="en-US" sz="1400" dirty="0" smtClean="0">
                  <a:solidFill>
                    <a:schemeClr val="bg1"/>
                  </a:solidFill>
                  <a:latin typeface="Calibri"/>
                  <a:cs typeface="Calibri"/>
                </a:rPr>
                <a:t>Software </a:t>
              </a:r>
              <a:br>
                <a:rPr lang="en-US" sz="1400" dirty="0" smtClean="0">
                  <a:solidFill>
                    <a:schemeClr val="bg1"/>
                  </a:solidFill>
                  <a:latin typeface="Calibri"/>
                  <a:cs typeface="Calibri"/>
                </a:rPr>
              </a:br>
              <a:r>
                <a:rPr lang="en-US" sz="1400" dirty="0" smtClean="0">
                  <a:solidFill>
                    <a:schemeClr val="bg1"/>
                  </a:solidFill>
                  <a:latin typeface="Calibri"/>
                  <a:cs typeface="Calibri"/>
                </a:rPr>
                <a:t>&amp; </a:t>
              </a:r>
              <a:br>
                <a:rPr lang="en-US" sz="1400" dirty="0" smtClean="0">
                  <a:solidFill>
                    <a:schemeClr val="bg1"/>
                  </a:solidFill>
                  <a:latin typeface="Calibri"/>
                  <a:cs typeface="Calibri"/>
                </a:rPr>
              </a:br>
              <a:r>
                <a:rPr lang="en-US" sz="1400" dirty="0" smtClean="0">
                  <a:solidFill>
                    <a:schemeClr val="bg1"/>
                  </a:solidFill>
                  <a:latin typeface="Calibri"/>
                  <a:cs typeface="Calibri"/>
                </a:rPr>
                <a:t>Devices  </a:t>
              </a:r>
            </a:p>
          </p:txBody>
        </p:sp>
      </p:grpSp>
      <p:sp>
        <p:nvSpPr>
          <p:cNvPr id="35" name="Donut 34"/>
          <p:cNvSpPr>
            <a:spLocks/>
          </p:cNvSpPr>
          <p:nvPr/>
        </p:nvSpPr>
        <p:spPr bwMode="auto">
          <a:xfrm>
            <a:off x="2876606" y="1181100"/>
            <a:ext cx="3352800" cy="3236961"/>
          </a:xfrm>
          <a:prstGeom prst="donut">
            <a:avLst>
              <a:gd name="adj" fmla="val 6182"/>
            </a:avLst>
          </a:prstGeom>
          <a:solidFill>
            <a:srgbClr val="AA0F1F"/>
          </a:solidFill>
          <a:ln>
            <a:solidFill>
              <a:srgbClr val="CD0920"/>
            </a:solidFill>
            <a:headEnd type="none" w="med" len="med"/>
            <a:tailEnd type="none" w="med" len="med"/>
          </a:ln>
          <a:effectLst>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Calibri"/>
              <a:cs typeface="Calibri"/>
            </a:endParaRPr>
          </a:p>
        </p:txBody>
      </p:sp>
      <p:sp>
        <p:nvSpPr>
          <p:cNvPr id="3" name="Title 2"/>
          <p:cNvSpPr>
            <a:spLocks noGrp="1"/>
          </p:cNvSpPr>
          <p:nvPr>
            <p:ph type="title"/>
          </p:nvPr>
        </p:nvSpPr>
        <p:spPr/>
        <p:txBody>
          <a:bodyPr/>
          <a:lstStyle/>
          <a:p>
            <a:r>
              <a:rPr lang="zh-CN" altLang="en-US" sz="2800" b="1" dirty="0" smtClean="0">
                <a:latin typeface="微软雅黑" panose="020B0503020204020204" pitchFamily="34" charset="-122"/>
                <a:ea typeface="微软雅黑" panose="020B0503020204020204" pitchFamily="34" charset="-122"/>
              </a:rPr>
              <a:t>提供一</a:t>
            </a:r>
            <a:r>
              <a:rPr lang="zh-CN" altLang="en-US" sz="2800" b="1" dirty="0" smtClean="0">
                <a:latin typeface="微软雅黑" panose="020B0503020204020204" pitchFamily="34" charset="-122"/>
                <a:ea typeface="微软雅黑" panose="020B0503020204020204" pitchFamily="34" charset="-122"/>
              </a:rPr>
              <a:t>个</a:t>
            </a:r>
            <a:r>
              <a:rPr lang="zh-CN" altLang="en-US" sz="2800" b="1" dirty="0" smtClean="0">
                <a:latin typeface="微软雅黑" panose="020B0503020204020204" pitchFamily="34" charset="-122"/>
                <a:ea typeface="微软雅黑" panose="020B0503020204020204" pitchFamily="34" charset="-122"/>
              </a:rPr>
              <a:t>全方位</a:t>
            </a:r>
            <a:r>
              <a:rPr lang="zh-CN" altLang="en-US" sz="2800" b="1" dirty="0" smtClean="0">
                <a:latin typeface="微软雅黑" panose="020B0503020204020204" pitchFamily="34" charset="-122"/>
                <a:ea typeface="微软雅黑" panose="020B0503020204020204" pitchFamily="34" charset="-122"/>
              </a:rPr>
              <a:t>的</a:t>
            </a:r>
            <a:r>
              <a:rPr lang="zh-CN" altLang="en-US" sz="2800" b="1" dirty="0" smtClean="0">
                <a:latin typeface="微软雅黑" panose="020B0503020204020204" pitchFamily="34" charset="-122"/>
                <a:ea typeface="微软雅黑" panose="020B0503020204020204" pitchFamily="34" charset="-122"/>
              </a:rPr>
              <a:t>高级威胁防御方案</a:t>
            </a:r>
            <a:endParaRPr lang="en-US" sz="2800" b="1" dirty="0">
              <a:latin typeface="微软雅黑" panose="020B0503020204020204" pitchFamily="34" charset="-122"/>
              <a:ea typeface="微软雅黑" panose="020B0503020204020204" pitchFamily="34" charset="-122"/>
            </a:endParaRPr>
          </a:p>
        </p:txBody>
      </p:sp>
      <p:sp>
        <p:nvSpPr>
          <p:cNvPr id="47" name="Slide Number Placeholder 3"/>
          <p:cNvSpPr>
            <a:spLocks noGrp="1"/>
          </p:cNvSpPr>
          <p:nvPr>
            <p:ph type="sldNum" sz="quarter" idx="12"/>
          </p:nvPr>
        </p:nvSpPr>
        <p:spPr/>
        <p:txBody>
          <a:bodyPr/>
          <a:lstStyle/>
          <a:p>
            <a:fld id="{1E6B01BB-509F-ED41-827A-0A250126612E}" type="slidenum">
              <a:rPr lang="en-US" smtClean="0"/>
              <a:t>37</a:t>
            </a:fld>
            <a:endParaRPr lang="en-US"/>
          </a:p>
        </p:txBody>
      </p:sp>
    </p:spTree>
    <p:extLst>
      <p:ext uri="{BB962C8B-B14F-4D97-AF65-F5344CB8AC3E}">
        <p14:creationId xmlns:p14="http://schemas.microsoft.com/office/powerpoint/2010/main" val="42938239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edge">
                                      <p:cBhvr>
                                        <p:cTn id="11" dur="2000"/>
                                        <p:tgtEl>
                                          <p:spTgt spid="13"/>
                                        </p:tgtEl>
                                      </p:cBhvr>
                                    </p:animEffect>
                                  </p:childTnLst>
                                </p:cTn>
                              </p:par>
                            </p:childTnLst>
                          </p:cTn>
                        </p:par>
                        <p:par>
                          <p:cTn id="12" fill="hold">
                            <p:stCondLst>
                              <p:cond delay="2500"/>
                            </p:stCondLst>
                            <p:childTnLst>
                              <p:par>
                                <p:cTn id="13" presetID="21"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heel(1)">
                                      <p:cBhvr>
                                        <p:cTn id="15" dur="2000"/>
                                        <p:tgtEl>
                                          <p:spTgt spid="35"/>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5"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719"/>
            <a:ext cx="8229600" cy="519676"/>
          </a:xfrm>
        </p:spPr>
        <p:txBody>
          <a:bodyPr/>
          <a:lstStyle/>
          <a:p>
            <a:r>
              <a:rPr lang="zh-CN" altLang="en-US" sz="2800" b="1" dirty="0">
                <a:latin typeface="微软雅黑" panose="020B0503020204020204" pitchFamily="34" charset="-122"/>
                <a:ea typeface="微软雅黑" panose="020B0503020204020204" pitchFamily="34" charset="-122"/>
              </a:rPr>
              <a:t>市</a:t>
            </a:r>
            <a:r>
              <a:rPr lang="zh-CN" altLang="en-US" sz="2800" b="1" dirty="0" smtClean="0">
                <a:latin typeface="微软雅黑" panose="020B0503020204020204" pitchFamily="34" charset="-122"/>
                <a:ea typeface="微软雅黑" panose="020B0503020204020204" pitchFamily="34" charset="-122"/>
              </a:rPr>
              <a:t>场的领导地位</a:t>
            </a:r>
            <a:endParaRPr lang="en-US" sz="2800" b="1" dirty="0">
              <a:latin typeface="微软雅黑" panose="020B0503020204020204" pitchFamily="34" charset="-122"/>
              <a:ea typeface="微软雅黑" panose="020B0503020204020204" pitchFamily="34" charset="-122"/>
            </a:endParaRPr>
          </a:p>
        </p:txBody>
      </p:sp>
      <p:sp>
        <p:nvSpPr>
          <p:cNvPr id="4" name="Footer Placeholder 3"/>
          <p:cNvSpPr>
            <a:spLocks noGrp="1"/>
          </p:cNvSpPr>
          <p:nvPr>
            <p:ph type="ftr" sz="quarter" idx="11"/>
          </p:nvPr>
        </p:nvSpPr>
        <p:spPr/>
        <p:txBody>
          <a:bodyPr/>
          <a:lstStyle/>
          <a:p>
            <a:r>
              <a:rPr lang="en-US" smtClean="0"/>
              <a:t>Copyright 2014 Trend Micro Inc.     </a:t>
            </a:r>
            <a:endParaRPr lang="en-US" dirty="0"/>
          </a:p>
        </p:txBody>
      </p:sp>
      <p:sp>
        <p:nvSpPr>
          <p:cNvPr id="5" name="Slide Number Placeholder 4"/>
          <p:cNvSpPr>
            <a:spLocks noGrp="1"/>
          </p:cNvSpPr>
          <p:nvPr>
            <p:ph type="sldNum" sz="quarter" idx="12"/>
          </p:nvPr>
        </p:nvSpPr>
        <p:spPr/>
        <p:txBody>
          <a:bodyPr/>
          <a:lstStyle/>
          <a:p>
            <a:fld id="{1E6B01BB-509F-ED41-827A-0A250126612E}" type="slidenum">
              <a:rPr lang="en-US" smtClean="0"/>
              <a:t>38</a:t>
            </a:fld>
            <a:endParaRPr lang="en-US"/>
          </a:p>
        </p:txBody>
      </p:sp>
      <p:grpSp>
        <p:nvGrpSpPr>
          <p:cNvPr id="12" name="Group 11"/>
          <p:cNvGrpSpPr/>
          <p:nvPr/>
        </p:nvGrpSpPr>
        <p:grpSpPr>
          <a:xfrm>
            <a:off x="6036552" y="662065"/>
            <a:ext cx="2345447" cy="3740534"/>
            <a:chOff x="6036552" y="662065"/>
            <a:chExt cx="2345447" cy="3740534"/>
          </a:xfrm>
        </p:grpSpPr>
        <p:sp>
          <p:nvSpPr>
            <p:cNvPr id="3" name="Round Same Side Corner Rectangle 2"/>
            <p:cNvSpPr/>
            <p:nvPr/>
          </p:nvSpPr>
          <p:spPr>
            <a:xfrm>
              <a:off x="6112753" y="1269999"/>
              <a:ext cx="2092406" cy="2829799"/>
            </a:xfrm>
            <a:prstGeom prst="round2SameRect">
              <a:avLst>
                <a:gd name="adj1" fmla="val 8839"/>
                <a:gd name="adj2" fmla="val 0"/>
              </a:avLst>
            </a:prstGeom>
            <a:solidFill>
              <a:schemeClr val="bg1"/>
            </a:solidFill>
            <a:ln w="28575" cmpd="sng">
              <a:solidFill>
                <a:schemeClr val="bg1">
                  <a:lumMod val="5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descr="Vertical Badge_140331US.jpe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27256" y="1892300"/>
              <a:ext cx="1834905" cy="2168071"/>
            </a:xfrm>
            <a:prstGeom prst="rect">
              <a:avLst/>
            </a:prstGeom>
            <a:ln>
              <a:noFill/>
            </a:ln>
          </p:spPr>
        </p:pic>
        <p:pic>
          <p:nvPicPr>
            <p:cNvPr id="23" name="Picture 2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54159" y="662065"/>
              <a:ext cx="1150704" cy="1230235"/>
            </a:xfrm>
            <a:prstGeom prst="rect">
              <a:avLst/>
            </a:prstGeom>
          </p:spPr>
        </p:pic>
        <p:sp>
          <p:nvSpPr>
            <p:cNvPr id="31" name="TextBox 30"/>
            <p:cNvSpPr txBox="1"/>
            <p:nvPr/>
          </p:nvSpPr>
          <p:spPr>
            <a:xfrm>
              <a:off x="6036552" y="4169202"/>
              <a:ext cx="2345447" cy="233397"/>
            </a:xfrm>
            <a:prstGeom prst="rect">
              <a:avLst/>
            </a:prstGeom>
            <a:noFill/>
          </p:spPr>
          <p:txBody>
            <a:bodyPr wrap="square" rtlCol="0">
              <a:spAutoFit/>
            </a:bodyPr>
            <a:lstStyle>
              <a:defPPr>
                <a:defRPr lang="en-US"/>
              </a:defPPr>
              <a:lvl1pPr marL="171450" indent="-171450" defTabSz="914400" fontAlgn="base">
                <a:lnSpc>
                  <a:spcPct val="90000"/>
                </a:lnSpc>
                <a:spcAft>
                  <a:spcPts val="600"/>
                </a:spcAft>
                <a:buClr>
                  <a:srgbClr val="D20F30"/>
                </a:buClr>
                <a:buFontTx/>
                <a:buChar char="•"/>
                <a:defRPr sz="1050">
                  <a:solidFill>
                    <a:srgbClr val="636466"/>
                  </a:solidFill>
                  <a:cs typeface="Calibri"/>
                </a:defRPr>
              </a:lvl1pPr>
            </a:lstStyle>
            <a:p>
              <a:r>
                <a:rPr lang="en-US" sz="1000" dirty="0">
                  <a:solidFill>
                    <a:schemeClr val="bg2"/>
                  </a:solidFill>
                </a:rPr>
                <a:t>2014 NSS Labs Breach Detection Tests</a:t>
              </a:r>
            </a:p>
          </p:txBody>
        </p:sp>
      </p:grpSp>
      <p:grpSp>
        <p:nvGrpSpPr>
          <p:cNvPr id="10" name="Group 9"/>
          <p:cNvGrpSpPr/>
          <p:nvPr/>
        </p:nvGrpSpPr>
        <p:grpSpPr>
          <a:xfrm>
            <a:off x="368300" y="635487"/>
            <a:ext cx="2514600" cy="4328650"/>
            <a:chOff x="368300" y="635487"/>
            <a:chExt cx="2514600" cy="4328650"/>
          </a:xfrm>
        </p:grpSpPr>
        <p:sp>
          <p:nvSpPr>
            <p:cNvPr id="26" name="Round Same Side Corner Rectangle 25"/>
            <p:cNvSpPr/>
            <p:nvPr/>
          </p:nvSpPr>
          <p:spPr>
            <a:xfrm>
              <a:off x="460929" y="1269999"/>
              <a:ext cx="2092406" cy="2829799"/>
            </a:xfrm>
            <a:prstGeom prst="round2SameRect">
              <a:avLst>
                <a:gd name="adj1" fmla="val 7972"/>
                <a:gd name="adj2" fmla="val 0"/>
              </a:avLst>
            </a:prstGeom>
            <a:solidFill>
              <a:schemeClr val="bg1"/>
            </a:solidFill>
            <a:ln w="28575" cmpd="sng">
              <a:solidFill>
                <a:schemeClr val="bg1">
                  <a:lumMod val="5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41822" y="2405733"/>
              <a:ext cx="1922934" cy="738664"/>
            </a:xfrm>
            <a:prstGeom prst="rect">
              <a:avLst/>
            </a:prstGeom>
            <a:noFill/>
          </p:spPr>
          <p:txBody>
            <a:bodyPr wrap="square" rtlCol="0">
              <a:spAutoFit/>
            </a:bodyPr>
            <a:lstStyle/>
            <a:p>
              <a:pPr algn="ctr"/>
              <a:r>
                <a:rPr lang="en-US" sz="1400" dirty="0">
                  <a:solidFill>
                    <a:srgbClr val="366F90"/>
                  </a:solidFill>
                  <a:latin typeface="Calibri"/>
                  <a:cs typeface="Calibri"/>
                </a:rPr>
                <a:t>A</a:t>
              </a:r>
              <a:r>
                <a:rPr lang="en-US" sz="1400" dirty="0" smtClean="0">
                  <a:solidFill>
                    <a:srgbClr val="366F90"/>
                  </a:solidFill>
                  <a:latin typeface="Calibri"/>
                  <a:cs typeface="Calibri"/>
                </a:rPr>
                <a:t> “Leader” in the MQ </a:t>
              </a:r>
            </a:p>
            <a:p>
              <a:pPr algn="ctr"/>
              <a:r>
                <a:rPr lang="en-US" sz="1400" dirty="0" smtClean="0">
                  <a:solidFill>
                    <a:srgbClr val="366F90"/>
                  </a:solidFill>
                  <a:latin typeface="Calibri"/>
                  <a:cs typeface="Calibri"/>
                </a:rPr>
                <a:t>for Endpoint Protection</a:t>
              </a:r>
            </a:p>
            <a:p>
              <a:pPr algn="ctr"/>
              <a:r>
                <a:rPr lang="en-US" sz="1400" dirty="0" smtClean="0">
                  <a:solidFill>
                    <a:srgbClr val="366F90"/>
                  </a:solidFill>
                  <a:latin typeface="Calibri"/>
                  <a:cs typeface="Calibri"/>
                </a:rPr>
                <a:t>12 consecutive years</a:t>
              </a:r>
            </a:p>
          </p:txBody>
        </p:sp>
        <p:pic>
          <p:nvPicPr>
            <p:cNvPr id="24" name="Picture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6382" y="635487"/>
              <a:ext cx="1173705" cy="125482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383" y="1987825"/>
              <a:ext cx="1685073" cy="482599"/>
            </a:xfrm>
            <a:prstGeom prst="rect">
              <a:avLst/>
            </a:prstGeom>
          </p:spPr>
        </p:pic>
        <p:sp>
          <p:nvSpPr>
            <p:cNvPr id="20" name="TextBox 19"/>
            <p:cNvSpPr txBox="1"/>
            <p:nvPr/>
          </p:nvSpPr>
          <p:spPr>
            <a:xfrm>
              <a:off x="368300" y="4099798"/>
              <a:ext cx="2514600" cy="864339"/>
            </a:xfrm>
            <a:prstGeom prst="rect">
              <a:avLst/>
            </a:prstGeom>
            <a:noFill/>
          </p:spPr>
          <p:txBody>
            <a:bodyPr wrap="square" rtlCol="0">
              <a:spAutoFit/>
            </a:bodyPr>
            <a:lstStyle/>
            <a:p>
              <a:pPr marL="171450" indent="-171450" defTabSz="914400" fontAlgn="base">
                <a:lnSpc>
                  <a:spcPct val="90000"/>
                </a:lnSpc>
                <a:spcAft>
                  <a:spcPts val="600"/>
                </a:spcAft>
                <a:buClr>
                  <a:srgbClr val="D20F30"/>
                </a:buClr>
                <a:buFontTx/>
                <a:buChar char="•"/>
              </a:pPr>
              <a:r>
                <a:rPr lang="en-US" sz="1000" dirty="0" smtClean="0">
                  <a:solidFill>
                    <a:schemeClr val="bg2"/>
                  </a:solidFill>
                  <a:cs typeface="Calibri"/>
                </a:rPr>
                <a:t>Magic Quadrant for Endpoint Protection Platforms, Gartner, January 2014</a:t>
              </a:r>
            </a:p>
            <a:p>
              <a:pPr marL="171450" indent="-171450" defTabSz="914400" fontAlgn="base">
                <a:lnSpc>
                  <a:spcPct val="90000"/>
                </a:lnSpc>
                <a:spcAft>
                  <a:spcPts val="600"/>
                </a:spcAft>
                <a:buClr>
                  <a:srgbClr val="D20F30"/>
                </a:buClr>
                <a:buFontTx/>
                <a:buChar char="•"/>
              </a:pPr>
              <a:r>
                <a:rPr lang="en-US" sz="1000" dirty="0">
                  <a:solidFill>
                    <a:schemeClr val="bg2"/>
                  </a:solidFill>
                  <a:cs typeface="Calibri"/>
                  <a:hlinkClick r:id="rId6"/>
                </a:rPr>
                <a:t>http://www.av-test.org</a:t>
              </a:r>
              <a:r>
                <a:rPr lang="en-US" sz="1000" dirty="0">
                  <a:solidFill>
                    <a:schemeClr val="bg2"/>
                  </a:solidFill>
                  <a:cs typeface="Calibri"/>
                </a:rPr>
                <a:t> (Sept 2013 – Feb 2014 test results, </a:t>
              </a:r>
              <a:r>
                <a:rPr lang="en-US" sz="1000" dirty="0">
                  <a:solidFill>
                    <a:schemeClr val="bg2"/>
                  </a:solidFill>
                </a:rPr>
                <a:t>Corporate Solutions on </a:t>
              </a:r>
              <a:r>
                <a:rPr lang="en-US" sz="1000" dirty="0" smtClean="0">
                  <a:solidFill>
                    <a:schemeClr val="bg2"/>
                  </a:solidFill>
                </a:rPr>
                <a:t>Win </a:t>
              </a:r>
              <a:r>
                <a:rPr lang="en-US" sz="1000" dirty="0">
                  <a:solidFill>
                    <a:schemeClr val="bg2"/>
                  </a:solidFill>
                </a:rPr>
                <a:t>XP,7 , 8 Systems</a:t>
              </a:r>
              <a:r>
                <a:rPr lang="en-US" sz="1000" dirty="0" smtClean="0">
                  <a:solidFill>
                    <a:schemeClr val="bg2"/>
                  </a:solidFill>
                  <a:cs typeface="Calibri"/>
                </a:rPr>
                <a:t>)</a:t>
              </a:r>
              <a:endParaRPr lang="en-US" sz="1000" dirty="0">
                <a:solidFill>
                  <a:schemeClr val="bg2"/>
                </a:solidFill>
                <a:cs typeface="Calibri"/>
              </a:endParaRPr>
            </a:p>
          </p:txBody>
        </p:sp>
        <p:pic>
          <p:nvPicPr>
            <p:cNvPr id="9" name="Picture 8"/>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7784" y="3176147"/>
              <a:ext cx="1309834" cy="405253"/>
            </a:xfrm>
            <a:prstGeom prst="rect">
              <a:avLst/>
            </a:prstGeom>
          </p:spPr>
        </p:pic>
        <p:sp>
          <p:nvSpPr>
            <p:cNvPr id="27" name="TextBox 26"/>
            <p:cNvSpPr txBox="1"/>
            <p:nvPr/>
          </p:nvSpPr>
          <p:spPr>
            <a:xfrm>
              <a:off x="541822" y="3547844"/>
              <a:ext cx="1922934" cy="523220"/>
            </a:xfrm>
            <a:prstGeom prst="rect">
              <a:avLst/>
            </a:prstGeom>
            <a:noFill/>
          </p:spPr>
          <p:txBody>
            <a:bodyPr wrap="square" rtlCol="0">
              <a:spAutoFit/>
            </a:bodyPr>
            <a:lstStyle/>
            <a:p>
              <a:pPr algn="ctr"/>
              <a:r>
                <a:rPr lang="en-US" sz="1400" dirty="0" smtClean="0">
                  <a:solidFill>
                    <a:srgbClr val="366F90"/>
                  </a:solidFill>
                  <a:latin typeface="Calibri"/>
                  <a:cs typeface="Calibri"/>
                </a:rPr>
                <a:t>#1 in protection and performance</a:t>
              </a:r>
            </a:p>
          </p:txBody>
        </p:sp>
      </p:grpSp>
      <p:grpSp>
        <p:nvGrpSpPr>
          <p:cNvPr id="14" name="Group 13"/>
          <p:cNvGrpSpPr/>
          <p:nvPr/>
        </p:nvGrpSpPr>
        <p:grpSpPr>
          <a:xfrm>
            <a:off x="3242633" y="635511"/>
            <a:ext cx="2285947" cy="4355870"/>
            <a:chOff x="3242633" y="635511"/>
            <a:chExt cx="2285947" cy="4355870"/>
          </a:xfrm>
        </p:grpSpPr>
        <p:grpSp>
          <p:nvGrpSpPr>
            <p:cNvPr id="11" name="Group 10"/>
            <p:cNvGrpSpPr/>
            <p:nvPr/>
          </p:nvGrpSpPr>
          <p:grpSpPr>
            <a:xfrm>
              <a:off x="3242633" y="635511"/>
              <a:ext cx="2285947" cy="4355870"/>
              <a:chOff x="3242633" y="635511"/>
              <a:chExt cx="2285947" cy="4355870"/>
            </a:xfrm>
          </p:grpSpPr>
          <p:sp>
            <p:nvSpPr>
              <p:cNvPr id="19" name="Round Same Side Corner Rectangle 18"/>
              <p:cNvSpPr/>
              <p:nvPr/>
            </p:nvSpPr>
            <p:spPr>
              <a:xfrm>
                <a:off x="3313673" y="1269999"/>
                <a:ext cx="2092406" cy="2829799"/>
              </a:xfrm>
              <a:prstGeom prst="round2SameRect">
                <a:avLst>
                  <a:gd name="adj1" fmla="val 8839"/>
                  <a:gd name="adj2" fmla="val 0"/>
                </a:avLst>
              </a:prstGeom>
              <a:solidFill>
                <a:schemeClr val="bg1"/>
              </a:solidFill>
              <a:ln w="28575" cmpd="sng">
                <a:solidFill>
                  <a:schemeClr val="bg1">
                    <a:lumMod val="5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red_bug.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01848" y="1961252"/>
                <a:ext cx="1031037" cy="103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25706" y="635511"/>
                <a:ext cx="1157979" cy="1238013"/>
              </a:xfrm>
              <a:prstGeom prst="rect">
                <a:avLst/>
              </a:prstGeom>
            </p:spPr>
          </p:pic>
          <p:sp>
            <p:nvSpPr>
              <p:cNvPr id="32" name="TextBox 31"/>
              <p:cNvSpPr txBox="1"/>
              <p:nvPr/>
            </p:nvSpPr>
            <p:spPr>
              <a:xfrm>
                <a:off x="3242633" y="4127042"/>
                <a:ext cx="2285947" cy="864339"/>
              </a:xfrm>
              <a:prstGeom prst="rect">
                <a:avLst/>
              </a:prstGeom>
              <a:noFill/>
            </p:spPr>
            <p:txBody>
              <a:bodyPr wrap="square" rtlCol="0">
                <a:spAutoFit/>
              </a:bodyPr>
              <a:lstStyle/>
              <a:p>
                <a:pPr marL="171450" indent="-171450" defTabSz="914400" fontAlgn="base">
                  <a:lnSpc>
                    <a:spcPct val="90000"/>
                  </a:lnSpc>
                  <a:spcAft>
                    <a:spcPts val="600"/>
                  </a:spcAft>
                  <a:buClr>
                    <a:srgbClr val="D20F30"/>
                  </a:buClr>
                  <a:buFontTx/>
                  <a:buChar char="•"/>
                </a:pPr>
                <a:r>
                  <a:rPr lang="en-US" sz="1000" dirty="0" smtClean="0">
                    <a:solidFill>
                      <a:schemeClr val="bg2"/>
                    </a:solidFill>
                    <a:cs typeface="Calibri"/>
                  </a:rPr>
                  <a:t>IDC</a:t>
                </a:r>
                <a:r>
                  <a:rPr lang="en-US" sz="1000" dirty="0">
                    <a:solidFill>
                      <a:schemeClr val="bg2"/>
                    </a:solidFill>
                    <a:cs typeface="Calibri"/>
                  </a:rPr>
                  <a:t>, Worldwide Endpoint Security 2013-1017 Forecast and 2012 Vendor Shares, August </a:t>
                </a:r>
                <a:r>
                  <a:rPr lang="en-US" sz="1000" dirty="0" smtClean="0">
                    <a:solidFill>
                      <a:schemeClr val="bg2"/>
                    </a:solidFill>
                    <a:cs typeface="Calibri"/>
                  </a:rPr>
                  <a:t>2013</a:t>
                </a:r>
              </a:p>
              <a:p>
                <a:pPr marL="171450" indent="-171450" defTabSz="914400" fontAlgn="base">
                  <a:lnSpc>
                    <a:spcPct val="90000"/>
                  </a:lnSpc>
                  <a:spcAft>
                    <a:spcPts val="600"/>
                  </a:spcAft>
                  <a:buClr>
                    <a:srgbClr val="D20F30"/>
                  </a:buClr>
                  <a:buFontTx/>
                  <a:buChar char="•"/>
                </a:pPr>
                <a:r>
                  <a:rPr lang="en-US" sz="1000" dirty="0" err="1">
                    <a:solidFill>
                      <a:schemeClr val="bg2"/>
                    </a:solidFill>
                    <a:cs typeface="Calibri"/>
                  </a:rPr>
                  <a:t>e</a:t>
                </a:r>
                <a:r>
                  <a:rPr lang="en-US" altLang="ja-JP" sz="1000" dirty="0" err="1">
                    <a:solidFill>
                      <a:schemeClr val="bg2"/>
                    </a:solidFill>
                    <a:cs typeface="Calibri"/>
                  </a:rPr>
                  <a:t>xpertON</a:t>
                </a:r>
                <a:r>
                  <a:rPr lang="en-US" altLang="ja-JP" sz="1000" dirty="0">
                    <a:solidFill>
                      <a:schemeClr val="bg2"/>
                    </a:solidFill>
                    <a:cs typeface="Calibri"/>
                  </a:rPr>
                  <a:t> Group, Cloud Vendor Benchmark, </a:t>
                </a:r>
                <a:r>
                  <a:rPr lang="en-US" altLang="ja-JP" sz="1000" dirty="0" smtClean="0">
                    <a:solidFill>
                      <a:schemeClr val="bg2"/>
                    </a:solidFill>
                    <a:cs typeface="Calibri"/>
                  </a:rPr>
                  <a:t>June 2014</a:t>
                </a:r>
                <a:endParaRPr lang="en-US" sz="1000" dirty="0">
                  <a:solidFill>
                    <a:schemeClr val="bg2"/>
                  </a:solidFill>
                  <a:cs typeface="Calibri"/>
                </a:endParaRPr>
              </a:p>
            </p:txBody>
          </p:sp>
        </p:grpSp>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36806" y="3215452"/>
              <a:ext cx="1346201" cy="657643"/>
            </a:xfrm>
            <a:prstGeom prst="rect">
              <a:avLst/>
            </a:prstGeom>
          </p:spPr>
        </p:pic>
      </p:grpSp>
    </p:spTree>
    <p:extLst>
      <p:ext uri="{BB962C8B-B14F-4D97-AF65-F5344CB8AC3E}">
        <p14:creationId xmlns:p14="http://schemas.microsoft.com/office/powerpoint/2010/main" val="131536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E6B01BB-509F-ED41-827A-0A250126612E}" type="slidenum">
              <a:rPr lang="en-US" smtClean="0"/>
              <a:pPr/>
              <a:t>39</a:t>
            </a:fld>
            <a:endParaRPr lang="en-US"/>
          </a:p>
        </p:txBody>
      </p:sp>
      <p:sp>
        <p:nvSpPr>
          <p:cNvPr id="4" name="Rectangle 3"/>
          <p:cNvSpPr/>
          <p:nvPr/>
        </p:nvSpPr>
        <p:spPr>
          <a:xfrm>
            <a:off x="0" y="2540000"/>
            <a:ext cx="3225800" cy="2603500"/>
          </a:xfrm>
          <a:prstGeom prst="rect">
            <a:avLst/>
          </a:prstGeom>
          <a:noFill/>
        </p:spPr>
        <p:style>
          <a:lnRef idx="1">
            <a:schemeClr val="accent1"/>
          </a:lnRef>
          <a:fillRef idx="3">
            <a:schemeClr val="accent1"/>
          </a:fillRef>
          <a:effectRef idx="2">
            <a:schemeClr val="accent1"/>
          </a:effectRef>
          <a:fontRef idx="minor">
            <a:schemeClr val="lt1"/>
          </a:fontRef>
        </p:style>
        <p:txBody>
          <a:bodyPr lIns="252000" rtlCol="0" anchor="ctr"/>
          <a:lstStyle/>
          <a:p>
            <a:endParaRPr lang="en-US" sz="1400" i="1" dirty="0" smtClean="0">
              <a:solidFill>
                <a:srgbClr val="002060"/>
              </a:solidFill>
              <a:latin typeface="微软雅黑" pitchFamily="34" charset="-122"/>
              <a:ea typeface="微软雅黑" pitchFamily="34" charset="-122"/>
            </a:endParaRPr>
          </a:p>
          <a:p>
            <a:r>
              <a:rPr lang="en-US" sz="1400" dirty="0" smtClean="0">
                <a:solidFill>
                  <a:srgbClr val="002060"/>
                </a:solidFill>
                <a:latin typeface="微软雅黑" pitchFamily="34" charset="-122"/>
                <a:ea typeface="微软雅黑" pitchFamily="34" charset="-122"/>
              </a:rPr>
              <a:t>“</a:t>
            </a:r>
            <a:r>
              <a:rPr lang="zh-CN" altLang="en-US" sz="1400" dirty="0" smtClean="0">
                <a:solidFill>
                  <a:srgbClr val="002060"/>
                </a:solidFill>
                <a:latin typeface="微软雅黑" pitchFamily="34" charset="-122"/>
                <a:ea typeface="微软雅黑" pitchFamily="34" charset="-122"/>
              </a:rPr>
              <a:t>通过</a:t>
            </a:r>
            <a:r>
              <a:rPr lang="en-US" altLang="zh-CN" sz="1400" dirty="0" smtClean="0">
                <a:solidFill>
                  <a:srgbClr val="002060"/>
                </a:solidFill>
                <a:latin typeface="微软雅黑" pitchFamily="34" charset="-122"/>
                <a:ea typeface="微软雅黑" pitchFamily="34" charset="-122"/>
              </a:rPr>
              <a:t>TDA</a:t>
            </a:r>
            <a:r>
              <a:rPr lang="zh-CN" altLang="en-US" sz="1400" dirty="0" smtClean="0">
                <a:solidFill>
                  <a:srgbClr val="002060"/>
                </a:solidFill>
                <a:latin typeface="微软雅黑" pitchFamily="34" charset="-122"/>
                <a:ea typeface="微软雅黑" pitchFamily="34" charset="-122"/>
              </a:rPr>
              <a:t>对威胁主动发现的预警能力，能快速定位零日威胁并及早处理，有效降低全网病毒感染率。同时，</a:t>
            </a:r>
            <a:r>
              <a:rPr lang="en-US" altLang="zh-CN" sz="1400" dirty="0" smtClean="0">
                <a:solidFill>
                  <a:srgbClr val="002060"/>
                </a:solidFill>
                <a:latin typeface="微软雅黑" pitchFamily="34" charset="-122"/>
                <a:ea typeface="微软雅黑" pitchFamily="34" charset="-122"/>
              </a:rPr>
              <a:t>Deep Security</a:t>
            </a:r>
            <a:r>
              <a:rPr lang="zh-CN" altLang="en-US" sz="1400" dirty="0" smtClean="0">
                <a:solidFill>
                  <a:srgbClr val="002060"/>
                </a:solidFill>
                <a:latin typeface="微软雅黑" pitchFamily="34" charset="-122"/>
                <a:ea typeface="微软雅黑" pitchFamily="34" charset="-122"/>
              </a:rPr>
              <a:t>能够利用虚拟化平台专用</a:t>
            </a:r>
            <a:r>
              <a:rPr lang="en-US" altLang="zh-CN" sz="1400" dirty="0" smtClean="0">
                <a:solidFill>
                  <a:srgbClr val="002060"/>
                </a:solidFill>
                <a:latin typeface="微软雅黑" pitchFamily="34" charset="-122"/>
                <a:ea typeface="微软雅黑" pitchFamily="34" charset="-122"/>
              </a:rPr>
              <a:t>API</a:t>
            </a:r>
            <a:r>
              <a:rPr lang="zh-CN" altLang="en-US" sz="1400" dirty="0" smtClean="0">
                <a:solidFill>
                  <a:srgbClr val="002060"/>
                </a:solidFill>
                <a:latin typeface="微软雅黑" pitchFamily="34" charset="-122"/>
                <a:ea typeface="微软雅黑" pitchFamily="34" charset="-122"/>
              </a:rPr>
              <a:t>接口提供定制防护，兼顾了安全及性能，解决了公司安全运维的两大需求。</a:t>
            </a:r>
            <a:r>
              <a:rPr lang="en-US" sz="1400" dirty="0" smtClean="0">
                <a:solidFill>
                  <a:srgbClr val="002060"/>
                </a:solidFill>
                <a:latin typeface="微软雅黑" pitchFamily="34" charset="-122"/>
                <a:ea typeface="微软雅黑" pitchFamily="34" charset="-122"/>
              </a:rPr>
              <a:t>”</a:t>
            </a:r>
          </a:p>
          <a:p>
            <a:endParaRPr lang="en-US" sz="1400" dirty="0" smtClean="0">
              <a:latin typeface="微软雅黑" pitchFamily="34" charset="-122"/>
              <a:ea typeface="微软雅黑" pitchFamily="34" charset="-122"/>
            </a:endParaRPr>
          </a:p>
        </p:txBody>
      </p:sp>
      <p:sp>
        <p:nvSpPr>
          <p:cNvPr id="6" name="Rectangle 5"/>
          <p:cNvSpPr/>
          <p:nvPr/>
        </p:nvSpPr>
        <p:spPr>
          <a:xfrm>
            <a:off x="3530600" y="1143000"/>
            <a:ext cx="5384800" cy="3354765"/>
          </a:xfrm>
          <a:prstGeom prst="rect">
            <a:avLst/>
          </a:prstGeom>
        </p:spPr>
        <p:txBody>
          <a:bodyPr wrap="square">
            <a:spAutoFit/>
          </a:bodyPr>
          <a:lstStyle/>
          <a:p>
            <a:pPr marL="285750" indent="-285750">
              <a:spcAft>
                <a:spcPts val="1200"/>
              </a:spcAft>
              <a:buFont typeface="Arial"/>
              <a:buChar char="•"/>
            </a:pPr>
            <a:r>
              <a:rPr lang="zh-CN" altLang="en-US" dirty="0" smtClean="0">
                <a:latin typeface="微软雅黑" pitchFamily="34" charset="-122"/>
                <a:ea typeface="微软雅黑" pitchFamily="34" charset="-122"/>
              </a:rPr>
              <a:t>如何降低</a:t>
            </a:r>
            <a:r>
              <a:rPr lang="en-US" altLang="zh-CN" dirty="0" smtClean="0">
                <a:latin typeface="微软雅黑" pitchFamily="34" charset="-122"/>
                <a:ea typeface="微软雅黑" pitchFamily="34" charset="-122"/>
              </a:rPr>
              <a:t>21</a:t>
            </a:r>
            <a:r>
              <a:rPr lang="zh-CN" altLang="en-US" dirty="0" smtClean="0">
                <a:latin typeface="微软雅黑" pitchFamily="34" charset="-122"/>
                <a:ea typeface="微软雅黑" pitchFamily="34" charset="-122"/>
              </a:rPr>
              <a:t>个分支机构超过</a:t>
            </a:r>
            <a:r>
              <a:rPr lang="en-US" altLang="zh-CN" dirty="0" smtClean="0">
                <a:latin typeface="微软雅黑" pitchFamily="34" charset="-122"/>
                <a:ea typeface="微软雅黑" pitchFamily="34" charset="-122"/>
              </a:rPr>
              <a:t>5</a:t>
            </a:r>
            <a:r>
              <a:rPr lang="zh-CN" altLang="en-US" dirty="0" smtClean="0">
                <a:latin typeface="微软雅黑" pitchFamily="34" charset="-122"/>
                <a:ea typeface="微软雅黑" pitchFamily="34" charset="-122"/>
              </a:rPr>
              <a:t>万台终端的病毒感染率、以及解决虚拟化安全与性能的冲突是公司安全运维的挑战。</a:t>
            </a:r>
            <a:endParaRPr lang="en-US" dirty="0">
              <a:latin typeface="微软雅黑" pitchFamily="34" charset="-122"/>
              <a:ea typeface="微软雅黑" pitchFamily="34" charset="-122"/>
            </a:endParaRPr>
          </a:p>
          <a:p>
            <a:pPr marL="285750" indent="-285750">
              <a:spcAft>
                <a:spcPts val="1200"/>
              </a:spcAft>
              <a:buFont typeface="Arial"/>
              <a:buChar char="•"/>
            </a:pPr>
            <a:r>
              <a:rPr lang="zh-CN" altLang="en-US" dirty="0" smtClean="0">
                <a:latin typeface="微软雅黑" pitchFamily="34" charset="-122"/>
                <a:ea typeface="微软雅黑" pitchFamily="34" charset="-122"/>
              </a:rPr>
              <a:t>了解到主动式风险预警是降低威胁扩散、多重感染的有效手段，以及在虚拟化环境使用专用安全方案的必要性。</a:t>
            </a:r>
            <a:endParaRPr lang="en-US" dirty="0">
              <a:latin typeface="微软雅黑" pitchFamily="34" charset="-122"/>
              <a:ea typeface="微软雅黑" pitchFamily="34" charset="-122"/>
            </a:endParaRPr>
          </a:p>
          <a:p>
            <a:pPr marL="285750" indent="-285750">
              <a:spcAft>
                <a:spcPts val="1200"/>
              </a:spcAft>
              <a:buFont typeface="Arial"/>
              <a:buChar char="•"/>
            </a:pPr>
            <a:r>
              <a:rPr lang="zh-CN" altLang="en-US" dirty="0" smtClean="0">
                <a:latin typeface="微软雅黑" pitchFamily="34" charset="-122"/>
                <a:ea typeface="微软雅黑" pitchFamily="34" charset="-122"/>
              </a:rPr>
              <a:t>在多次交流及测试验证后，公司分期分批在省公司及市公司部署了趋势科技威胁预警方案</a:t>
            </a:r>
            <a:r>
              <a:rPr lang="en-US" altLang="zh-CN" dirty="0" smtClean="0">
                <a:latin typeface="微软雅黑" pitchFamily="34" charset="-122"/>
                <a:ea typeface="微软雅黑" pitchFamily="34" charset="-122"/>
              </a:rPr>
              <a:t>TDA</a:t>
            </a:r>
            <a:r>
              <a:rPr lang="zh-CN" altLang="en-US" dirty="0" smtClean="0">
                <a:latin typeface="微软雅黑" pitchFamily="34" charset="-122"/>
                <a:ea typeface="微软雅黑" pitchFamily="34" charset="-122"/>
              </a:rPr>
              <a:t>及虚拟化安全防护方案</a:t>
            </a:r>
            <a:r>
              <a:rPr lang="en-US" altLang="zh-CN" dirty="0" smtClean="0">
                <a:latin typeface="微软雅黑" pitchFamily="34" charset="-122"/>
                <a:ea typeface="微软雅黑" pitchFamily="34" charset="-122"/>
              </a:rPr>
              <a:t>Deep Security</a:t>
            </a:r>
            <a:r>
              <a:rPr lang="zh-CN" altLang="en-US" dirty="0" smtClean="0">
                <a:latin typeface="微软雅黑" pitchFamily="34" charset="-122"/>
                <a:ea typeface="微软雅黑" pitchFamily="34" charset="-122"/>
              </a:rPr>
              <a:t>。</a:t>
            </a:r>
            <a:endParaRPr lang="en-US" dirty="0">
              <a:latin typeface="微软雅黑" pitchFamily="34" charset="-122"/>
              <a:ea typeface="微软雅黑" pitchFamily="34" charset="-122"/>
            </a:endParaRPr>
          </a:p>
          <a:p>
            <a:pPr marL="285750" indent="-285750">
              <a:spcAft>
                <a:spcPts val="1200"/>
              </a:spcAft>
              <a:buFont typeface="Arial"/>
              <a:buChar char="•"/>
            </a:pPr>
            <a:endParaRPr lang="en-US" sz="2000" dirty="0">
              <a:latin typeface="微软雅黑" pitchFamily="34" charset="-122"/>
              <a:ea typeface="微软雅黑" pitchFamily="34" charset="-122"/>
            </a:endParaRPr>
          </a:p>
        </p:txBody>
      </p:sp>
      <p:pic>
        <p:nvPicPr>
          <p:cNvPr id="7" name="Picture 2"/>
          <p:cNvPicPr>
            <a:picLocks noChangeAspect="1" noChangeArrowheads="1"/>
          </p:cNvPicPr>
          <p:nvPr/>
        </p:nvPicPr>
        <p:blipFill>
          <a:blip r:embed="rId2"/>
          <a:srcRect/>
          <a:stretch>
            <a:fillRect/>
          </a:stretch>
        </p:blipFill>
        <p:spPr bwMode="auto">
          <a:xfrm>
            <a:off x="1" y="1052"/>
            <a:ext cx="3225800" cy="2538947"/>
          </a:xfrm>
          <a:prstGeom prst="rect">
            <a:avLst/>
          </a:prstGeom>
          <a:noFill/>
          <a:ln w="9525">
            <a:noFill/>
            <a:miter lim="800000"/>
            <a:headEnd/>
            <a:tailEnd/>
          </a:ln>
        </p:spPr>
      </p:pic>
      <p:pic>
        <p:nvPicPr>
          <p:cNvPr id="8" name="Picture 3"/>
          <p:cNvPicPr>
            <a:picLocks noChangeAspect="1" noChangeArrowheads="1"/>
          </p:cNvPicPr>
          <p:nvPr/>
        </p:nvPicPr>
        <p:blipFill>
          <a:blip r:embed="rId3"/>
          <a:srcRect/>
          <a:stretch>
            <a:fillRect/>
          </a:stretch>
        </p:blipFill>
        <p:spPr bwMode="auto">
          <a:xfrm>
            <a:off x="3225799" y="1052"/>
            <a:ext cx="5918201" cy="826808"/>
          </a:xfrm>
          <a:prstGeom prst="rect">
            <a:avLst/>
          </a:prstGeom>
          <a:noFill/>
          <a:ln w="9525">
            <a:noFill/>
            <a:miter lim="800000"/>
            <a:headEnd/>
            <a:tailEnd/>
          </a:ln>
        </p:spPr>
      </p:pic>
    </p:spTree>
    <p:extLst>
      <p:ext uri="{BB962C8B-B14F-4D97-AF65-F5344CB8AC3E}">
        <p14:creationId xmlns:p14="http://schemas.microsoft.com/office/powerpoint/2010/main" val="1782012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205981"/>
            <a:ext cx="8467725" cy="519676"/>
          </a:xfrm>
        </p:spPr>
        <p:txBody>
          <a:bodyPr/>
          <a:lstStyle/>
          <a:p>
            <a:pPr algn="l" defTabSz="457200">
              <a:spcBef>
                <a:spcPts val="0"/>
              </a:spcBef>
              <a:buNone/>
            </a:pPr>
            <a:r>
              <a:rPr lang="en-US" sz="2400" b="1" i="0">
                <a:solidFill>
                  <a:srgbClr val="ED1C24"/>
                </a:solidFill>
                <a:latin typeface="Arial" pitchFamily="34" charset="0"/>
                <a:ea typeface="微软雅黑" pitchFamily="34" charset="-122"/>
                <a:cs typeface="Arial" pitchFamily="34" charset="0"/>
              </a:rPr>
              <a:t>越来越多的关键信息迁移到云</a:t>
            </a:r>
          </a:p>
        </p:txBody>
      </p:sp>
      <p:sp>
        <p:nvSpPr>
          <p:cNvPr id="28" name="Rectangle 27"/>
          <p:cNvSpPr/>
          <p:nvPr/>
        </p:nvSpPr>
        <p:spPr>
          <a:xfrm>
            <a:off x="5478" y="4397832"/>
            <a:ext cx="2755900" cy="215444"/>
          </a:xfrm>
          <a:prstGeom prst="rect">
            <a:avLst/>
          </a:prstGeom>
        </p:spPr>
        <p:txBody>
          <a:bodyPr wrap="square">
            <a:spAutoFit/>
          </a:bodyPr>
          <a:lstStyle/>
          <a:p>
            <a:pPr algn="l" defTabSz="457200">
              <a:buNone/>
            </a:pPr>
            <a:r>
              <a:rPr lang="en-US" sz="800" b="0" i="0" dirty="0">
                <a:solidFill>
                  <a:srgbClr val="8E8F94"/>
                </a:solidFill>
                <a:latin typeface="Arial" pitchFamily="34" charset="0"/>
                <a:ea typeface="微软雅黑" pitchFamily="34" charset="-122"/>
                <a:cs typeface="Arial" pitchFamily="34" charset="0"/>
              </a:rPr>
              <a:t>1) </a:t>
            </a:r>
            <a:r>
              <a:rPr lang="en-US" sz="800" b="0" i="0" dirty="0" err="1">
                <a:solidFill>
                  <a:srgbClr val="8E8F94"/>
                </a:solidFill>
                <a:latin typeface="Arial" pitchFamily="34" charset="0"/>
                <a:ea typeface="微软雅黑" pitchFamily="34" charset="-122"/>
                <a:cs typeface="Arial" pitchFamily="34" charset="0"/>
              </a:rPr>
              <a:t>Netscope</a:t>
            </a:r>
            <a:r>
              <a:rPr lang="en-US" sz="800" b="0" i="0" dirty="0">
                <a:solidFill>
                  <a:srgbClr val="8E8F94"/>
                </a:solidFill>
                <a:latin typeface="Arial" pitchFamily="34" charset="0"/>
                <a:ea typeface="微软雅黑" pitchFamily="34" charset="-122"/>
                <a:cs typeface="Arial" pitchFamily="34" charset="0"/>
              </a:rPr>
              <a:t> 云报告，2014 年 4 月</a:t>
            </a:r>
          </a:p>
        </p:txBody>
      </p:sp>
      <p:grpSp>
        <p:nvGrpSpPr>
          <p:cNvPr id="12" name="Group 11"/>
          <p:cNvGrpSpPr/>
          <p:nvPr/>
        </p:nvGrpSpPr>
        <p:grpSpPr>
          <a:xfrm>
            <a:off x="-12436" y="2587489"/>
            <a:ext cx="7563292" cy="2043249"/>
            <a:chOff x="-12436" y="2587489"/>
            <a:chExt cx="7563292" cy="2043249"/>
          </a:xfrm>
        </p:grpSpPr>
        <p:sp>
          <p:nvSpPr>
            <p:cNvPr id="20" name="Rounded Rectangle 9"/>
            <p:cNvSpPr>
              <a:spLocks noChangeArrowheads="1"/>
            </p:cNvSpPr>
            <p:nvPr/>
          </p:nvSpPr>
          <p:spPr bwMode="auto">
            <a:xfrm>
              <a:off x="-12436" y="3195638"/>
              <a:ext cx="5105399" cy="1435100"/>
            </a:xfrm>
            <a:prstGeom prst="roundRect">
              <a:avLst>
                <a:gd name="adj" fmla="val 16667"/>
              </a:avLst>
            </a:prstGeom>
          </p:spPr>
          <p:txBody>
            <a:bodyPr vert="horz" lIns="91440" tIns="45720" rIns="91440" bIns="45720" rtlCol="0" anchor="ctr">
              <a:noAutofit/>
            </a:bodyPr>
            <a:lstStyle/>
            <a:p>
              <a:pPr>
                <a:spcBef>
                  <a:spcPct val="0"/>
                </a:spcBef>
              </a:pPr>
              <a:endParaRPr lang="en-US" sz="3200" dirty="0">
                <a:solidFill>
                  <a:srgbClr val="000000"/>
                </a:solidFill>
                <a:latin typeface="Arial" pitchFamily="34" charset="0"/>
                <a:ea typeface="微软雅黑" pitchFamily="34" charset="-122"/>
                <a:cs typeface="Arial" pitchFamily="34" charset="0"/>
              </a:endParaRPr>
            </a:p>
          </p:txBody>
        </p:sp>
        <p:grpSp>
          <p:nvGrpSpPr>
            <p:cNvPr id="34" name="Group 33"/>
            <p:cNvGrpSpPr/>
            <p:nvPr/>
          </p:nvGrpSpPr>
          <p:grpSpPr>
            <a:xfrm>
              <a:off x="4284507" y="2587489"/>
              <a:ext cx="3266349" cy="1880784"/>
              <a:chOff x="626533" y="1263940"/>
              <a:chExt cx="3077309" cy="182880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6533" y="1263940"/>
                <a:ext cx="3077309" cy="1828800"/>
              </a:xfrm>
              <a:prstGeom prst="rect">
                <a:avLst/>
              </a:prstGeom>
            </p:spPr>
          </p:pic>
          <p:pic>
            <p:nvPicPr>
              <p:cNvPr id="37" name="Picture 3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100000">
                            <a14:foregroundMark x1="28082" y1="41892" x2="28082" y2="41892"/>
                            <a14:foregroundMark x1="41438" y1="51351" x2="41438" y2="51351"/>
                            <a14:foregroundMark x1="51199" y1="53378" x2="51199" y2="53378"/>
                            <a14:foregroundMark x1="58390" y1="41892" x2="58390" y2="41892"/>
                            <a14:foregroundMark x1="62671" y1="56081" x2="62671" y2="56081"/>
                            <a14:foregroundMark x1="52397" y1="25000" x2="52397" y2="25000"/>
                            <a14:foregroundMark x1="79110" y1="39189" x2="79110" y2="39189"/>
                            <a14:foregroundMark x1="82705" y1="58784" x2="82705" y2="58784"/>
                            <a14:foregroundMark x1="93664" y1="48649" x2="93664" y2="48649"/>
                          </a14:backgroundRemoval>
                        </a14:imgEffect>
                      </a14:imgLayer>
                    </a14:imgProps>
                  </a:ext>
                  <a:ext uri="{28A0092B-C50C-407E-A947-70E740481C1C}">
                    <a14:useLocalDpi xmlns:a14="http://schemas.microsoft.com/office/drawing/2010/main"/>
                  </a:ext>
                </a:extLst>
              </a:blip>
              <a:srcRect/>
              <a:stretch/>
            </p:blipFill>
            <p:spPr>
              <a:xfrm>
                <a:off x="2126581" y="2184266"/>
                <a:ext cx="1045712" cy="264668"/>
              </a:xfrm>
              <a:prstGeom prst="rect">
                <a:avLst/>
              </a:prstGeom>
            </p:spPr>
          </p:pic>
          <p:pic>
            <p:nvPicPr>
              <p:cNvPr id="38" name="Picture 70"/>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57292" y1="18182" x2="57292" y2="18182"/>
                          </a14:backgroundRemoval>
                        </a14:imgEffect>
                      </a14:imgLayer>
                    </a14:imgProps>
                  </a:ext>
                  <a:ext uri="{28A0092B-C50C-407E-A947-70E740481C1C}">
                    <a14:useLocalDpi xmlns:a14="http://schemas.microsoft.com/office/drawing/2010/main"/>
                  </a:ext>
                </a:extLst>
              </a:blip>
              <a:srcRect/>
              <a:stretch>
                <a:fillRect/>
              </a:stretch>
            </p:blipFill>
            <p:spPr bwMode="auto">
              <a:xfrm>
                <a:off x="2249449" y="1560634"/>
                <a:ext cx="399988" cy="4573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71"/>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57782" y="1772224"/>
                <a:ext cx="685450" cy="5140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6"/>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1024224" y="2073737"/>
                <a:ext cx="533557" cy="5335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2292" y1="49524" x2="2292" y2="49524"/>
                            <a14:foregroundMark x1="25833" y1="48571" x2="25833" y2="48571"/>
                            <a14:foregroundMark x1="42083" y1="53333" x2="42083" y2="53333"/>
                            <a14:foregroundMark x1="51458" y1="46667" x2="51458" y2="46667"/>
                            <a14:foregroundMark x1="57500" y1="60000" x2="57500" y2="60000"/>
                            <a14:foregroundMark x1="74375" y1="27619" x2="74375" y2="27619"/>
                            <a14:foregroundMark x1="77500" y1="57143" x2="77500" y2="57143"/>
                            <a14:foregroundMark x1="86875" y1="61905" x2="86875" y2="61905"/>
                            <a14:foregroundMark x1="94375" y1="40952" x2="94375" y2="40952"/>
                            <a14:foregroundMark x1="6875" y1="7619" x2="6875" y2="7619"/>
                            <a14:foregroundMark x1="9792" y1="72381" x2="9792" y2="72381"/>
                            <a14:foregroundMark x1="9583" y1="6667" x2="9583" y2="6667"/>
                            <a14:foregroundMark x1="21042" y1="27619" x2="21042" y2="27619"/>
                            <a14:foregroundMark x1="22708" y1="69524" x2="22708" y2="69524"/>
                            <a14:foregroundMark x1="43333" y1="28571" x2="43333" y2="28571"/>
                            <a14:foregroundMark x1="43333" y1="70476" x2="43333" y2="70476"/>
                          </a14:backgroundRemoval>
                        </a14:imgEffect>
                      </a14:imgLayer>
                    </a14:imgProps>
                  </a:ext>
                  <a:ext uri="{28A0092B-C50C-407E-A947-70E740481C1C}">
                    <a14:useLocalDpi xmlns:a14="http://schemas.microsoft.com/office/drawing/2010/main"/>
                  </a:ext>
                </a:extLst>
              </a:blip>
              <a:stretch>
                <a:fillRect/>
              </a:stretch>
            </p:blipFill>
            <p:spPr>
              <a:xfrm>
                <a:off x="1602484" y="2458237"/>
                <a:ext cx="968375" cy="211832"/>
              </a:xfrm>
              <a:prstGeom prst="rect">
                <a:avLst/>
              </a:prstGeom>
            </p:spPr>
          </p:pic>
        </p:grpSp>
        <p:grpSp>
          <p:nvGrpSpPr>
            <p:cNvPr id="43" name="Group 42"/>
            <p:cNvGrpSpPr/>
            <p:nvPr/>
          </p:nvGrpSpPr>
          <p:grpSpPr>
            <a:xfrm>
              <a:off x="0" y="2762878"/>
              <a:ext cx="4264753" cy="1581706"/>
              <a:chOff x="139699" y="2844552"/>
              <a:chExt cx="3401101" cy="1872149"/>
            </a:xfrm>
            <a:effectLst/>
          </p:grpSpPr>
          <p:sp>
            <p:nvSpPr>
              <p:cNvPr id="45" name="Rectangle 44"/>
              <p:cNvSpPr/>
              <p:nvPr/>
            </p:nvSpPr>
            <p:spPr>
              <a:xfrm>
                <a:off x="139699" y="2946400"/>
                <a:ext cx="3401100" cy="1770301"/>
              </a:xfrm>
              <a:prstGeom prst="rect">
                <a:avLst/>
              </a:prstGeom>
              <a:solidFill>
                <a:srgbClr val="2A72B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ea typeface="微软雅黑" pitchFamily="34" charset="-122"/>
                  <a:cs typeface="Arial" pitchFamily="34" charset="0"/>
                </a:endParaRPr>
              </a:p>
            </p:txBody>
          </p:sp>
          <p:sp>
            <p:nvSpPr>
              <p:cNvPr id="46" name="Rectangle 45"/>
              <p:cNvSpPr/>
              <p:nvPr/>
            </p:nvSpPr>
            <p:spPr>
              <a:xfrm>
                <a:off x="314409" y="2844552"/>
                <a:ext cx="3226391" cy="1857891"/>
              </a:xfrm>
              <a:prstGeom prst="rect">
                <a:avLst/>
              </a:prstGeom>
              <a:noFill/>
            </p:spPr>
            <p:txBody>
              <a:bodyPr wrap="square" lIns="108000">
                <a:spAutoFit/>
              </a:bodyPr>
              <a:lstStyle/>
              <a:p>
                <a:pPr algn="l" defTabSz="457200">
                  <a:buNone/>
                </a:pPr>
                <a:endParaRPr lang="en-US" sz="2000" dirty="0" smtClean="0">
                  <a:solidFill>
                    <a:srgbClr val="FFFFFF"/>
                  </a:solidFill>
                  <a:latin typeface="Arial" pitchFamily="34" charset="0"/>
                  <a:ea typeface="微软雅黑" pitchFamily="34" charset="-122"/>
                  <a:cs typeface="Arial" pitchFamily="34" charset="0"/>
                </a:endParaRPr>
              </a:p>
              <a:p>
                <a:r>
                  <a:rPr lang="en-US" altLang="zh-CN" sz="2000" dirty="0" smtClean="0">
                    <a:solidFill>
                      <a:srgbClr val="FFFFFF"/>
                    </a:solidFill>
                    <a:latin typeface="微软雅黑" pitchFamily="34" charset="-122"/>
                    <a:ea typeface="微软雅黑" pitchFamily="34" charset="-122"/>
                    <a:cs typeface="Calibri"/>
                  </a:rPr>
                  <a:t>461</a:t>
                </a:r>
                <a:r>
                  <a:rPr lang="en-US" sz="2000" b="0" i="0" dirty="0" smtClean="0">
                    <a:solidFill>
                      <a:srgbClr val="FFFFFF"/>
                    </a:solidFill>
                    <a:latin typeface="Arial" pitchFamily="34" charset="0"/>
                    <a:ea typeface="微软雅黑" pitchFamily="34" charset="-122"/>
                    <a:cs typeface="Arial" pitchFamily="34" charset="0"/>
                  </a:rPr>
                  <a:t> </a:t>
                </a:r>
                <a:r>
                  <a:rPr lang="en-US" sz="2000" b="0" i="0" dirty="0" err="1">
                    <a:solidFill>
                      <a:srgbClr val="FFFFFF"/>
                    </a:solidFill>
                    <a:latin typeface="Arial" pitchFamily="34" charset="0"/>
                    <a:ea typeface="微软雅黑" pitchFamily="34" charset="-122"/>
                    <a:cs typeface="Arial" pitchFamily="34" charset="0"/>
                  </a:rPr>
                  <a:t>个企业云应用程序，是</a:t>
                </a:r>
                <a:r>
                  <a:rPr lang="en-US" sz="2000" b="0" i="0" dirty="0">
                    <a:solidFill>
                      <a:srgbClr val="FFFFFF"/>
                    </a:solidFill>
                    <a:latin typeface="Arial" pitchFamily="34" charset="0"/>
                    <a:ea typeface="微软雅黑" pitchFamily="34" charset="-122"/>
                    <a:cs typeface="Arial" pitchFamily="34" charset="0"/>
                  </a:rPr>
                  <a:t/>
                </a:r>
                <a:br>
                  <a:rPr lang="en-US" sz="2000" b="0" i="0" dirty="0">
                    <a:solidFill>
                      <a:srgbClr val="FFFFFF"/>
                    </a:solidFill>
                    <a:latin typeface="Arial" pitchFamily="34" charset="0"/>
                    <a:ea typeface="微软雅黑" pitchFamily="34" charset="-122"/>
                    <a:cs typeface="Arial" pitchFamily="34" charset="0"/>
                  </a:rPr>
                </a:br>
                <a:r>
                  <a:rPr lang="en-US" sz="2800" b="1" i="0" dirty="0">
                    <a:solidFill>
                      <a:srgbClr val="FFFFFF"/>
                    </a:solidFill>
                    <a:latin typeface="Arial" pitchFamily="34" charset="0"/>
                    <a:ea typeface="微软雅黑" pitchFamily="34" charset="-122"/>
                    <a:cs typeface="Arial" pitchFamily="34" charset="0"/>
                  </a:rPr>
                  <a:t> </a:t>
                </a:r>
                <a:r>
                  <a:rPr lang="en-US" altLang="zh-CN" sz="2800" b="1" dirty="0" smtClean="0">
                    <a:solidFill>
                      <a:srgbClr val="FFFFFF"/>
                    </a:solidFill>
                    <a:latin typeface="微软雅黑" pitchFamily="34" charset="-122"/>
                    <a:ea typeface="微软雅黑" pitchFamily="34" charset="-122"/>
                    <a:cs typeface="Calibri"/>
                  </a:rPr>
                  <a:t>IT</a:t>
                </a:r>
                <a:r>
                  <a:rPr lang="en-US" sz="2800" b="1" i="0" dirty="0" smtClean="0">
                    <a:solidFill>
                      <a:srgbClr val="FFFFFF"/>
                    </a:solidFill>
                    <a:latin typeface="Arial" pitchFamily="34" charset="0"/>
                    <a:ea typeface="微软雅黑" pitchFamily="34" charset="-122"/>
                    <a:cs typeface="Arial" pitchFamily="34" charset="0"/>
                  </a:rPr>
                  <a:t> </a:t>
                </a:r>
                <a:r>
                  <a:rPr lang="en-US" sz="2800" b="1" i="0" dirty="0" err="1">
                    <a:solidFill>
                      <a:srgbClr val="FFFFFF"/>
                    </a:solidFill>
                    <a:latin typeface="Arial" pitchFamily="34" charset="0"/>
                    <a:ea typeface="微软雅黑" pitchFamily="34" charset="-122"/>
                    <a:cs typeface="Arial" pitchFamily="34" charset="0"/>
                  </a:rPr>
                  <a:t>预估数量的</a:t>
                </a:r>
                <a:r>
                  <a:rPr lang="en-US" sz="2800" b="1" i="0" dirty="0">
                    <a:solidFill>
                      <a:srgbClr val="FFFFFF"/>
                    </a:solidFill>
                    <a:latin typeface="Arial" pitchFamily="34" charset="0"/>
                    <a:ea typeface="微软雅黑" pitchFamily="34" charset="-122"/>
                    <a:cs typeface="Arial" pitchFamily="34" charset="0"/>
                  </a:rPr>
                  <a:t> </a:t>
                </a:r>
                <a:r>
                  <a:rPr lang="en-US" altLang="zh-CN" sz="2800" b="1" dirty="0" smtClean="0">
                    <a:solidFill>
                      <a:srgbClr val="FFFFFF"/>
                    </a:solidFill>
                    <a:latin typeface="微软雅黑" pitchFamily="34" charset="-122"/>
                    <a:ea typeface="微软雅黑" pitchFamily="34" charset="-122"/>
                    <a:cs typeface="Calibri"/>
                  </a:rPr>
                  <a:t>10</a:t>
                </a:r>
                <a:r>
                  <a:rPr lang="en-US" sz="2800" b="1" i="0" dirty="0" smtClean="0">
                    <a:solidFill>
                      <a:srgbClr val="FFFFFF"/>
                    </a:solidFill>
                    <a:latin typeface="Arial" pitchFamily="34" charset="0"/>
                    <a:ea typeface="微软雅黑" pitchFamily="34" charset="-122"/>
                    <a:cs typeface="Arial" pitchFamily="34" charset="0"/>
                  </a:rPr>
                  <a:t> 倍</a:t>
                </a:r>
                <a:br>
                  <a:rPr lang="en-US" sz="2800" b="1" i="0" dirty="0" smtClean="0">
                    <a:solidFill>
                      <a:srgbClr val="FFFFFF"/>
                    </a:solidFill>
                    <a:latin typeface="Arial" pitchFamily="34" charset="0"/>
                    <a:ea typeface="微软雅黑" pitchFamily="34" charset="-122"/>
                    <a:cs typeface="Arial" pitchFamily="34" charset="0"/>
                  </a:rPr>
                </a:br>
                <a:r>
                  <a:rPr lang="en-US" sz="2800" b="1" i="0" dirty="0" smtClean="0">
                    <a:solidFill>
                      <a:srgbClr val="FFFFFF"/>
                    </a:solidFill>
                    <a:latin typeface="Arial" pitchFamily="34" charset="0"/>
                    <a:ea typeface="微软雅黑" pitchFamily="34" charset="-122"/>
                    <a:cs typeface="Arial" pitchFamily="34" charset="0"/>
                  </a:rPr>
                  <a:t>之多</a:t>
                </a:r>
                <a:r>
                  <a:rPr lang="en-US" sz="2000" b="0" i="0" baseline="40000" dirty="0">
                    <a:solidFill>
                      <a:srgbClr val="FFFFFF"/>
                    </a:solidFill>
                    <a:latin typeface="Arial" pitchFamily="34" charset="0"/>
                    <a:ea typeface="微软雅黑" pitchFamily="34" charset="-122"/>
                    <a:cs typeface="Arial" pitchFamily="34" charset="0"/>
                  </a:rPr>
                  <a:t>1</a:t>
                </a:r>
              </a:p>
            </p:txBody>
          </p:sp>
        </p:grpSp>
      </p:grpSp>
      <p:grpSp>
        <p:nvGrpSpPr>
          <p:cNvPr id="13" name="Group 12"/>
          <p:cNvGrpSpPr/>
          <p:nvPr/>
        </p:nvGrpSpPr>
        <p:grpSpPr>
          <a:xfrm>
            <a:off x="1308099" y="725657"/>
            <a:ext cx="7835901" cy="1880784"/>
            <a:chOff x="1308099" y="725657"/>
            <a:chExt cx="7835901" cy="1880784"/>
          </a:xfrm>
        </p:grpSpPr>
        <p:grpSp>
          <p:nvGrpSpPr>
            <p:cNvPr id="29" name="Group 28"/>
            <p:cNvGrpSpPr/>
            <p:nvPr/>
          </p:nvGrpSpPr>
          <p:grpSpPr>
            <a:xfrm>
              <a:off x="4879248" y="939800"/>
              <a:ext cx="4264752" cy="1495659"/>
              <a:chOff x="139699" y="2946400"/>
              <a:chExt cx="3401100" cy="1770301"/>
            </a:xfrm>
            <a:effectLst/>
          </p:grpSpPr>
          <p:sp>
            <p:nvSpPr>
              <p:cNvPr id="30" name="Rectangle 29"/>
              <p:cNvSpPr/>
              <p:nvPr/>
            </p:nvSpPr>
            <p:spPr>
              <a:xfrm>
                <a:off x="139699" y="2946400"/>
                <a:ext cx="3401100" cy="1770301"/>
              </a:xfrm>
              <a:prstGeom prst="rect">
                <a:avLst/>
              </a:prstGeom>
              <a:solidFill>
                <a:srgbClr val="2A72B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ea typeface="微软雅黑" pitchFamily="34" charset="-122"/>
                  <a:cs typeface="Arial" pitchFamily="34" charset="0"/>
                </a:endParaRPr>
              </a:p>
            </p:txBody>
          </p:sp>
          <p:sp>
            <p:nvSpPr>
              <p:cNvPr id="33" name="Rectangle 32"/>
              <p:cNvSpPr/>
              <p:nvPr/>
            </p:nvSpPr>
            <p:spPr>
              <a:xfrm>
                <a:off x="252261" y="3130157"/>
                <a:ext cx="3068066" cy="983590"/>
              </a:xfrm>
              <a:prstGeom prst="rect">
                <a:avLst/>
              </a:prstGeom>
              <a:noFill/>
            </p:spPr>
            <p:txBody>
              <a:bodyPr wrap="square" lIns="108000">
                <a:spAutoFit/>
              </a:bodyPr>
              <a:lstStyle/>
              <a:p>
                <a:pPr defTabSz="914400">
                  <a:spcBef>
                    <a:spcPts val="600"/>
                  </a:spcBef>
                </a:pPr>
                <a:r>
                  <a:rPr lang="en-US" altLang="zh-CN" sz="2800" b="1" dirty="0" smtClean="0">
                    <a:solidFill>
                      <a:srgbClr val="FFFFFF"/>
                    </a:solidFill>
                    <a:latin typeface="微软雅黑" pitchFamily="34" charset="-122"/>
                    <a:ea typeface="微软雅黑" pitchFamily="34" charset="-122"/>
                    <a:cs typeface="Calibri"/>
                  </a:rPr>
                  <a:t>90% </a:t>
                </a:r>
                <a:r>
                  <a:rPr lang="en-US" sz="2000" b="0" i="0" dirty="0" smtClean="0">
                    <a:solidFill>
                      <a:srgbClr val="FFFFFF"/>
                    </a:solidFill>
                    <a:latin typeface="Arial" pitchFamily="34" charset="0"/>
                    <a:ea typeface="微软雅黑" pitchFamily="34" charset="-122"/>
                    <a:cs typeface="Arial" pitchFamily="34" charset="0"/>
                  </a:rPr>
                  <a:t>的大型企业和政府机构将使用云</a:t>
                </a:r>
                <a:r>
                  <a:rPr lang="en-US" sz="1600" b="0" i="0" baseline="54000" dirty="0">
                    <a:solidFill>
                      <a:srgbClr val="FFFFFF"/>
                    </a:solidFill>
                    <a:latin typeface="Arial" pitchFamily="34" charset="0"/>
                    <a:ea typeface="微软雅黑" pitchFamily="34" charset="-122"/>
                    <a:cs typeface="Arial" pitchFamily="34" charset="0"/>
                  </a:rPr>
                  <a:t>2</a:t>
                </a:r>
              </a:p>
            </p:txBody>
          </p:sp>
        </p:grpSp>
        <p:grpSp>
          <p:nvGrpSpPr>
            <p:cNvPr id="11" name="Group 10"/>
            <p:cNvGrpSpPr/>
            <p:nvPr/>
          </p:nvGrpSpPr>
          <p:grpSpPr>
            <a:xfrm>
              <a:off x="1308099" y="725657"/>
              <a:ext cx="3266349" cy="1880784"/>
              <a:chOff x="1308099" y="725657"/>
              <a:chExt cx="3266349" cy="1880784"/>
            </a:xfrm>
          </p:grpSpPr>
          <p:pic>
            <p:nvPicPr>
              <p:cNvPr id="22" name="Picture 2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8099" y="725657"/>
                <a:ext cx="3266349" cy="1880784"/>
              </a:xfrm>
              <a:prstGeom prst="rect">
                <a:avLst/>
              </a:prstGeom>
            </p:spPr>
          </p:pic>
          <p:grpSp>
            <p:nvGrpSpPr>
              <p:cNvPr id="47" name="Group 46"/>
              <p:cNvGrpSpPr/>
              <p:nvPr/>
            </p:nvGrpSpPr>
            <p:grpSpPr>
              <a:xfrm>
                <a:off x="2483533" y="1114930"/>
                <a:ext cx="1122773" cy="1216802"/>
                <a:chOff x="5702300" y="1569009"/>
                <a:chExt cx="1763136" cy="1910794"/>
              </a:xfrm>
            </p:grpSpPr>
            <p:grpSp>
              <p:nvGrpSpPr>
                <p:cNvPr id="48" name="Group 47"/>
                <p:cNvGrpSpPr/>
                <p:nvPr/>
              </p:nvGrpSpPr>
              <p:grpSpPr>
                <a:xfrm>
                  <a:off x="5702300" y="1569009"/>
                  <a:ext cx="1763136" cy="1763137"/>
                  <a:chOff x="782453" y="2263531"/>
                  <a:chExt cx="2427030" cy="2427031"/>
                </a:xfrm>
              </p:grpSpPr>
              <p:sp>
                <p:nvSpPr>
                  <p:cNvPr id="55" name="Oval 54"/>
                  <p:cNvSpPr/>
                  <p:nvPr/>
                </p:nvSpPr>
                <p:spPr bwMode="auto">
                  <a:xfrm>
                    <a:off x="782453" y="2263531"/>
                    <a:ext cx="2427030" cy="2427031"/>
                  </a:xfrm>
                  <a:prstGeom prst="ellipse">
                    <a:avLst/>
                  </a:prstGeom>
                  <a:gradFill>
                    <a:gsLst>
                      <a:gs pos="0">
                        <a:srgbClr val="FFFFFF"/>
                      </a:gs>
                      <a:gs pos="100000">
                        <a:srgbClr val="FFFFFF">
                          <a:lumMod val="75000"/>
                        </a:srgbClr>
                      </a:gs>
                    </a:gsLst>
                    <a:lin ang="5400000" scaled="0"/>
                  </a:gradFill>
                  <a:ln w="127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0" cap="none" spc="0" normalizeH="0" baseline="0" noProof="0" smtClean="0">
                      <a:ln>
                        <a:noFill/>
                      </a:ln>
                      <a:solidFill>
                        <a:srgbClr val="636466"/>
                      </a:solidFill>
                      <a:effectLst/>
                      <a:uLnTx/>
                      <a:uFillTx/>
                      <a:latin typeface="Arial" pitchFamily="34" charset="0"/>
                      <a:ea typeface="微软雅黑" pitchFamily="34" charset="-122"/>
                      <a:cs typeface="Arial" pitchFamily="34" charset="0"/>
                    </a:endParaRPr>
                  </a:p>
                </p:txBody>
              </p:sp>
              <p:sp>
                <p:nvSpPr>
                  <p:cNvPr id="56" name="Oval 55"/>
                  <p:cNvSpPr/>
                  <p:nvPr/>
                </p:nvSpPr>
                <p:spPr bwMode="auto">
                  <a:xfrm>
                    <a:off x="885731" y="2366809"/>
                    <a:ext cx="2220471" cy="2220472"/>
                  </a:xfrm>
                  <a:prstGeom prst="ellipse">
                    <a:avLst/>
                  </a:prstGeom>
                  <a:gradFill>
                    <a:gsLst>
                      <a:gs pos="0">
                        <a:srgbClr val="D20F30">
                          <a:lumMod val="72000"/>
                        </a:srgbClr>
                      </a:gs>
                      <a:gs pos="49000">
                        <a:srgbClr val="D20F30"/>
                      </a:gs>
                      <a:gs pos="100000">
                        <a:srgbClr val="C00000">
                          <a:lumMod val="72000"/>
                        </a:srgbClr>
                      </a:gs>
                    </a:gsLst>
                    <a:lin ang="5400000" scaled="0"/>
                  </a:gra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0" cap="none" spc="0" normalizeH="0" baseline="0" noProof="0" smtClean="0">
                      <a:ln>
                        <a:noFill/>
                      </a:ln>
                      <a:solidFill>
                        <a:srgbClr val="636466"/>
                      </a:solidFill>
                      <a:effectLst/>
                      <a:uLnTx/>
                      <a:uFillTx/>
                      <a:latin typeface="Arial" pitchFamily="34" charset="0"/>
                      <a:ea typeface="微软雅黑" pitchFamily="34" charset="-122"/>
                      <a:cs typeface="Arial" pitchFamily="34" charset="0"/>
                    </a:endParaRPr>
                  </a:p>
                </p:txBody>
              </p:sp>
            </p:grpSp>
            <p:sp>
              <p:nvSpPr>
                <p:cNvPr id="49" name="Oval 48"/>
                <p:cNvSpPr/>
                <p:nvPr/>
              </p:nvSpPr>
              <p:spPr bwMode="auto">
                <a:xfrm>
                  <a:off x="5821797" y="1680604"/>
                  <a:ext cx="1531972" cy="1536700"/>
                </a:xfrm>
                <a:prstGeom prst="ellipse">
                  <a:avLst/>
                </a:prstGeom>
                <a:blipFill rotWithShape="1">
                  <a:blip r:embed="rId12" cstate="print">
                    <a:extLst>
                      <a:ext uri="{28A0092B-C50C-407E-A947-70E740481C1C}">
                        <a14:useLocalDpi xmlns:a14="http://schemas.microsoft.com/office/drawing/2010/main"/>
                      </a:ext>
                    </a:extLst>
                  </a:blip>
                  <a:srcRect/>
                  <a:stretch>
                    <a:fillRect/>
                  </a:stretch>
                </a:blip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pitchFamily="34" charset="0"/>
                    <a:ea typeface="微软雅黑" pitchFamily="34" charset="-122"/>
                    <a:cs typeface="Arial" pitchFamily="34" charset="0"/>
                  </a:endParaRPr>
                </a:p>
              </p:txBody>
            </p:sp>
            <p:grpSp>
              <p:nvGrpSpPr>
                <p:cNvPr id="51" name="Group 50"/>
                <p:cNvGrpSpPr/>
                <p:nvPr/>
              </p:nvGrpSpPr>
              <p:grpSpPr>
                <a:xfrm>
                  <a:off x="6165773" y="3023814"/>
                  <a:ext cx="880332" cy="455989"/>
                  <a:chOff x="1216220" y="4365383"/>
                  <a:chExt cx="1590478" cy="886487"/>
                </a:xfrm>
              </p:grpSpPr>
              <p:sp>
                <p:nvSpPr>
                  <p:cNvPr id="52" name="Oval 51"/>
                  <p:cNvSpPr/>
                  <p:nvPr/>
                </p:nvSpPr>
                <p:spPr bwMode="auto">
                  <a:xfrm>
                    <a:off x="1216220" y="4704497"/>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b="1" i="0" u="none" strike="noStrike" kern="0" cap="none" spc="0" normalizeH="0" baseline="0" noProof="0" smtClean="0">
                      <a:ln>
                        <a:noFill/>
                      </a:ln>
                      <a:solidFill>
                        <a:srgbClr val="636466"/>
                      </a:solidFill>
                      <a:effectLst/>
                      <a:uLnTx/>
                      <a:uFillTx/>
                      <a:latin typeface="Arial" pitchFamily="34" charset="0"/>
                      <a:ea typeface="微软雅黑" pitchFamily="34" charset="-122"/>
                      <a:cs typeface="Arial" pitchFamily="34" charset="0"/>
                    </a:endParaRPr>
                  </a:p>
                </p:txBody>
              </p:sp>
              <p:sp>
                <p:nvSpPr>
                  <p:cNvPr id="54" name="Oval 53"/>
                  <p:cNvSpPr/>
                  <p:nvPr/>
                </p:nvSpPr>
                <p:spPr bwMode="auto">
                  <a:xfrm>
                    <a:off x="1216220" y="4365383"/>
                    <a:ext cx="1590478" cy="547373"/>
                  </a:xfrm>
                  <a:prstGeom prst="ellipse">
                    <a:avLst/>
                  </a:prstGeom>
                  <a:solidFill>
                    <a:srgbClr val="636466">
                      <a:alpha val="15000"/>
                    </a:srgbClr>
                  </a:solidFill>
                  <a:ln w="6350" cap="flat" cmpd="sng" algn="ctr">
                    <a:noFill/>
                    <a:prstDash val="solid"/>
                    <a:round/>
                    <a:headEnd type="none" w="med" len="med"/>
                    <a:tailEnd type="none" w="med" len="med"/>
                  </a:ln>
                  <a:effectLst>
                    <a:softEdge rad="88900"/>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b="1" i="0" u="none" strike="noStrike" kern="0" cap="none" spc="0" normalizeH="0" baseline="0" noProof="0" smtClean="0">
                      <a:ln>
                        <a:noFill/>
                      </a:ln>
                      <a:solidFill>
                        <a:srgbClr val="636466"/>
                      </a:solidFill>
                      <a:effectLst/>
                      <a:uLnTx/>
                      <a:uFillTx/>
                      <a:latin typeface="Arial" pitchFamily="34" charset="0"/>
                      <a:ea typeface="微软雅黑" pitchFamily="34" charset="-122"/>
                      <a:cs typeface="Arial" pitchFamily="34" charset="0"/>
                    </a:endParaRPr>
                  </a:p>
                </p:txBody>
              </p:sp>
            </p:grpSp>
          </p:grpSp>
        </p:grpSp>
      </p:grpSp>
      <p:sp>
        <p:nvSpPr>
          <p:cNvPr id="57" name="Rectangle 56"/>
          <p:cNvSpPr/>
          <p:nvPr/>
        </p:nvSpPr>
        <p:spPr>
          <a:xfrm>
            <a:off x="5478" y="4569470"/>
            <a:ext cx="3333796" cy="215444"/>
          </a:xfrm>
          <a:prstGeom prst="rect">
            <a:avLst/>
          </a:prstGeom>
        </p:spPr>
        <p:txBody>
          <a:bodyPr wrap="square">
            <a:spAutoFit/>
          </a:bodyPr>
          <a:lstStyle/>
          <a:p>
            <a:pPr algn="l" defTabSz="457200">
              <a:buNone/>
            </a:pPr>
            <a:r>
              <a:rPr lang="en-US" sz="800" b="0" i="0">
                <a:solidFill>
                  <a:srgbClr val="8E8F94"/>
                </a:solidFill>
                <a:latin typeface="Arial" pitchFamily="34" charset="0"/>
                <a:ea typeface="微软雅黑" pitchFamily="34" charset="-122"/>
                <a:cs typeface="Arial" pitchFamily="34" charset="0"/>
              </a:rPr>
              <a:t>2) Forrester 研究，2013 年</a:t>
            </a:r>
          </a:p>
        </p:txBody>
      </p:sp>
    </p:spTree>
    <p:extLst>
      <p:ext uri="{BB962C8B-B14F-4D97-AF65-F5344CB8AC3E}">
        <p14:creationId xmlns:p14="http://schemas.microsoft.com/office/powerpoint/2010/main" val="306619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Copyright 2014 Trend Micro Inc.     </a:t>
            </a:r>
            <a:endParaRPr lang="en-US" dirty="0"/>
          </a:p>
        </p:txBody>
      </p:sp>
      <p:sp>
        <p:nvSpPr>
          <p:cNvPr id="4" name="Slide Number Placeholder 3"/>
          <p:cNvSpPr>
            <a:spLocks noGrp="1"/>
          </p:cNvSpPr>
          <p:nvPr>
            <p:ph type="sldNum" sz="quarter" idx="12"/>
          </p:nvPr>
        </p:nvSpPr>
        <p:spPr/>
        <p:txBody>
          <a:bodyPr/>
          <a:lstStyle/>
          <a:p>
            <a:fld id="{1E6B01BB-509F-ED41-827A-0A250126612E}" type="slidenum">
              <a:rPr lang="en-US" smtClean="0"/>
              <a:pPr/>
              <a:t>40</a:t>
            </a:fld>
            <a:endParaRPr lang="en-US"/>
          </a:p>
        </p:txBody>
      </p:sp>
      <p:sp>
        <p:nvSpPr>
          <p:cNvPr id="43" name="Oval 42"/>
          <p:cNvSpPr/>
          <p:nvPr/>
        </p:nvSpPr>
        <p:spPr>
          <a:xfrm>
            <a:off x="2438400" y="668281"/>
            <a:ext cx="4152900" cy="41529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400">
              <a:solidFill>
                <a:srgbClr val="FFFFFF"/>
              </a:solidFill>
              <a:latin typeface="Calibri"/>
            </a:endParaRPr>
          </a:p>
        </p:txBody>
      </p:sp>
      <p:grpSp>
        <p:nvGrpSpPr>
          <p:cNvPr id="49" name="Group 48"/>
          <p:cNvGrpSpPr/>
          <p:nvPr/>
        </p:nvGrpSpPr>
        <p:grpSpPr>
          <a:xfrm>
            <a:off x="2835617" y="1054224"/>
            <a:ext cx="3377986" cy="3378136"/>
            <a:chOff x="2571001" y="738043"/>
            <a:chExt cx="4011218" cy="4011396"/>
          </a:xfrm>
        </p:grpSpPr>
        <p:sp>
          <p:nvSpPr>
            <p:cNvPr id="50" name="Pie 49"/>
            <p:cNvSpPr/>
            <p:nvPr/>
          </p:nvSpPr>
          <p:spPr>
            <a:xfrm>
              <a:off x="2592566" y="749092"/>
              <a:ext cx="3978957" cy="4000346"/>
            </a:xfrm>
            <a:prstGeom prst="pie">
              <a:avLst>
                <a:gd name="adj1" fmla="val 21581215"/>
                <a:gd name="adj2" fmla="val 5401605"/>
              </a:avLst>
            </a:prstGeom>
            <a:gradFill flip="none" rotWithShape="1">
              <a:gsLst>
                <a:gs pos="0">
                  <a:srgbClr val="FF0000"/>
                </a:gs>
                <a:gs pos="100000">
                  <a:srgbClr val="800000"/>
                </a:gs>
              </a:gsLst>
              <a:lin ang="0" scaled="1"/>
              <a:tileRect/>
            </a:gra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sp>
          <p:nvSpPr>
            <p:cNvPr id="51" name="Pie 50"/>
            <p:cNvSpPr/>
            <p:nvPr/>
          </p:nvSpPr>
          <p:spPr>
            <a:xfrm rot="10800000">
              <a:off x="2581696" y="738221"/>
              <a:ext cx="3978957" cy="4000346"/>
            </a:xfrm>
            <a:prstGeom prst="pie">
              <a:avLst>
                <a:gd name="adj1" fmla="val 21581215"/>
                <a:gd name="adj2" fmla="val 5401605"/>
              </a:avLst>
            </a:prstGeom>
            <a:gradFill flip="none" rotWithShape="1">
              <a:gsLst>
                <a:gs pos="0">
                  <a:srgbClr val="FF0000"/>
                </a:gs>
                <a:gs pos="100000">
                  <a:srgbClr val="800000"/>
                </a:gs>
              </a:gsLst>
              <a:lin ang="0" scaled="1"/>
              <a:tileRect/>
            </a:gra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sp>
          <p:nvSpPr>
            <p:cNvPr id="52" name="Pie 51"/>
            <p:cNvSpPr/>
            <p:nvPr/>
          </p:nvSpPr>
          <p:spPr>
            <a:xfrm rot="5400000">
              <a:off x="2587219" y="754440"/>
              <a:ext cx="3989653" cy="4000346"/>
            </a:xfrm>
            <a:prstGeom prst="pie">
              <a:avLst>
                <a:gd name="adj1" fmla="val 19184"/>
                <a:gd name="adj2" fmla="val 5401605"/>
              </a:avLst>
            </a:prstGeom>
            <a:gradFill flip="none" rotWithShape="1">
              <a:gsLst>
                <a:gs pos="0">
                  <a:srgbClr val="FF0000"/>
                </a:gs>
                <a:gs pos="100000">
                  <a:srgbClr val="800000"/>
                </a:gs>
              </a:gsLst>
              <a:lin ang="0" scaled="1"/>
              <a:tileRect/>
            </a:gra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sp>
          <p:nvSpPr>
            <p:cNvPr id="53" name="Pie 52"/>
            <p:cNvSpPr/>
            <p:nvPr/>
          </p:nvSpPr>
          <p:spPr>
            <a:xfrm rot="16200000">
              <a:off x="2576347" y="732697"/>
              <a:ext cx="3989653" cy="4000346"/>
            </a:xfrm>
            <a:prstGeom prst="pie">
              <a:avLst>
                <a:gd name="adj1" fmla="val 19184"/>
                <a:gd name="adj2" fmla="val 5401605"/>
              </a:avLst>
            </a:prstGeom>
            <a:gradFill flip="none" rotWithShape="1">
              <a:gsLst>
                <a:gs pos="0">
                  <a:srgbClr val="FF0000"/>
                </a:gs>
                <a:gs pos="100000">
                  <a:srgbClr val="800000"/>
                </a:gs>
              </a:gsLst>
              <a:lin ang="0" scaled="1"/>
              <a:tileRect/>
            </a:gra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636466"/>
                </a:solidFill>
                <a:latin typeface="Calibri"/>
              </a:endParaRPr>
            </a:p>
          </p:txBody>
        </p:sp>
        <p:grpSp>
          <p:nvGrpSpPr>
            <p:cNvPr id="54" name="Group 53"/>
            <p:cNvGrpSpPr/>
            <p:nvPr/>
          </p:nvGrpSpPr>
          <p:grpSpPr>
            <a:xfrm>
              <a:off x="4536510" y="997816"/>
              <a:ext cx="279183" cy="1032788"/>
              <a:chOff x="4580293" y="440264"/>
              <a:chExt cx="326140" cy="1206499"/>
            </a:xfrm>
          </p:grpSpPr>
          <p:sp>
            <p:nvSpPr>
              <p:cNvPr id="77" name="Isosceles Triangle 76"/>
              <p:cNvSpPr/>
              <p:nvPr/>
            </p:nvSpPr>
            <p:spPr>
              <a:xfrm rot="5400000" flipH="1">
                <a:off x="4220448" y="911937"/>
                <a:ext cx="1088165" cy="283805"/>
              </a:xfrm>
              <a:prstGeom prst="triangle">
                <a:avLst/>
              </a:prstGeom>
              <a:solidFill>
                <a:srgbClr val="FF0000"/>
              </a:solidFill>
              <a:ln>
                <a:solidFill>
                  <a:srgbClr val="FFFFFF"/>
                </a:solidFill>
              </a:ln>
              <a:effectLst>
                <a:outerShdw blurRad="40000" dist="48387"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sp>
            <p:nvSpPr>
              <p:cNvPr id="78" name="Isosceles Triangle 77"/>
              <p:cNvSpPr/>
              <p:nvPr/>
            </p:nvSpPr>
            <p:spPr>
              <a:xfrm rot="5400000" flipH="1">
                <a:off x="4118946" y="901611"/>
                <a:ext cx="1206499" cy="283806"/>
              </a:xfrm>
              <a:prstGeom prst="triangl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grpSp>
        <p:grpSp>
          <p:nvGrpSpPr>
            <p:cNvPr id="55" name="Group 54"/>
            <p:cNvGrpSpPr/>
            <p:nvPr/>
          </p:nvGrpSpPr>
          <p:grpSpPr>
            <a:xfrm flipH="1">
              <a:off x="4329952" y="3465632"/>
              <a:ext cx="306362" cy="1103460"/>
              <a:chOff x="4548542" y="402980"/>
              <a:chExt cx="357891" cy="1289057"/>
            </a:xfrm>
          </p:grpSpPr>
          <p:sp>
            <p:nvSpPr>
              <p:cNvPr id="75" name="Isosceles Triangle 74"/>
              <p:cNvSpPr/>
              <p:nvPr/>
            </p:nvSpPr>
            <p:spPr>
              <a:xfrm rot="5400000" flipH="1">
                <a:off x="4220448" y="911937"/>
                <a:ext cx="1088165" cy="283805"/>
              </a:xfrm>
              <a:prstGeom prst="triangle">
                <a:avLst/>
              </a:prstGeom>
              <a:solidFill>
                <a:srgbClr val="FF0000"/>
              </a:solidFill>
              <a:ln>
                <a:solidFill>
                  <a:srgbClr val="FFFFFF"/>
                </a:solidFill>
              </a:ln>
              <a:effectLst>
                <a:outerShdw blurRad="40000" dist="48387" dir="108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sp>
            <p:nvSpPr>
              <p:cNvPr id="76" name="Isosceles Triangle 75"/>
              <p:cNvSpPr/>
              <p:nvPr/>
            </p:nvSpPr>
            <p:spPr>
              <a:xfrm rot="5400000" flipH="1">
                <a:off x="4074491" y="877031"/>
                <a:ext cx="1289057" cy="340955"/>
              </a:xfrm>
              <a:prstGeom prst="triangl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grpSp>
        <p:grpSp>
          <p:nvGrpSpPr>
            <p:cNvPr id="56" name="Group 55"/>
            <p:cNvGrpSpPr/>
            <p:nvPr/>
          </p:nvGrpSpPr>
          <p:grpSpPr>
            <a:xfrm rot="5400000" flipH="1">
              <a:off x="3172448" y="2147674"/>
              <a:ext cx="268311" cy="992928"/>
              <a:chOff x="4592993" y="478363"/>
              <a:chExt cx="313440" cy="1159934"/>
            </a:xfrm>
          </p:grpSpPr>
          <p:sp>
            <p:nvSpPr>
              <p:cNvPr id="72" name="Isosceles Triangle 71"/>
              <p:cNvSpPr/>
              <p:nvPr/>
            </p:nvSpPr>
            <p:spPr>
              <a:xfrm rot="5400000" flipH="1">
                <a:off x="4220448" y="911937"/>
                <a:ext cx="1088165" cy="283805"/>
              </a:xfrm>
              <a:prstGeom prst="triangle">
                <a:avLst/>
              </a:prstGeom>
              <a:solidFill>
                <a:srgbClr val="FF0000"/>
              </a:solidFill>
              <a:ln>
                <a:solidFill>
                  <a:srgbClr val="FFFFFF"/>
                </a:solidFill>
              </a:ln>
              <a:effectLst>
                <a:outerShdw blurRad="40000" dist="48387" dir="16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sp>
            <p:nvSpPr>
              <p:cNvPr id="74" name="Isosceles Triangle 73"/>
              <p:cNvSpPr/>
              <p:nvPr/>
            </p:nvSpPr>
            <p:spPr>
              <a:xfrm rot="5400000" flipH="1">
                <a:off x="4154929" y="916427"/>
                <a:ext cx="1159934" cy="283805"/>
              </a:xfrm>
              <a:prstGeom prst="triangl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grpSp>
        <p:grpSp>
          <p:nvGrpSpPr>
            <p:cNvPr id="57" name="Group 56"/>
            <p:cNvGrpSpPr/>
            <p:nvPr/>
          </p:nvGrpSpPr>
          <p:grpSpPr>
            <a:xfrm rot="16200000" flipH="1">
              <a:off x="5721145" y="2347817"/>
              <a:ext cx="270123" cy="992928"/>
              <a:chOff x="4590876" y="478365"/>
              <a:chExt cx="315557" cy="1159934"/>
            </a:xfrm>
          </p:grpSpPr>
          <p:sp>
            <p:nvSpPr>
              <p:cNvPr id="67" name="Isosceles Triangle 66"/>
              <p:cNvSpPr/>
              <p:nvPr/>
            </p:nvSpPr>
            <p:spPr>
              <a:xfrm rot="5400000" flipH="1">
                <a:off x="4220448" y="911937"/>
                <a:ext cx="1088165" cy="283805"/>
              </a:xfrm>
              <a:prstGeom prst="triangle">
                <a:avLst/>
              </a:prstGeom>
              <a:solidFill>
                <a:srgbClr val="FF0000"/>
              </a:solidFill>
              <a:ln>
                <a:solidFill>
                  <a:srgbClr val="FFFFFF"/>
                </a:solidFill>
              </a:ln>
              <a:effectLst>
                <a:outerShdw blurRad="40000" dist="483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sp>
            <p:nvSpPr>
              <p:cNvPr id="71" name="Isosceles Triangle 70"/>
              <p:cNvSpPr/>
              <p:nvPr/>
            </p:nvSpPr>
            <p:spPr>
              <a:xfrm rot="5400000" flipH="1">
                <a:off x="4152812" y="916429"/>
                <a:ext cx="1159934" cy="283805"/>
              </a:xfrm>
              <a:prstGeom prst="triangl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636466"/>
                  </a:solidFill>
                  <a:latin typeface="Calibri"/>
                </a:endParaRPr>
              </a:p>
            </p:txBody>
          </p:sp>
        </p:grpSp>
        <p:sp>
          <p:nvSpPr>
            <p:cNvPr id="58" name="Oval 57"/>
            <p:cNvSpPr/>
            <p:nvPr/>
          </p:nvSpPr>
          <p:spPr>
            <a:xfrm>
              <a:off x="3774887" y="1945309"/>
              <a:ext cx="1595725" cy="1595725"/>
            </a:xfrm>
            <a:prstGeom prst="ellipse">
              <a:avLst/>
            </a:prstGeom>
            <a:ln/>
          </p:spPr>
          <p:style>
            <a:lnRef idx="0">
              <a:schemeClr val="accent6"/>
            </a:lnRef>
            <a:fillRef idx="3">
              <a:schemeClr val="accent6"/>
            </a:fillRef>
            <a:effectRef idx="3">
              <a:schemeClr val="accent6"/>
            </a:effectRef>
            <a:fontRef idx="minor">
              <a:schemeClr val="lt1"/>
            </a:fontRef>
          </p:style>
          <p:txBody>
            <a:bodyPr lIns="36000" tIns="0" rIns="36000" bIns="0" rtlCol="0" anchor="ctr"/>
            <a:lstStyle/>
            <a:p>
              <a:pPr algn="ctr"/>
              <a:r>
                <a:rPr lang="en-US" sz="1400" b="1" dirty="0" smtClean="0">
                  <a:solidFill>
                    <a:srgbClr val="636466"/>
                  </a:solidFill>
                  <a:effectLst>
                    <a:outerShdw blurRad="50800" dist="38100" dir="2700000" algn="tl" rotWithShape="0">
                      <a:prstClr val="black">
                        <a:alpha val="40000"/>
                      </a:prstClr>
                    </a:outerShdw>
                  </a:effectLst>
                  <a:latin typeface="Calibri"/>
                </a:rPr>
                <a:t>MONITOR &amp; CONTROL</a:t>
              </a:r>
              <a:endParaRPr lang="en-US" sz="1400" b="1" dirty="0">
                <a:solidFill>
                  <a:srgbClr val="636466"/>
                </a:solidFill>
                <a:effectLst>
                  <a:outerShdw blurRad="50800" dist="38100" dir="2700000" algn="tl" rotWithShape="0">
                    <a:prstClr val="black">
                      <a:alpha val="40000"/>
                    </a:prstClr>
                  </a:outerShdw>
                </a:effectLst>
                <a:latin typeface="Calibri"/>
              </a:endParaRPr>
            </a:p>
          </p:txBody>
        </p:sp>
        <p:sp>
          <p:nvSpPr>
            <p:cNvPr id="59" name="TextBox 58"/>
            <p:cNvSpPr txBox="1"/>
            <p:nvPr/>
          </p:nvSpPr>
          <p:spPr>
            <a:xfrm>
              <a:off x="4942946" y="1530518"/>
              <a:ext cx="1065504" cy="369332"/>
            </a:xfrm>
            <a:prstGeom prst="rect">
              <a:avLst/>
            </a:prstGeom>
            <a:noFill/>
          </p:spPr>
          <p:txBody>
            <a:bodyPr wrap="none" rtlCol="0">
              <a:spAutoFit/>
            </a:bodyPr>
            <a:lstStyle/>
            <a:p>
              <a:pPr algn="ctr"/>
              <a:r>
                <a:rPr lang="en-US" b="1" dirty="0" smtClean="0">
                  <a:solidFill>
                    <a:srgbClr val="FFFFFF"/>
                  </a:solidFill>
                  <a:effectLst>
                    <a:outerShdw blurRad="50800" dist="38100" dir="2700000" algn="tl" rotWithShape="0">
                      <a:srgbClr val="000000">
                        <a:alpha val="43000"/>
                      </a:srgbClr>
                    </a:outerShdw>
                  </a:effectLst>
                  <a:latin typeface="Calibri"/>
                  <a:cs typeface="Calibri"/>
                </a:rPr>
                <a:t>PREVENT</a:t>
              </a:r>
              <a:endParaRPr lang="en-US" b="1" dirty="0">
                <a:solidFill>
                  <a:srgbClr val="FFFFFF"/>
                </a:solidFill>
                <a:effectLst>
                  <a:outerShdw blurRad="50800" dist="38100" dir="2700000" algn="tl" rotWithShape="0">
                    <a:srgbClr val="000000">
                      <a:alpha val="43000"/>
                    </a:srgbClr>
                  </a:outerShdw>
                </a:effectLst>
                <a:latin typeface="Calibri"/>
                <a:cs typeface="Calibri"/>
              </a:endParaRPr>
            </a:p>
          </p:txBody>
        </p:sp>
        <p:sp>
          <p:nvSpPr>
            <p:cNvPr id="60" name="TextBox 59"/>
            <p:cNvSpPr txBox="1"/>
            <p:nvPr/>
          </p:nvSpPr>
          <p:spPr>
            <a:xfrm>
              <a:off x="4996250" y="3509124"/>
              <a:ext cx="906130" cy="369332"/>
            </a:xfrm>
            <a:prstGeom prst="rect">
              <a:avLst/>
            </a:prstGeom>
            <a:noFill/>
          </p:spPr>
          <p:txBody>
            <a:bodyPr wrap="none" rtlCol="0">
              <a:spAutoFit/>
            </a:bodyPr>
            <a:lstStyle>
              <a:defPPr>
                <a:defRPr lang="en-US"/>
              </a:defPPr>
              <a:lvl1pPr algn="ctr">
                <a:defRPr b="1">
                  <a:solidFill>
                    <a:srgbClr val="FFFFFF"/>
                  </a:solidFill>
                  <a:effectLst>
                    <a:outerShdw blurRad="50800" dist="38100" dir="2700000" algn="tl" rotWithShape="0">
                      <a:srgbClr val="000000">
                        <a:alpha val="43000"/>
                      </a:srgbClr>
                    </a:outerShdw>
                  </a:effectLst>
                  <a:latin typeface="Calibri"/>
                  <a:cs typeface="Calibri"/>
                </a:defRPr>
              </a:lvl1pPr>
            </a:lstStyle>
            <a:p>
              <a:r>
                <a:rPr lang="en-US" dirty="0"/>
                <a:t>DETECT</a:t>
              </a:r>
            </a:p>
          </p:txBody>
        </p:sp>
        <p:sp>
          <p:nvSpPr>
            <p:cNvPr id="61" name="TextBox 60"/>
            <p:cNvSpPr txBox="1"/>
            <p:nvPr/>
          </p:nvSpPr>
          <p:spPr>
            <a:xfrm>
              <a:off x="3043645" y="1530518"/>
              <a:ext cx="1112842" cy="369332"/>
            </a:xfrm>
            <a:prstGeom prst="rect">
              <a:avLst/>
            </a:prstGeom>
            <a:noFill/>
          </p:spPr>
          <p:txBody>
            <a:bodyPr wrap="none" rtlCol="0">
              <a:spAutoFit/>
            </a:bodyPr>
            <a:lstStyle/>
            <a:p>
              <a:r>
                <a:rPr lang="en-US" b="1" dirty="0">
                  <a:solidFill>
                    <a:srgbClr val="FFFFFF"/>
                  </a:solidFill>
                  <a:effectLst>
                    <a:outerShdw blurRad="50800" dist="38100" dir="2700000" algn="tl" rotWithShape="0">
                      <a:srgbClr val="000000">
                        <a:alpha val="43000"/>
                      </a:srgbClr>
                    </a:outerShdw>
                  </a:effectLst>
                  <a:latin typeface="Calibri"/>
                  <a:cs typeface="Calibri"/>
                </a:rPr>
                <a:t>RESPOND</a:t>
              </a:r>
            </a:p>
          </p:txBody>
        </p:sp>
        <p:sp>
          <p:nvSpPr>
            <p:cNvPr id="62" name="TextBox 61"/>
            <p:cNvSpPr txBox="1"/>
            <p:nvPr/>
          </p:nvSpPr>
          <p:spPr>
            <a:xfrm>
              <a:off x="3043645" y="3509124"/>
              <a:ext cx="1056937" cy="369332"/>
            </a:xfrm>
            <a:prstGeom prst="rect">
              <a:avLst/>
            </a:prstGeom>
            <a:noFill/>
          </p:spPr>
          <p:txBody>
            <a:bodyPr wrap="none" rtlCol="0">
              <a:spAutoFit/>
            </a:bodyPr>
            <a:lstStyle/>
            <a:p>
              <a:r>
                <a:rPr lang="en-US" b="1" dirty="0">
                  <a:solidFill>
                    <a:srgbClr val="FFFFFF"/>
                  </a:solidFill>
                  <a:effectLst>
                    <a:outerShdw blurRad="50800" dist="38100" dir="2700000" algn="tl" rotWithShape="0">
                      <a:srgbClr val="000000">
                        <a:alpha val="43000"/>
                      </a:srgbClr>
                    </a:outerShdw>
                  </a:effectLst>
                  <a:latin typeface="Calibri"/>
                  <a:cs typeface="Calibri"/>
                </a:rPr>
                <a:t>ANALYZE</a:t>
              </a:r>
            </a:p>
          </p:txBody>
        </p:sp>
      </p:grpSp>
      <p:sp>
        <p:nvSpPr>
          <p:cNvPr id="79" name="TextBox 78"/>
          <p:cNvSpPr txBox="1"/>
          <p:nvPr/>
        </p:nvSpPr>
        <p:spPr>
          <a:xfrm>
            <a:off x="2659036" y="919592"/>
            <a:ext cx="3724892" cy="3494458"/>
          </a:xfrm>
          <a:prstGeom prst="rect">
            <a:avLst/>
          </a:prstGeom>
          <a:noFill/>
        </p:spPr>
        <p:txBody>
          <a:bodyPr wrap="square" rtlCol="0">
            <a:prstTxWarp prst="textArchUp">
              <a:avLst>
                <a:gd name="adj" fmla="val 10199057"/>
              </a:avLst>
            </a:prstTxWarp>
            <a:spAutoFit/>
          </a:bodyPr>
          <a:lstStyle/>
          <a:p>
            <a:pPr algn="ctr"/>
            <a:r>
              <a:rPr lang="en-US" sz="2000" dirty="0" smtClean="0">
                <a:solidFill>
                  <a:srgbClr val="636466"/>
                </a:solidFill>
                <a:latin typeface="Calibri"/>
                <a:cs typeface="Calibri"/>
              </a:rPr>
              <a:t>End Users – Servers – Network                      Physical – Virtual – Cloud</a:t>
            </a:r>
          </a:p>
        </p:txBody>
      </p:sp>
      <p:sp>
        <p:nvSpPr>
          <p:cNvPr id="80" name="TextBox 79"/>
          <p:cNvSpPr txBox="1"/>
          <p:nvPr/>
        </p:nvSpPr>
        <p:spPr>
          <a:xfrm>
            <a:off x="2724823" y="1534816"/>
            <a:ext cx="3581286" cy="3106562"/>
          </a:xfrm>
          <a:prstGeom prst="rect">
            <a:avLst/>
          </a:prstGeom>
          <a:noFill/>
        </p:spPr>
        <p:txBody>
          <a:bodyPr wrap="square" rtlCol="0">
            <a:prstTxWarp prst="textArchDown">
              <a:avLst>
                <a:gd name="adj" fmla="val 21576196"/>
              </a:avLst>
            </a:prstTxWarp>
            <a:spAutoFit/>
          </a:bodyPr>
          <a:lstStyle/>
          <a:p>
            <a:pPr algn="ctr"/>
            <a:r>
              <a:rPr lang="en-US" sz="2000" dirty="0" smtClean="0">
                <a:solidFill>
                  <a:srgbClr val="636466"/>
                </a:solidFill>
                <a:latin typeface="Calibri"/>
                <a:cs typeface="Calibri"/>
              </a:rPr>
              <a:t>Global </a:t>
            </a:r>
            <a:r>
              <a:rPr lang="en-US" sz="2000" dirty="0">
                <a:solidFill>
                  <a:srgbClr val="636466"/>
                </a:solidFill>
                <a:latin typeface="Calibri"/>
                <a:cs typeface="Calibri"/>
              </a:rPr>
              <a:t>t</a:t>
            </a:r>
            <a:r>
              <a:rPr lang="en-US" sz="2000" dirty="0" smtClean="0">
                <a:solidFill>
                  <a:srgbClr val="636466"/>
                </a:solidFill>
                <a:latin typeface="Calibri"/>
                <a:cs typeface="Calibri"/>
              </a:rPr>
              <a:t>hreat intelligence</a:t>
            </a:r>
          </a:p>
        </p:txBody>
      </p:sp>
      <p:sp>
        <p:nvSpPr>
          <p:cNvPr id="81" name="Title 1"/>
          <p:cNvSpPr>
            <a:spLocks noGrp="1"/>
          </p:cNvSpPr>
          <p:nvPr>
            <p:ph type="title"/>
          </p:nvPr>
        </p:nvSpPr>
        <p:spPr>
          <a:xfrm>
            <a:off x="304800" y="28181"/>
            <a:ext cx="8750300" cy="519676"/>
          </a:xfrm>
        </p:spPr>
        <p:txBody>
          <a:bodyPr/>
          <a:lstStyle/>
          <a:p>
            <a:r>
              <a:rPr lang="zh-CN" altLang="en-US" sz="2400" b="1" dirty="0" smtClean="0">
                <a:solidFill>
                  <a:srgbClr val="FF0000"/>
                </a:solidFill>
                <a:latin typeface="微软雅黑" panose="020B0503020204020204" pitchFamily="34" charset="-122"/>
                <a:ea typeface="微软雅黑" panose="020B0503020204020204" pitchFamily="34" charset="-122"/>
              </a:rPr>
              <a:t>趋势科技智能安全防护云</a:t>
            </a:r>
            <a:r>
              <a:rPr lang="en-US" altLang="zh-CN" sz="2400" b="1" dirty="0" smtClean="0">
                <a:solidFill>
                  <a:srgbClr val="FF0000"/>
                </a:solidFill>
                <a:latin typeface="微软雅黑" panose="020B0503020204020204" pitchFamily="34" charset="-122"/>
                <a:ea typeface="微软雅黑" panose="020B0503020204020204" pitchFamily="34" charset="-122"/>
              </a:rPr>
              <a:t>SPN</a:t>
            </a:r>
            <a:r>
              <a:rPr lang="zh-CN" altLang="en-US" sz="2400" b="1" dirty="0" smtClean="0">
                <a:solidFill>
                  <a:srgbClr val="FF0000"/>
                </a:solidFill>
                <a:latin typeface="微软雅黑" panose="020B0503020204020204" pitchFamily="34" charset="-122"/>
                <a:ea typeface="微软雅黑" panose="020B0503020204020204" pitchFamily="34" charset="-122"/>
              </a:rPr>
              <a:t>应对不断变化的威胁</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5401" y="838200"/>
            <a:ext cx="3060699" cy="1785104"/>
          </a:xfrm>
          <a:prstGeom prst="rect">
            <a:avLst/>
          </a:prstGeom>
          <a:noFill/>
        </p:spPr>
        <p:txBody>
          <a:bodyPr wrap="square" rtlCol="0">
            <a:spAutoFit/>
          </a:bodyPr>
          <a:lstStyle/>
          <a:p>
            <a:pPr marL="342900" indent="-342900">
              <a:spcBef>
                <a:spcPts val="1200"/>
              </a:spcBef>
              <a:buClr>
                <a:srgbClr val="008000"/>
              </a:buClr>
              <a:buFont typeface="Wingdings" charset="2"/>
              <a:buChar char="ü"/>
            </a:pPr>
            <a:r>
              <a:rPr lang="en-US" sz="2000" dirty="0" smtClean="0">
                <a:latin typeface="Calibri"/>
                <a:cs typeface="Calibri"/>
              </a:rPr>
              <a:t>Range of threat defense capabilities, including </a:t>
            </a:r>
            <a:br>
              <a:rPr lang="en-US" sz="2000" dirty="0" smtClean="0">
                <a:latin typeface="Calibri"/>
                <a:cs typeface="Calibri"/>
              </a:rPr>
            </a:br>
            <a:r>
              <a:rPr lang="en-US" sz="2000" dirty="0" smtClean="0">
                <a:latin typeface="Calibri"/>
                <a:cs typeface="Calibri"/>
              </a:rPr>
              <a:t>‘next-gen’ approaches</a:t>
            </a:r>
          </a:p>
          <a:p>
            <a:pPr marL="342900" indent="-342900">
              <a:spcBef>
                <a:spcPts val="1200"/>
              </a:spcBef>
              <a:buClr>
                <a:srgbClr val="008000"/>
              </a:buClr>
              <a:buFont typeface="Wingdings" charset="2"/>
              <a:buChar char="ü"/>
            </a:pPr>
            <a:r>
              <a:rPr lang="en-US" sz="2000" dirty="0" smtClean="0">
                <a:cs typeface="Calibri"/>
              </a:rPr>
              <a:t>On</a:t>
            </a:r>
            <a:r>
              <a:rPr lang="en-US" sz="2000" dirty="0">
                <a:cs typeface="Calibri"/>
              </a:rPr>
              <a:t>-premise and </a:t>
            </a:r>
            <a:r>
              <a:rPr lang="en-US" sz="2000" dirty="0" smtClean="0">
                <a:cs typeface="Calibri"/>
              </a:rPr>
              <a:t/>
            </a:r>
            <a:br>
              <a:rPr lang="en-US" sz="2000" dirty="0" smtClean="0">
                <a:cs typeface="Calibri"/>
              </a:rPr>
            </a:br>
            <a:r>
              <a:rPr lang="en-US" sz="2000" dirty="0" smtClean="0">
                <a:cs typeface="Calibri"/>
              </a:rPr>
              <a:t>in cloud</a:t>
            </a:r>
            <a:endParaRPr lang="en-US" sz="2000" dirty="0">
              <a:cs typeface="Calibri"/>
            </a:endParaRPr>
          </a:p>
        </p:txBody>
      </p:sp>
      <p:sp>
        <p:nvSpPr>
          <p:cNvPr id="31" name="TextBox 30"/>
          <p:cNvSpPr txBox="1"/>
          <p:nvPr/>
        </p:nvSpPr>
        <p:spPr>
          <a:xfrm>
            <a:off x="6413500" y="850900"/>
            <a:ext cx="2730500" cy="1785104"/>
          </a:xfrm>
          <a:prstGeom prst="rect">
            <a:avLst/>
          </a:prstGeom>
          <a:noFill/>
        </p:spPr>
        <p:txBody>
          <a:bodyPr wrap="square" rtlCol="0">
            <a:spAutoFit/>
          </a:bodyPr>
          <a:lstStyle/>
          <a:p>
            <a:pPr marL="342900" indent="-342900">
              <a:spcBef>
                <a:spcPts val="1200"/>
              </a:spcBef>
              <a:buClr>
                <a:srgbClr val="008000"/>
              </a:buClr>
              <a:buFont typeface="Wingdings" charset="2"/>
              <a:buChar char="ü"/>
            </a:pPr>
            <a:r>
              <a:rPr lang="en-US" sz="2000" dirty="0" smtClean="0">
                <a:latin typeface="Calibri"/>
                <a:cs typeface="Calibri"/>
              </a:rPr>
              <a:t>Across layers and environments</a:t>
            </a:r>
          </a:p>
          <a:p>
            <a:pPr marL="342900" indent="-342900">
              <a:spcBef>
                <a:spcPts val="1200"/>
              </a:spcBef>
              <a:buClr>
                <a:srgbClr val="008000"/>
              </a:buClr>
              <a:buFont typeface="Wingdings" charset="2"/>
              <a:buChar char="ü"/>
            </a:pPr>
            <a:r>
              <a:rPr lang="en-US" sz="2000" dirty="0" smtClean="0">
                <a:latin typeface="Calibri"/>
                <a:cs typeface="Calibri"/>
              </a:rPr>
              <a:t>Connected to cloud-based global threat intelligence</a:t>
            </a:r>
          </a:p>
        </p:txBody>
      </p:sp>
    </p:spTree>
    <p:extLst>
      <p:ext uri="{BB962C8B-B14F-4D97-AF65-F5344CB8AC3E}">
        <p14:creationId xmlns:p14="http://schemas.microsoft.com/office/powerpoint/2010/main" val="45635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defTabSz="457200">
              <a:spcBef>
                <a:spcPts val="0"/>
              </a:spcBef>
              <a:buNone/>
            </a:pPr>
            <a:r>
              <a:rPr lang="en-US" sz="3600" b="0" i="0" dirty="0" err="1">
                <a:solidFill>
                  <a:srgbClr val="E6E7E8"/>
                </a:solidFill>
                <a:latin typeface="微软雅黑" pitchFamily="34" charset="-122"/>
                <a:ea typeface="微软雅黑" pitchFamily="34" charset="-122"/>
              </a:rPr>
              <a:t>谢谢</a:t>
            </a:r>
            <a:r>
              <a:rPr lang="en-US" sz="3600" b="0" i="0" dirty="0">
                <a:solidFill>
                  <a:srgbClr val="E6E7E8"/>
                </a:solidFill>
                <a:latin typeface="微软雅黑" pitchFamily="34" charset="-122"/>
                <a:ea typeface="微软雅黑" pitchFamily="34" charset="-122"/>
              </a:rPr>
              <a:t>！</a:t>
            </a:r>
          </a:p>
        </p:txBody>
      </p:sp>
    </p:spTree>
    <p:extLst>
      <p:ext uri="{BB962C8B-B14F-4D97-AF65-F5344CB8AC3E}">
        <p14:creationId xmlns:p14="http://schemas.microsoft.com/office/powerpoint/2010/main" val="4136727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Footer Placeholder 2"/>
          <p:cNvSpPr>
            <a:spLocks noGrp="1"/>
          </p:cNvSpPr>
          <p:nvPr>
            <p:ph type="ftr" sz="quarter" idx="11"/>
          </p:nvPr>
        </p:nvSpPr>
        <p:spPr>
          <a:xfrm>
            <a:off x="2036310" y="3994388"/>
            <a:ext cx="5071381" cy="273844"/>
          </a:xfrm>
        </p:spPr>
        <p:txBody>
          <a:bodyPr/>
          <a:lstStyle/>
          <a:p>
            <a:r>
              <a:rPr lang="en-US" altLang="zh-CN" smtClean="0"/>
              <a:t>Confidential | Copyright 2014 Trend Micro Inc.</a:t>
            </a:r>
            <a:endParaRPr lang="en-US" altLang="zh-CN" dirty="0" smtClean="0"/>
          </a:p>
        </p:txBody>
      </p:sp>
      <p:sp>
        <p:nvSpPr>
          <p:cNvPr id="4" name="Slide Number Placeholder 3"/>
          <p:cNvSpPr>
            <a:spLocks noGrp="1"/>
          </p:cNvSpPr>
          <p:nvPr>
            <p:ph type="sldNum" sz="quarter" idx="12"/>
          </p:nvPr>
        </p:nvSpPr>
        <p:spPr>
          <a:xfrm>
            <a:off x="7550856" y="3998816"/>
            <a:ext cx="414349" cy="273844"/>
          </a:xfrm>
        </p:spPr>
        <p:txBody>
          <a:bodyPr/>
          <a:lstStyle/>
          <a:p>
            <a:fld id="{1E6B01BB-509F-ED41-827A-0A250126612E}" type="slidenum">
              <a:rPr lang="en-US" smtClean="0"/>
              <a:pPr/>
              <a:t>5</a:t>
            </a:fld>
            <a:endParaRPr lang="en-US"/>
          </a:p>
        </p:txBody>
      </p:sp>
      <p:sp>
        <p:nvSpPr>
          <p:cNvPr id="5" name="Title 1"/>
          <p:cNvSpPr txBox="1">
            <a:spLocks/>
          </p:cNvSpPr>
          <p:nvPr/>
        </p:nvSpPr>
        <p:spPr bwMode="auto">
          <a:xfrm>
            <a:off x="396875" y="269875"/>
            <a:ext cx="8101013"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lang="en-US" sz="3600" kern="1200" dirty="0">
                <a:solidFill>
                  <a:srgbClr val="ED1C24"/>
                </a:solidFill>
                <a:latin typeface="Calibri"/>
                <a:ea typeface="Calibri" pitchFamily="34" charset="0"/>
                <a:cs typeface="Calibri"/>
              </a:defRPr>
            </a:lvl1pPr>
            <a:lvl2pPr algn="l" rtl="0" eaLnBrk="0" fontAlgn="base" hangingPunct="0">
              <a:lnSpc>
                <a:spcPct val="90000"/>
              </a:lnSpc>
              <a:spcBef>
                <a:spcPct val="0"/>
              </a:spcBef>
              <a:spcAft>
                <a:spcPct val="0"/>
              </a:spcAft>
              <a:defRPr sz="3600">
                <a:solidFill>
                  <a:srgbClr val="ED1C24"/>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600">
                <a:solidFill>
                  <a:srgbClr val="ED1C24"/>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600">
                <a:solidFill>
                  <a:srgbClr val="ED1C24"/>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600">
                <a:solidFill>
                  <a:srgbClr val="ED1C24"/>
                </a:solidFill>
                <a:latin typeface="Calibri" pitchFamily="34" charset="0"/>
                <a:ea typeface="Calibri" pitchFamily="34" charset="0"/>
                <a:cs typeface="Calibri" pitchFamily="34" charset="0"/>
              </a:defRPr>
            </a:lvl5pPr>
            <a:lvl6pPr marL="457200" algn="l" rtl="0" eaLnBrk="1" fontAlgn="base" hangingPunct="1">
              <a:lnSpc>
                <a:spcPct val="90000"/>
              </a:lnSpc>
              <a:spcBef>
                <a:spcPct val="0"/>
              </a:spcBef>
              <a:spcAft>
                <a:spcPct val="0"/>
              </a:spcAft>
              <a:defRPr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sz="2800" b="1">
                <a:solidFill>
                  <a:schemeClr val="tx2"/>
                </a:solidFill>
                <a:latin typeface="Arial" charset="0"/>
                <a:cs typeface="Arial" charset="0"/>
              </a:defRPr>
            </a:lvl9pPr>
          </a:lstStyle>
          <a:p>
            <a:pPr defTabSz="914400">
              <a:spcBef>
                <a:spcPts val="0"/>
              </a:spcBef>
              <a:spcAft>
                <a:spcPts val="0"/>
              </a:spcAft>
            </a:pPr>
            <a:r>
              <a:rPr lang="zh-CN" altLang="en-US" sz="2400" b="1" smtClean="0">
                <a:latin typeface="Arial" pitchFamily="34" charset="0"/>
                <a:ea typeface="微软雅黑" pitchFamily="34" charset="-122"/>
                <a:cs typeface="Arial" pitchFamily="34" charset="0"/>
              </a:rPr>
              <a:t>威胁越来越复杂，专门针对存储在物理、虚拟和云服务器中的敏感数据</a:t>
            </a:r>
            <a:endParaRPr lang="zh-CN" altLang="en-US" sz="2400" b="1">
              <a:latin typeface="Arial" pitchFamily="34" charset="0"/>
              <a:ea typeface="微软雅黑" pitchFamily="34" charset="-122"/>
              <a:cs typeface="Arial" pitchFamily="34" charset="0"/>
            </a:endParaRPr>
          </a:p>
        </p:txBody>
      </p:sp>
      <p:cxnSp>
        <p:nvCxnSpPr>
          <p:cNvPr id="6" name="Straight Arrow Connector 5"/>
          <p:cNvCxnSpPr/>
          <p:nvPr/>
        </p:nvCxnSpPr>
        <p:spPr>
          <a:xfrm>
            <a:off x="922338" y="4637785"/>
            <a:ext cx="6940550" cy="0"/>
          </a:xfrm>
          <a:prstGeom prst="straightConnector1">
            <a:avLst/>
          </a:prstGeom>
          <a:noFill/>
          <a:ln w="25400" cap="flat" cmpd="sng" algn="ctr">
            <a:solidFill>
              <a:srgbClr val="16577F"/>
            </a:solidFill>
            <a:prstDash val="solid"/>
            <a:headEnd type="none"/>
            <a:tailEnd type="triangle"/>
          </a:ln>
          <a:effectLst>
            <a:outerShdw blurRad="40000" dist="20000" dir="5400000" rotWithShape="0">
              <a:srgbClr val="000000">
                <a:alpha val="38000"/>
              </a:srgbClr>
            </a:outerShdw>
          </a:effectLst>
        </p:spPr>
      </p:cxnSp>
      <p:sp>
        <p:nvSpPr>
          <p:cNvPr id="7" name="TextBox 6"/>
          <p:cNvSpPr txBox="1">
            <a:spLocks noChangeArrowheads="1"/>
          </p:cNvSpPr>
          <p:nvPr/>
        </p:nvSpPr>
        <p:spPr bwMode="auto">
          <a:xfrm>
            <a:off x="4154488" y="4607623"/>
            <a:ext cx="646331" cy="369332"/>
          </a:xfrm>
          <a:prstGeom prst="rect">
            <a:avLst/>
          </a:prstGeom>
          <a:noFill/>
          <a:ln w="9525">
            <a:noFill/>
            <a:miter lim="800000"/>
            <a:headEnd/>
            <a:tailEnd/>
          </a:ln>
        </p:spPr>
        <p:txBody>
          <a:bodyPr wrap="none">
            <a:spAutoFit/>
          </a:bodyPr>
          <a:lstStyle/>
          <a:p>
            <a:pPr algn="ctr" fontAlgn="base">
              <a:spcBef>
                <a:spcPct val="0"/>
              </a:spcBef>
              <a:spcAft>
                <a:spcPct val="0"/>
              </a:spcAft>
            </a:pPr>
            <a:r>
              <a:rPr lang="zh-CN" altLang="en-US" b="1" dirty="0" smtClean="0">
                <a:solidFill>
                  <a:srgbClr val="16577F"/>
                </a:solidFill>
                <a:latin typeface="Arial" pitchFamily="34" charset="0"/>
                <a:ea typeface="微软雅黑" pitchFamily="34" charset="-122"/>
                <a:cs typeface="Arial" pitchFamily="34" charset="0"/>
              </a:rPr>
              <a:t>时间</a:t>
            </a:r>
            <a:endParaRPr lang="zh-CN" altLang="en-US" b="1" dirty="0">
              <a:solidFill>
                <a:srgbClr val="16577F"/>
              </a:solidFill>
              <a:latin typeface="Arial" pitchFamily="34" charset="0"/>
              <a:ea typeface="微软雅黑" pitchFamily="34" charset="-122"/>
              <a:cs typeface="Arial" pitchFamily="34" charset="0"/>
            </a:endParaRPr>
          </a:p>
        </p:txBody>
      </p:sp>
      <p:grpSp>
        <p:nvGrpSpPr>
          <p:cNvPr id="8" name="Group 7"/>
          <p:cNvGrpSpPr>
            <a:grpSpLocks/>
          </p:cNvGrpSpPr>
          <p:nvPr/>
        </p:nvGrpSpPr>
        <p:grpSpPr bwMode="auto">
          <a:xfrm>
            <a:off x="3592063" y="1808860"/>
            <a:ext cx="2091188" cy="2771776"/>
            <a:chOff x="3592133" y="1790580"/>
            <a:chExt cx="2091212" cy="2772102"/>
          </a:xfrm>
        </p:grpSpPr>
        <p:sp>
          <p:nvSpPr>
            <p:cNvPr id="9" name="Freeform 8"/>
            <p:cNvSpPr/>
            <p:nvPr/>
          </p:nvSpPr>
          <p:spPr>
            <a:xfrm>
              <a:off x="3592133" y="4201780"/>
              <a:ext cx="2091212" cy="360902"/>
            </a:xfrm>
            <a:custGeom>
              <a:avLst/>
              <a:gdLst>
                <a:gd name="connsiteX0" fmla="*/ 0 w 813885"/>
                <a:gd name="connsiteY0" fmla="*/ 0 h 275116"/>
                <a:gd name="connsiteX1" fmla="*/ 813885 w 813885"/>
                <a:gd name="connsiteY1" fmla="*/ 0 h 275116"/>
                <a:gd name="connsiteX2" fmla="*/ 813885 w 813885"/>
                <a:gd name="connsiteY2" fmla="*/ 275116 h 275116"/>
                <a:gd name="connsiteX3" fmla="*/ 0 w 813885"/>
                <a:gd name="connsiteY3" fmla="*/ 275116 h 275116"/>
                <a:gd name="connsiteX4" fmla="*/ 0 w 813885"/>
                <a:gd name="connsiteY4" fmla="*/ 0 h 2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885" h="275116">
                  <a:moveTo>
                    <a:pt x="0" y="0"/>
                  </a:moveTo>
                  <a:lnTo>
                    <a:pt x="813885" y="0"/>
                  </a:lnTo>
                  <a:lnTo>
                    <a:pt x="813885" y="275116"/>
                  </a:lnTo>
                  <a:lnTo>
                    <a:pt x="0" y="275116"/>
                  </a:lnTo>
                  <a:lnTo>
                    <a:pt x="0" y="0"/>
                  </a:lnTo>
                  <a:close/>
                </a:path>
              </a:pathLst>
            </a:custGeom>
            <a:noFill/>
            <a:ln>
              <a:noFill/>
            </a:ln>
            <a:effectLst/>
          </p:spPr>
          <p:txBody>
            <a:bodyPr lIns="22860" tIns="22860" rIns="22860" bIns="22860" spcCol="1270" anchor="b"/>
            <a:lstStyle/>
            <a:p>
              <a:pPr marL="0" marR="0" lvl="0" indent="0" algn="ctr" defTabSz="402336" eaLnBrk="1" fontAlgn="base" latinLnBrk="0" hangingPunct="1">
                <a:lnSpc>
                  <a:spcPct val="90000"/>
                </a:lnSpc>
                <a:spcBef>
                  <a:spcPct val="0"/>
                </a:spcBef>
                <a:spcAft>
                  <a:spcPts val="588"/>
                </a:spcAft>
                <a:buClrTx/>
                <a:buSzTx/>
                <a:buFontTx/>
                <a:buNone/>
                <a:tabLst/>
                <a:defRPr/>
              </a:pPr>
              <a:r>
                <a:rPr kumimoji="0" lang="zh-CN" altLang="en-US" sz="1400" b="0" i="0" u="none" strike="noStrike" kern="0" cap="none" spc="0" normalizeH="0" baseline="0" noProof="0" dirty="0" smtClean="0">
                  <a:ln>
                    <a:noFill/>
                  </a:ln>
                  <a:solidFill>
                    <a:srgbClr val="636466">
                      <a:lumMod val="50000"/>
                    </a:srgbClr>
                  </a:solidFill>
                  <a:effectLst/>
                  <a:uLnTx/>
                  <a:uFillTx/>
                  <a:latin typeface="Arial" pitchFamily="34" charset="0"/>
                  <a:ea typeface="微软雅黑" pitchFamily="34" charset="-122"/>
                  <a:cs typeface="Arial" pitchFamily="34" charset="0"/>
                </a:rPr>
                <a:t>漏洞利用</a:t>
              </a:r>
            </a:p>
          </p:txBody>
        </p:sp>
        <p:sp>
          <p:nvSpPr>
            <p:cNvPr id="10" name="Rectangle 9"/>
            <p:cNvSpPr/>
            <p:nvPr/>
          </p:nvSpPr>
          <p:spPr>
            <a:xfrm flipH="1">
              <a:off x="4129170" y="2589187"/>
              <a:ext cx="952511" cy="1419392"/>
            </a:xfrm>
            <a:prstGeom prst="rect">
              <a:avLst/>
            </a:prstGeom>
            <a:gradFill rotWithShape="1">
              <a:gsLst>
                <a:gs pos="0">
                  <a:srgbClr val="BCBEC0">
                    <a:hueOff val="0"/>
                    <a:satOff val="0"/>
                    <a:lumOff val="0"/>
                    <a:alphaOff val="0"/>
                    <a:shade val="51000"/>
                    <a:satMod val="130000"/>
                  </a:srgbClr>
                </a:gs>
                <a:gs pos="80000">
                  <a:srgbClr val="BCBEC0">
                    <a:hueOff val="0"/>
                    <a:satOff val="0"/>
                    <a:lumOff val="0"/>
                    <a:alphaOff val="0"/>
                    <a:shade val="93000"/>
                    <a:satMod val="130000"/>
                  </a:srgbClr>
                </a:gs>
                <a:gs pos="100000">
                  <a:srgbClr val="BCBEC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pic>
          <p:nvPicPr>
            <p:cNvPr id="11" name="Picture 2"/>
            <p:cNvPicPr>
              <a:picLocks noChangeAspect="1" noChangeArrowheads="1"/>
            </p:cNvPicPr>
            <p:nvPr/>
          </p:nvPicPr>
          <p:blipFill>
            <a:blip r:embed="rId2"/>
            <a:srcRect/>
            <a:stretch>
              <a:fillRect/>
            </a:stretch>
          </p:blipFill>
          <p:spPr bwMode="auto">
            <a:xfrm>
              <a:off x="4158713" y="1790580"/>
              <a:ext cx="766335" cy="767774"/>
            </a:xfrm>
            <a:prstGeom prst="rect">
              <a:avLst/>
            </a:prstGeom>
            <a:noFill/>
            <a:ln w="9525">
              <a:noFill/>
              <a:miter lim="800000"/>
              <a:headEnd/>
              <a:tailEnd/>
            </a:ln>
          </p:spPr>
        </p:pic>
      </p:grpSp>
      <p:grpSp>
        <p:nvGrpSpPr>
          <p:cNvPr id="12" name="Group 11"/>
          <p:cNvGrpSpPr>
            <a:grpSpLocks/>
          </p:cNvGrpSpPr>
          <p:nvPr/>
        </p:nvGrpSpPr>
        <p:grpSpPr bwMode="auto">
          <a:xfrm>
            <a:off x="2349404" y="2283523"/>
            <a:ext cx="1724120" cy="2297112"/>
            <a:chOff x="2349293" y="2265728"/>
            <a:chExt cx="1724140" cy="2296953"/>
          </a:xfrm>
        </p:grpSpPr>
        <p:sp>
          <p:nvSpPr>
            <p:cNvPr id="13" name="Freeform 12"/>
            <p:cNvSpPr/>
            <p:nvPr/>
          </p:nvSpPr>
          <p:spPr>
            <a:xfrm>
              <a:off x="2349293" y="4324667"/>
              <a:ext cx="1724140" cy="238014"/>
            </a:xfrm>
            <a:custGeom>
              <a:avLst/>
              <a:gdLst>
                <a:gd name="connsiteX0" fmla="*/ 0 w 813885"/>
                <a:gd name="connsiteY0" fmla="*/ 0 h 275116"/>
                <a:gd name="connsiteX1" fmla="*/ 813885 w 813885"/>
                <a:gd name="connsiteY1" fmla="*/ 0 h 275116"/>
                <a:gd name="connsiteX2" fmla="*/ 813885 w 813885"/>
                <a:gd name="connsiteY2" fmla="*/ 275116 h 275116"/>
                <a:gd name="connsiteX3" fmla="*/ 0 w 813885"/>
                <a:gd name="connsiteY3" fmla="*/ 275116 h 275116"/>
                <a:gd name="connsiteX4" fmla="*/ 0 w 813885"/>
                <a:gd name="connsiteY4" fmla="*/ 0 h 2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885" h="275116">
                  <a:moveTo>
                    <a:pt x="0" y="0"/>
                  </a:moveTo>
                  <a:lnTo>
                    <a:pt x="813885" y="0"/>
                  </a:lnTo>
                  <a:lnTo>
                    <a:pt x="813885" y="275116"/>
                  </a:lnTo>
                  <a:lnTo>
                    <a:pt x="0" y="275116"/>
                  </a:lnTo>
                  <a:lnTo>
                    <a:pt x="0" y="0"/>
                  </a:lnTo>
                  <a:close/>
                </a:path>
              </a:pathLst>
            </a:custGeom>
            <a:noFill/>
            <a:ln>
              <a:noFill/>
            </a:ln>
            <a:effectLst/>
          </p:spPr>
          <p:txBody>
            <a:bodyPr lIns="22860" tIns="22860" rIns="22860" bIns="22860" spcCol="1270" anchor="b"/>
            <a:lstStyle/>
            <a:p>
              <a:pPr marL="0" marR="0" lvl="0" indent="0" algn="ctr" defTabSz="402336" eaLnBrk="1" fontAlgn="base" latinLnBrk="0" hangingPunct="1">
                <a:lnSpc>
                  <a:spcPct val="90000"/>
                </a:lnSpc>
                <a:spcBef>
                  <a:spcPct val="0"/>
                </a:spcBef>
                <a:spcAft>
                  <a:spcPts val="588"/>
                </a:spcAft>
                <a:buClrTx/>
                <a:buSzTx/>
                <a:buFontTx/>
                <a:buNone/>
                <a:tabLst/>
                <a:defRPr/>
              </a:pPr>
              <a:r>
                <a:rPr kumimoji="0" lang="zh-CN" altLang="en-US" sz="1400" b="0" i="0" u="none" strike="noStrike" kern="0" cap="none" spc="0" normalizeH="0" baseline="0" noProof="0" dirty="0" smtClean="0">
                  <a:ln>
                    <a:noFill/>
                  </a:ln>
                  <a:solidFill>
                    <a:srgbClr val="636466">
                      <a:lumMod val="50000"/>
                    </a:srgbClr>
                  </a:solidFill>
                  <a:effectLst/>
                  <a:uLnTx/>
                  <a:uFillTx/>
                  <a:latin typeface="Arial" pitchFamily="34" charset="0"/>
                  <a:ea typeface="微软雅黑" pitchFamily="34" charset="-122"/>
                  <a:cs typeface="Arial" pitchFamily="34" charset="0"/>
                </a:rPr>
                <a:t>传统恶意软件</a:t>
              </a:r>
            </a:p>
          </p:txBody>
        </p:sp>
        <p:pic>
          <p:nvPicPr>
            <p:cNvPr id="14" name="Picture 2"/>
            <p:cNvPicPr>
              <a:picLocks noChangeAspect="1" noChangeArrowheads="1"/>
            </p:cNvPicPr>
            <p:nvPr/>
          </p:nvPicPr>
          <p:blipFill>
            <a:blip r:embed="rId3"/>
            <a:srcRect/>
            <a:stretch>
              <a:fillRect/>
            </a:stretch>
          </p:blipFill>
          <p:spPr bwMode="auto">
            <a:xfrm>
              <a:off x="2801346" y="2265728"/>
              <a:ext cx="717128" cy="662076"/>
            </a:xfrm>
            <a:prstGeom prst="rect">
              <a:avLst/>
            </a:prstGeom>
            <a:noFill/>
            <a:ln w="9525">
              <a:noFill/>
              <a:miter lim="800000"/>
              <a:headEnd/>
              <a:tailEnd/>
            </a:ln>
          </p:spPr>
        </p:pic>
        <p:sp>
          <p:nvSpPr>
            <p:cNvPr id="15" name="Freeform 14"/>
            <p:cNvSpPr/>
            <p:nvPr/>
          </p:nvSpPr>
          <p:spPr>
            <a:xfrm flipH="1">
              <a:off x="2712933" y="2972116"/>
              <a:ext cx="952511" cy="1036566"/>
            </a:xfrm>
            <a:custGeom>
              <a:avLst/>
              <a:gdLst>
                <a:gd name="connsiteX0" fmla="*/ 0 w 953722"/>
                <a:gd name="connsiteY0" fmla="*/ 0 h 2882646"/>
                <a:gd name="connsiteX1" fmla="*/ 953722 w 953722"/>
                <a:gd name="connsiteY1" fmla="*/ 0 h 2882646"/>
                <a:gd name="connsiteX2" fmla="*/ 953722 w 953722"/>
                <a:gd name="connsiteY2" fmla="*/ 2882646 h 2882646"/>
                <a:gd name="connsiteX3" fmla="*/ 0 w 953722"/>
                <a:gd name="connsiteY3" fmla="*/ 2882646 h 2882646"/>
                <a:gd name="connsiteX4" fmla="*/ 0 w 953722"/>
                <a:gd name="connsiteY4" fmla="*/ 0 h 2882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722" h="2882646">
                  <a:moveTo>
                    <a:pt x="0" y="0"/>
                  </a:moveTo>
                  <a:lnTo>
                    <a:pt x="953722" y="0"/>
                  </a:lnTo>
                  <a:lnTo>
                    <a:pt x="953722" y="2882646"/>
                  </a:lnTo>
                  <a:lnTo>
                    <a:pt x="0" y="2882646"/>
                  </a:lnTo>
                  <a:lnTo>
                    <a:pt x="0" y="0"/>
                  </a:lnTo>
                  <a:close/>
                </a:path>
              </a:pathLst>
            </a:custGeom>
            <a:gradFill rotWithShape="1">
              <a:gsLst>
                <a:gs pos="0">
                  <a:srgbClr val="BCBEC0">
                    <a:hueOff val="0"/>
                    <a:satOff val="0"/>
                    <a:lumOff val="0"/>
                    <a:alphaOff val="0"/>
                    <a:shade val="51000"/>
                    <a:satMod val="130000"/>
                  </a:srgbClr>
                </a:gs>
                <a:gs pos="80000">
                  <a:srgbClr val="BCBEC0">
                    <a:hueOff val="0"/>
                    <a:satOff val="0"/>
                    <a:lumOff val="0"/>
                    <a:alphaOff val="0"/>
                    <a:shade val="93000"/>
                    <a:satMod val="130000"/>
                  </a:srgbClr>
                </a:gs>
                <a:gs pos="100000">
                  <a:srgbClr val="BCBEC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lIns="149352" tIns="168866" rIns="149352" bIns="149352"/>
            <a:lstStyle/>
            <a:p>
              <a:pPr marL="171450" marR="0" lvl="1" indent="-171450" algn="ctr" defTabSz="711200" eaLnBrk="1" fontAlgn="base" latinLnBrk="0" hangingPunct="1">
                <a:lnSpc>
                  <a:spcPct val="90000"/>
                </a:lnSpc>
                <a:spcBef>
                  <a:spcPct val="0"/>
                </a:spcBef>
                <a:spcAft>
                  <a:spcPct val="15000"/>
                </a:spcAft>
                <a:buClrTx/>
                <a:buSzTx/>
                <a:buFontTx/>
                <a:buChar char="•"/>
                <a:tabLst/>
                <a:defRPr/>
              </a:pPr>
              <a:endParaRPr kumimoji="0" lang="zh-CN" altLang="en-US" sz="1600" b="0" i="0" u="none" strike="noStrike" kern="0" cap="none" spc="0" normalizeH="0" baseline="0" noProof="0" smtClean="0">
                <a:ln>
                  <a:noFill/>
                </a:ln>
                <a:solidFill>
                  <a:srgbClr val="FFFFFF"/>
                </a:solidFill>
                <a:effectLst/>
                <a:uLnTx/>
                <a:uFillTx/>
                <a:latin typeface="Arial" pitchFamily="34" charset="0"/>
                <a:ea typeface="微软雅黑" pitchFamily="34" charset="-122"/>
                <a:cs typeface="Arial" pitchFamily="34" charset="0"/>
              </a:endParaRPr>
            </a:p>
            <a:p>
              <a:pPr marL="171450" marR="0" lvl="1" indent="-171450" algn="ctr" defTabSz="711200" eaLnBrk="1" fontAlgn="base" latinLnBrk="0" hangingPunct="1">
                <a:lnSpc>
                  <a:spcPct val="90000"/>
                </a:lnSpc>
                <a:spcBef>
                  <a:spcPct val="0"/>
                </a:spcBef>
                <a:spcAft>
                  <a:spcPct val="15000"/>
                </a:spcAft>
                <a:buClrTx/>
                <a:buSzTx/>
                <a:buFontTx/>
                <a:buChar char="•"/>
                <a:tabLst/>
                <a:defRPr/>
              </a:pPr>
              <a:endParaRPr kumimoji="0" lang="zh-CN" altLang="en-US" sz="1600" b="0" i="0" u="none" strike="noStrike" kern="0" cap="none" spc="0" normalizeH="0" baseline="0" noProof="0">
                <a:ln>
                  <a:noFill/>
                </a:ln>
                <a:solidFill>
                  <a:srgbClr val="FFFFFF"/>
                </a:solidFill>
                <a:effectLst/>
                <a:uLnTx/>
                <a:uFillTx/>
                <a:latin typeface="Arial" pitchFamily="34" charset="0"/>
                <a:ea typeface="微软雅黑" pitchFamily="34" charset="-122"/>
                <a:cs typeface="Arial" pitchFamily="34" charset="0"/>
              </a:endParaRPr>
            </a:p>
          </p:txBody>
        </p:sp>
      </p:grpSp>
      <p:grpSp>
        <p:nvGrpSpPr>
          <p:cNvPr id="16" name="Group 15"/>
          <p:cNvGrpSpPr>
            <a:grpSpLocks/>
          </p:cNvGrpSpPr>
          <p:nvPr/>
        </p:nvGrpSpPr>
        <p:grpSpPr bwMode="auto">
          <a:xfrm>
            <a:off x="5222117" y="1559623"/>
            <a:ext cx="1685096" cy="3001346"/>
            <a:chOff x="5222064" y="1541175"/>
            <a:chExt cx="1685114" cy="3001837"/>
          </a:xfrm>
        </p:grpSpPr>
        <p:sp>
          <p:nvSpPr>
            <p:cNvPr id="17" name="Freeform 16"/>
            <p:cNvSpPr/>
            <p:nvPr/>
          </p:nvSpPr>
          <p:spPr>
            <a:xfrm>
              <a:off x="5222064" y="4287999"/>
              <a:ext cx="1685114" cy="255013"/>
            </a:xfrm>
            <a:custGeom>
              <a:avLst/>
              <a:gdLst>
                <a:gd name="connsiteX0" fmla="*/ 0 w 813885"/>
                <a:gd name="connsiteY0" fmla="*/ 0 h 275116"/>
                <a:gd name="connsiteX1" fmla="*/ 813885 w 813885"/>
                <a:gd name="connsiteY1" fmla="*/ 0 h 275116"/>
                <a:gd name="connsiteX2" fmla="*/ 813885 w 813885"/>
                <a:gd name="connsiteY2" fmla="*/ 275116 h 275116"/>
                <a:gd name="connsiteX3" fmla="*/ 0 w 813885"/>
                <a:gd name="connsiteY3" fmla="*/ 275116 h 275116"/>
                <a:gd name="connsiteX4" fmla="*/ 0 w 813885"/>
                <a:gd name="connsiteY4" fmla="*/ 0 h 2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885" h="275116">
                  <a:moveTo>
                    <a:pt x="0" y="0"/>
                  </a:moveTo>
                  <a:lnTo>
                    <a:pt x="813885" y="0"/>
                  </a:lnTo>
                  <a:lnTo>
                    <a:pt x="813885" y="275116"/>
                  </a:lnTo>
                  <a:lnTo>
                    <a:pt x="0" y="275116"/>
                  </a:lnTo>
                  <a:lnTo>
                    <a:pt x="0" y="0"/>
                  </a:lnTo>
                  <a:close/>
                </a:path>
              </a:pathLst>
            </a:custGeom>
            <a:noFill/>
            <a:ln>
              <a:noFill/>
            </a:ln>
            <a:effectLst/>
          </p:spPr>
          <p:txBody>
            <a:bodyPr lIns="22860" tIns="22860" rIns="22860" bIns="22860" spcCol="1270" anchor="b"/>
            <a:lstStyle/>
            <a:p>
              <a:pPr marL="0" marR="0" lvl="0" indent="0" algn="ctr" defTabSz="402336" eaLnBrk="1" fontAlgn="base" latinLnBrk="0" hangingPunct="1">
                <a:lnSpc>
                  <a:spcPct val="90000"/>
                </a:lnSpc>
                <a:spcBef>
                  <a:spcPct val="0"/>
                </a:spcBef>
                <a:spcAft>
                  <a:spcPts val="588"/>
                </a:spcAft>
                <a:buClrTx/>
                <a:buSzTx/>
                <a:buFontTx/>
                <a:buNone/>
                <a:tabLst/>
                <a:defRPr/>
              </a:pPr>
              <a:r>
                <a:rPr kumimoji="0" lang="zh-CN" altLang="en-US" sz="1400" b="0" i="0" u="none" strike="noStrike" kern="0" cap="none" spc="0" normalizeH="0" baseline="0" noProof="0" dirty="0" smtClean="0">
                  <a:ln>
                    <a:noFill/>
                  </a:ln>
                  <a:solidFill>
                    <a:srgbClr val="636466">
                      <a:lumMod val="50000"/>
                    </a:srgbClr>
                  </a:solidFill>
                  <a:effectLst/>
                  <a:uLnTx/>
                  <a:uFillTx/>
                  <a:latin typeface="Arial" pitchFamily="34" charset="0"/>
                  <a:ea typeface="微软雅黑" pitchFamily="34" charset="-122"/>
                  <a:cs typeface="Arial" pitchFamily="34" charset="0"/>
                </a:rPr>
                <a:t>高级恶意软件</a:t>
              </a:r>
            </a:p>
          </p:txBody>
        </p:sp>
        <p:sp>
          <p:nvSpPr>
            <p:cNvPr id="18" name="Rectangle 17"/>
            <p:cNvSpPr/>
            <p:nvPr/>
          </p:nvSpPr>
          <p:spPr>
            <a:xfrm flipH="1">
              <a:off x="5530803" y="2228674"/>
              <a:ext cx="954098" cy="1779879"/>
            </a:xfrm>
            <a:prstGeom prst="rect">
              <a:avLst/>
            </a:prstGeom>
            <a:gradFill rotWithShape="1">
              <a:gsLst>
                <a:gs pos="0">
                  <a:srgbClr val="BCBEC0">
                    <a:hueOff val="0"/>
                    <a:satOff val="0"/>
                    <a:lumOff val="0"/>
                    <a:alphaOff val="0"/>
                    <a:shade val="51000"/>
                    <a:satMod val="130000"/>
                  </a:srgbClr>
                </a:gs>
                <a:gs pos="80000">
                  <a:srgbClr val="BCBEC0">
                    <a:hueOff val="0"/>
                    <a:satOff val="0"/>
                    <a:lumOff val="0"/>
                    <a:alphaOff val="0"/>
                    <a:shade val="93000"/>
                    <a:satMod val="130000"/>
                  </a:srgbClr>
                </a:gs>
                <a:gs pos="100000">
                  <a:srgbClr val="BCBEC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pic>
          <p:nvPicPr>
            <p:cNvPr id="19" name="Picture 18" descr="adv malware.png"/>
            <p:cNvPicPr>
              <a:picLocks noChangeAspect="1"/>
            </p:cNvPicPr>
            <p:nvPr/>
          </p:nvPicPr>
          <p:blipFill>
            <a:blip r:embed="rId4"/>
            <a:srcRect/>
            <a:stretch>
              <a:fillRect/>
            </a:stretch>
          </p:blipFill>
          <p:spPr bwMode="auto">
            <a:xfrm>
              <a:off x="5662091" y="1541175"/>
              <a:ext cx="671449" cy="622381"/>
            </a:xfrm>
            <a:prstGeom prst="rect">
              <a:avLst/>
            </a:prstGeom>
            <a:noFill/>
            <a:ln w="9525">
              <a:noFill/>
              <a:miter lim="800000"/>
              <a:headEnd/>
              <a:tailEnd/>
            </a:ln>
          </p:spPr>
        </p:pic>
      </p:grpSp>
      <p:grpSp>
        <p:nvGrpSpPr>
          <p:cNvPr id="20" name="Group 19"/>
          <p:cNvGrpSpPr>
            <a:grpSpLocks/>
          </p:cNvGrpSpPr>
          <p:nvPr/>
        </p:nvGrpSpPr>
        <p:grpSpPr bwMode="auto">
          <a:xfrm>
            <a:off x="767544" y="2785173"/>
            <a:ext cx="2034394" cy="1795462"/>
            <a:chOff x="768247" y="2767769"/>
            <a:chExt cx="2034478" cy="1794912"/>
          </a:xfrm>
        </p:grpSpPr>
        <p:sp>
          <p:nvSpPr>
            <p:cNvPr id="21" name="Freeform 20"/>
            <p:cNvSpPr/>
            <p:nvPr/>
          </p:nvSpPr>
          <p:spPr>
            <a:xfrm>
              <a:off x="768247" y="4161001"/>
              <a:ext cx="2034478" cy="401680"/>
            </a:xfrm>
            <a:custGeom>
              <a:avLst/>
              <a:gdLst>
                <a:gd name="connsiteX0" fmla="*/ 0 w 813885"/>
                <a:gd name="connsiteY0" fmla="*/ 0 h 275116"/>
                <a:gd name="connsiteX1" fmla="*/ 813885 w 813885"/>
                <a:gd name="connsiteY1" fmla="*/ 0 h 275116"/>
                <a:gd name="connsiteX2" fmla="*/ 813885 w 813885"/>
                <a:gd name="connsiteY2" fmla="*/ 275116 h 275116"/>
                <a:gd name="connsiteX3" fmla="*/ 0 w 813885"/>
                <a:gd name="connsiteY3" fmla="*/ 275116 h 275116"/>
                <a:gd name="connsiteX4" fmla="*/ 0 w 813885"/>
                <a:gd name="connsiteY4" fmla="*/ 0 h 2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885" h="275116">
                  <a:moveTo>
                    <a:pt x="0" y="0"/>
                  </a:moveTo>
                  <a:lnTo>
                    <a:pt x="813885" y="0"/>
                  </a:lnTo>
                  <a:lnTo>
                    <a:pt x="813885" y="275116"/>
                  </a:lnTo>
                  <a:lnTo>
                    <a:pt x="0" y="275116"/>
                  </a:lnTo>
                  <a:lnTo>
                    <a:pt x="0" y="0"/>
                  </a:lnTo>
                  <a:close/>
                </a:path>
              </a:pathLst>
            </a:custGeom>
            <a:noFill/>
            <a:ln>
              <a:noFill/>
            </a:ln>
            <a:effectLst/>
          </p:spPr>
          <p:txBody>
            <a:bodyPr lIns="22860" tIns="22860" rIns="22860" bIns="22860" spcCol="1270" anchor="b"/>
            <a:lstStyle/>
            <a:p>
              <a:pPr marL="0" marR="0" lvl="0" indent="0" algn="ctr" defTabSz="402336" eaLnBrk="1" fontAlgn="base" latinLnBrk="0" hangingPunct="1">
                <a:lnSpc>
                  <a:spcPct val="90000"/>
                </a:lnSpc>
                <a:spcBef>
                  <a:spcPct val="0"/>
                </a:spcBef>
                <a:spcAft>
                  <a:spcPts val="588"/>
                </a:spcAft>
                <a:buClrTx/>
                <a:buSzTx/>
                <a:buFontTx/>
                <a:buNone/>
                <a:tabLst/>
                <a:defRPr/>
              </a:pPr>
              <a:r>
                <a:rPr kumimoji="0" lang="zh-CN" altLang="en-US" sz="1400" b="0" i="0" u="none" strike="noStrike" kern="0" cap="none" spc="0" normalizeH="0" baseline="0" noProof="0" dirty="0" smtClean="0">
                  <a:ln>
                    <a:noFill/>
                  </a:ln>
                  <a:solidFill>
                    <a:srgbClr val="636466">
                      <a:lumMod val="50000"/>
                    </a:srgbClr>
                  </a:solidFill>
                  <a:effectLst/>
                  <a:uLnTx/>
                  <a:uFillTx/>
                  <a:latin typeface="Arial" pitchFamily="34" charset="0"/>
                  <a:ea typeface="微软雅黑" pitchFamily="34" charset="-122"/>
                  <a:cs typeface="Arial" pitchFamily="34" charset="0"/>
                </a:rPr>
                <a:t>员工数据泄露</a:t>
              </a:r>
            </a:p>
          </p:txBody>
        </p:sp>
        <p:pic>
          <p:nvPicPr>
            <p:cNvPr id="22" name="Picture 2"/>
            <p:cNvPicPr>
              <a:picLocks noChangeAspect="1" noChangeArrowheads="1"/>
            </p:cNvPicPr>
            <p:nvPr/>
          </p:nvPicPr>
          <p:blipFill>
            <a:blip r:embed="rId5"/>
            <a:srcRect/>
            <a:stretch>
              <a:fillRect/>
            </a:stretch>
          </p:blipFill>
          <p:spPr bwMode="auto">
            <a:xfrm>
              <a:off x="1319225" y="2767769"/>
              <a:ext cx="934017" cy="656982"/>
            </a:xfrm>
            <a:prstGeom prst="rect">
              <a:avLst/>
            </a:prstGeom>
            <a:noFill/>
            <a:ln w="9525">
              <a:noFill/>
              <a:miter lim="800000"/>
              <a:headEnd/>
              <a:tailEnd/>
            </a:ln>
          </p:spPr>
        </p:pic>
        <p:sp>
          <p:nvSpPr>
            <p:cNvPr id="23" name="Freeform 22"/>
            <p:cNvSpPr/>
            <p:nvPr/>
          </p:nvSpPr>
          <p:spPr>
            <a:xfrm flipH="1">
              <a:off x="1335826" y="3480338"/>
              <a:ext cx="954126" cy="528476"/>
            </a:xfrm>
            <a:custGeom>
              <a:avLst/>
              <a:gdLst>
                <a:gd name="connsiteX0" fmla="*/ 0 w 953722"/>
                <a:gd name="connsiteY0" fmla="*/ 0 h 2882646"/>
                <a:gd name="connsiteX1" fmla="*/ 953722 w 953722"/>
                <a:gd name="connsiteY1" fmla="*/ 0 h 2882646"/>
                <a:gd name="connsiteX2" fmla="*/ 953722 w 953722"/>
                <a:gd name="connsiteY2" fmla="*/ 2882646 h 2882646"/>
                <a:gd name="connsiteX3" fmla="*/ 0 w 953722"/>
                <a:gd name="connsiteY3" fmla="*/ 2882646 h 2882646"/>
                <a:gd name="connsiteX4" fmla="*/ 0 w 953722"/>
                <a:gd name="connsiteY4" fmla="*/ 0 h 2882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722" h="2882646">
                  <a:moveTo>
                    <a:pt x="0" y="0"/>
                  </a:moveTo>
                  <a:lnTo>
                    <a:pt x="953722" y="0"/>
                  </a:lnTo>
                  <a:lnTo>
                    <a:pt x="953722" y="2882646"/>
                  </a:lnTo>
                  <a:lnTo>
                    <a:pt x="0" y="2882646"/>
                  </a:lnTo>
                  <a:lnTo>
                    <a:pt x="0" y="0"/>
                  </a:lnTo>
                  <a:close/>
                </a:path>
              </a:pathLst>
            </a:custGeom>
            <a:gradFill rotWithShape="1">
              <a:gsLst>
                <a:gs pos="0">
                  <a:srgbClr val="BCBEC0">
                    <a:hueOff val="0"/>
                    <a:satOff val="0"/>
                    <a:lumOff val="0"/>
                    <a:alphaOff val="0"/>
                    <a:shade val="51000"/>
                    <a:satMod val="130000"/>
                  </a:srgbClr>
                </a:gs>
                <a:gs pos="80000">
                  <a:srgbClr val="BCBEC0">
                    <a:hueOff val="0"/>
                    <a:satOff val="0"/>
                    <a:lumOff val="0"/>
                    <a:alphaOff val="0"/>
                    <a:shade val="93000"/>
                    <a:satMod val="130000"/>
                  </a:srgbClr>
                </a:gs>
                <a:gs pos="100000">
                  <a:srgbClr val="BCBEC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lIns="149352" tIns="168866" rIns="149352" bIns="149352"/>
            <a:lstStyle/>
            <a:p>
              <a:pPr marL="171450" marR="0" lvl="1" indent="-171450" algn="ctr" defTabSz="711200" eaLnBrk="1" fontAlgn="base" latinLnBrk="0" hangingPunct="1">
                <a:lnSpc>
                  <a:spcPct val="90000"/>
                </a:lnSpc>
                <a:spcBef>
                  <a:spcPct val="0"/>
                </a:spcBef>
                <a:spcAft>
                  <a:spcPct val="15000"/>
                </a:spcAft>
                <a:buClrTx/>
                <a:buSzTx/>
                <a:buFontTx/>
                <a:buChar char="•"/>
                <a:tabLst/>
                <a:defRPr/>
              </a:pPr>
              <a:endParaRPr kumimoji="0" lang="zh-CN" altLang="en-US" sz="1600" b="0" i="0" u="none" strike="noStrike" kern="0" cap="none" spc="0" normalizeH="0" baseline="0" noProof="0" smtClean="0">
                <a:ln>
                  <a:noFill/>
                </a:ln>
                <a:solidFill>
                  <a:srgbClr val="FFFFFF"/>
                </a:solidFill>
                <a:effectLst/>
                <a:uLnTx/>
                <a:uFillTx/>
                <a:latin typeface="Arial" pitchFamily="34" charset="0"/>
                <a:ea typeface="微软雅黑" pitchFamily="34" charset="-122"/>
                <a:cs typeface="Arial" pitchFamily="34" charset="0"/>
              </a:endParaRPr>
            </a:p>
            <a:p>
              <a:pPr marL="171450" marR="0" lvl="1" indent="-171450" algn="ctr" defTabSz="711200" eaLnBrk="1" fontAlgn="base" latinLnBrk="0" hangingPunct="1">
                <a:lnSpc>
                  <a:spcPct val="90000"/>
                </a:lnSpc>
                <a:spcBef>
                  <a:spcPct val="0"/>
                </a:spcBef>
                <a:spcAft>
                  <a:spcPct val="15000"/>
                </a:spcAft>
                <a:buClrTx/>
                <a:buSzTx/>
                <a:buFontTx/>
                <a:buChar char="•"/>
                <a:tabLst/>
                <a:defRPr/>
              </a:pPr>
              <a:endParaRPr kumimoji="0" lang="zh-CN" altLang="en-US" sz="1600" b="0" i="0" u="none" strike="noStrike" kern="0" cap="none" spc="0" normalizeH="0" baseline="0" noProof="0">
                <a:ln>
                  <a:noFill/>
                </a:ln>
                <a:solidFill>
                  <a:srgbClr val="FFFFFF"/>
                </a:solidFill>
                <a:effectLst/>
                <a:uLnTx/>
                <a:uFillTx/>
                <a:latin typeface="Arial" pitchFamily="34" charset="0"/>
                <a:ea typeface="微软雅黑" pitchFamily="34" charset="-122"/>
                <a:cs typeface="Arial" pitchFamily="34" charset="0"/>
              </a:endParaRPr>
            </a:p>
          </p:txBody>
        </p:sp>
      </p:grpSp>
      <p:grpSp>
        <p:nvGrpSpPr>
          <p:cNvPr id="24" name="Group 23"/>
          <p:cNvGrpSpPr>
            <a:grpSpLocks/>
          </p:cNvGrpSpPr>
          <p:nvPr/>
        </p:nvGrpSpPr>
        <p:grpSpPr bwMode="auto">
          <a:xfrm>
            <a:off x="6492639" y="1015110"/>
            <a:ext cx="1841737" cy="3552543"/>
            <a:chOff x="6492363" y="997063"/>
            <a:chExt cx="1841758" cy="3552634"/>
          </a:xfrm>
        </p:grpSpPr>
        <p:sp>
          <p:nvSpPr>
            <p:cNvPr id="25" name="Freeform 24"/>
            <p:cNvSpPr/>
            <p:nvPr/>
          </p:nvSpPr>
          <p:spPr>
            <a:xfrm>
              <a:off x="6492363" y="4335664"/>
              <a:ext cx="1841758" cy="214033"/>
            </a:xfrm>
            <a:custGeom>
              <a:avLst/>
              <a:gdLst>
                <a:gd name="connsiteX0" fmla="*/ 0 w 813885"/>
                <a:gd name="connsiteY0" fmla="*/ 0 h 275116"/>
                <a:gd name="connsiteX1" fmla="*/ 813885 w 813885"/>
                <a:gd name="connsiteY1" fmla="*/ 0 h 275116"/>
                <a:gd name="connsiteX2" fmla="*/ 813885 w 813885"/>
                <a:gd name="connsiteY2" fmla="*/ 275116 h 275116"/>
                <a:gd name="connsiteX3" fmla="*/ 0 w 813885"/>
                <a:gd name="connsiteY3" fmla="*/ 275116 h 275116"/>
                <a:gd name="connsiteX4" fmla="*/ 0 w 813885"/>
                <a:gd name="connsiteY4" fmla="*/ 0 h 2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885" h="275116">
                  <a:moveTo>
                    <a:pt x="0" y="0"/>
                  </a:moveTo>
                  <a:lnTo>
                    <a:pt x="813885" y="0"/>
                  </a:lnTo>
                  <a:lnTo>
                    <a:pt x="813885" y="275116"/>
                  </a:lnTo>
                  <a:lnTo>
                    <a:pt x="0" y="275116"/>
                  </a:lnTo>
                  <a:lnTo>
                    <a:pt x="0" y="0"/>
                  </a:lnTo>
                  <a:close/>
                </a:path>
              </a:pathLst>
            </a:custGeom>
            <a:noFill/>
            <a:ln>
              <a:noFill/>
            </a:ln>
            <a:effectLst/>
          </p:spPr>
          <p:txBody>
            <a:bodyPr lIns="22860" tIns="22860" rIns="22860" bIns="22860" spcCol="1270" anchor="b"/>
            <a:lstStyle/>
            <a:p>
              <a:pPr marL="0" marR="0" lvl="0" indent="0" algn="ctr" defTabSz="402336" eaLnBrk="1" fontAlgn="base" latinLnBrk="0" hangingPunct="1">
                <a:lnSpc>
                  <a:spcPct val="90000"/>
                </a:lnSpc>
                <a:spcBef>
                  <a:spcPct val="0"/>
                </a:spcBef>
                <a:spcAft>
                  <a:spcPts val="588"/>
                </a:spcAft>
                <a:buClrTx/>
                <a:buSzTx/>
                <a:buFontTx/>
                <a:buNone/>
                <a:tabLst/>
                <a:defRPr/>
              </a:pPr>
              <a:r>
                <a:rPr kumimoji="0" lang="zh-CN" altLang="en-US" sz="1400" b="0" i="0" u="none" strike="noStrike" kern="0" cap="none" spc="0" normalizeH="0" baseline="0" noProof="0" dirty="0" smtClean="0">
                  <a:ln>
                    <a:noFill/>
                  </a:ln>
                  <a:solidFill>
                    <a:srgbClr val="636466">
                      <a:lumMod val="50000"/>
                    </a:srgbClr>
                  </a:solidFill>
                  <a:effectLst/>
                  <a:uLnTx/>
                  <a:uFillTx/>
                  <a:latin typeface="Arial" pitchFamily="34" charset="0"/>
                  <a:ea typeface="微软雅黑" pitchFamily="34" charset="-122"/>
                  <a:cs typeface="Arial" pitchFamily="34" charset="0"/>
                </a:rPr>
                <a:t>针对性攻击</a:t>
              </a:r>
            </a:p>
          </p:txBody>
        </p:sp>
        <p:sp>
          <p:nvSpPr>
            <p:cNvPr id="26" name="Rectangle 25"/>
            <p:cNvSpPr/>
            <p:nvPr/>
          </p:nvSpPr>
          <p:spPr>
            <a:xfrm flipH="1">
              <a:off x="6908532" y="1960701"/>
              <a:ext cx="954099" cy="2047928"/>
            </a:xfrm>
            <a:prstGeom prst="rect">
              <a:avLst/>
            </a:prstGeom>
            <a:gradFill rotWithShape="1">
              <a:gsLst>
                <a:gs pos="0">
                  <a:srgbClr val="BCBEC0">
                    <a:hueOff val="0"/>
                    <a:satOff val="0"/>
                    <a:lumOff val="0"/>
                    <a:alphaOff val="0"/>
                    <a:shade val="51000"/>
                    <a:satMod val="130000"/>
                  </a:srgbClr>
                </a:gs>
                <a:gs pos="80000">
                  <a:srgbClr val="BCBEC0">
                    <a:hueOff val="0"/>
                    <a:satOff val="0"/>
                    <a:lumOff val="0"/>
                    <a:alphaOff val="0"/>
                    <a:shade val="93000"/>
                    <a:satMod val="130000"/>
                  </a:srgbClr>
                </a:gs>
                <a:gs pos="100000">
                  <a:srgbClr val="BCBEC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pic>
          <p:nvPicPr>
            <p:cNvPr id="27" name="Picture 2"/>
            <p:cNvPicPr>
              <a:picLocks noChangeAspect="1" noChangeArrowheads="1"/>
            </p:cNvPicPr>
            <p:nvPr/>
          </p:nvPicPr>
          <p:blipFill>
            <a:blip r:embed="rId6"/>
            <a:srcRect/>
            <a:stretch>
              <a:fillRect/>
            </a:stretch>
          </p:blipFill>
          <p:spPr bwMode="auto">
            <a:xfrm flipH="1">
              <a:off x="6938693" y="997063"/>
              <a:ext cx="922607" cy="918063"/>
            </a:xfrm>
            <a:prstGeom prst="rect">
              <a:avLst/>
            </a:prstGeom>
            <a:noFill/>
            <a:ln w="9525">
              <a:noFill/>
              <a:miter lim="800000"/>
              <a:headEnd/>
              <a:tailEnd/>
            </a:ln>
          </p:spPr>
        </p:pic>
      </p:grpSp>
      <p:cxnSp>
        <p:nvCxnSpPr>
          <p:cNvPr id="28" name="Straight Arrow Connector 27"/>
          <p:cNvCxnSpPr/>
          <p:nvPr/>
        </p:nvCxnSpPr>
        <p:spPr>
          <a:xfrm flipH="1" flipV="1">
            <a:off x="922338" y="1117600"/>
            <a:ext cx="12700" cy="3520186"/>
          </a:xfrm>
          <a:prstGeom prst="straightConnector1">
            <a:avLst/>
          </a:prstGeom>
          <a:noFill/>
          <a:ln w="25400" cap="flat" cmpd="sng" algn="ctr">
            <a:solidFill>
              <a:srgbClr val="16577F"/>
            </a:solidFill>
            <a:prstDash val="solid"/>
            <a:headEnd type="none"/>
            <a:tailEnd type="triangle"/>
          </a:ln>
          <a:effectLst>
            <a:outerShdw blurRad="40000" dist="20000" dir="5400000" rotWithShape="0">
              <a:srgbClr val="000000">
                <a:alpha val="38000"/>
              </a:srgbClr>
            </a:outerShdw>
          </a:effectLst>
        </p:spPr>
      </p:cxnSp>
      <p:sp>
        <p:nvSpPr>
          <p:cNvPr id="29" name="TextBox 28"/>
          <p:cNvSpPr txBox="1">
            <a:spLocks noChangeArrowheads="1"/>
          </p:cNvSpPr>
          <p:nvPr/>
        </p:nvSpPr>
        <p:spPr bwMode="auto">
          <a:xfrm rot="16200000">
            <a:off x="258331" y="2424295"/>
            <a:ext cx="877163" cy="369332"/>
          </a:xfrm>
          <a:prstGeom prst="rect">
            <a:avLst/>
          </a:prstGeom>
          <a:noFill/>
          <a:ln w="9525">
            <a:noFill/>
            <a:miter lim="800000"/>
            <a:headEnd/>
            <a:tailEnd/>
          </a:ln>
        </p:spPr>
        <p:txBody>
          <a:bodyPr wrap="none">
            <a:spAutoFit/>
          </a:bodyPr>
          <a:lstStyle/>
          <a:p>
            <a:pPr algn="ctr" fontAlgn="base">
              <a:spcBef>
                <a:spcPct val="0"/>
              </a:spcBef>
              <a:spcAft>
                <a:spcPct val="0"/>
              </a:spcAft>
            </a:pPr>
            <a:r>
              <a:rPr lang="zh-CN" altLang="en-US" b="1" dirty="0" smtClean="0">
                <a:solidFill>
                  <a:srgbClr val="16577F"/>
                </a:solidFill>
                <a:latin typeface="Arial" pitchFamily="34" charset="0"/>
                <a:ea typeface="微软雅黑" pitchFamily="34" charset="-122"/>
                <a:cs typeface="Arial" pitchFamily="34" charset="0"/>
              </a:rPr>
              <a:t>复杂性</a:t>
            </a:r>
            <a:endParaRPr lang="zh-CN" altLang="en-US" b="1" dirty="0">
              <a:solidFill>
                <a:srgbClr val="16577F"/>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79170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5"/>
          <p:cNvSpPr/>
          <p:nvPr/>
        </p:nvSpPr>
        <p:spPr>
          <a:xfrm>
            <a:off x="2065866" y="241299"/>
            <a:ext cx="7078133" cy="463550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7" name="Title 10"/>
          <p:cNvSpPr>
            <a:spLocks noGrp="1"/>
          </p:cNvSpPr>
          <p:nvPr>
            <p:ph type="title"/>
          </p:nvPr>
        </p:nvSpPr>
        <p:spPr>
          <a:xfrm>
            <a:off x="2298690" y="181506"/>
            <a:ext cx="5943600" cy="715962"/>
          </a:xfrm>
        </p:spPr>
        <p:txBody>
          <a:bodyPr>
            <a:normAutofit/>
          </a:bodyPr>
          <a:lstStyle/>
          <a:p>
            <a:pPr algn="l" defTabSz="457200">
              <a:spcBef>
                <a:spcPts val="0"/>
              </a:spcBef>
              <a:buNone/>
            </a:pPr>
            <a:r>
              <a:rPr lang="en-US" sz="2800" b="1" i="0">
                <a:solidFill>
                  <a:srgbClr val="FF0000"/>
                </a:solidFill>
                <a:latin typeface="Arial" pitchFamily="34" charset="0"/>
                <a:ea typeface="微软雅黑" pitchFamily="34" charset="-122"/>
                <a:cs typeface="Arial" pitchFamily="34" charset="0"/>
              </a:rPr>
              <a:t>今年预期动态</a:t>
            </a:r>
          </a:p>
        </p:txBody>
      </p:sp>
      <p:grpSp>
        <p:nvGrpSpPr>
          <p:cNvPr id="3" name="Group 2"/>
          <p:cNvGrpSpPr/>
          <p:nvPr/>
        </p:nvGrpSpPr>
        <p:grpSpPr>
          <a:xfrm>
            <a:off x="2067773" y="791106"/>
            <a:ext cx="7708607" cy="3101158"/>
            <a:chOff x="2067773" y="791106"/>
            <a:chExt cx="7708607" cy="3101158"/>
          </a:xfrm>
        </p:grpSpPr>
        <p:sp>
          <p:nvSpPr>
            <p:cNvPr id="8" name="Content Placeholder 1"/>
            <p:cNvSpPr txBox="1">
              <a:spLocks/>
            </p:cNvSpPr>
            <p:nvPr/>
          </p:nvSpPr>
          <p:spPr>
            <a:xfrm>
              <a:off x="2067773" y="791106"/>
              <a:ext cx="7293938" cy="885296"/>
            </a:xfrm>
            <a:prstGeom prst="rect">
              <a:avLst/>
            </a:prstGeom>
          </p:spPr>
          <p:txBody>
            <a:bodyPr>
              <a:noAutofit/>
            </a:bodyPr>
            <a:lstStyle>
              <a:lvl1pPr marL="342900" indent="-342900" algn="l" defTabSz="457200" rtl="0" eaLnBrk="1" latinLnBrk="0" hangingPunct="1">
                <a:spcBef>
                  <a:spcPct val="20000"/>
                </a:spcBef>
                <a:buClr>
                  <a:srgbClr val="ED1C24"/>
                </a:buClr>
                <a:buFont typeface="Arial"/>
                <a:buChar char="•"/>
                <a:defRPr sz="3200" kern="1200">
                  <a:solidFill>
                    <a:srgbClr val="636466"/>
                  </a:solidFill>
                  <a:latin typeface="Calibri"/>
                  <a:ea typeface="+mn-ea"/>
                  <a:cs typeface="Calibri"/>
                </a:defRPr>
              </a:lvl1pPr>
              <a:lvl2pPr marL="742950" indent="-285750" algn="l" defTabSz="457200" rtl="0" eaLnBrk="1" latinLnBrk="0" hangingPunct="1">
                <a:spcBef>
                  <a:spcPct val="20000"/>
                </a:spcBef>
                <a:buClr>
                  <a:srgbClr val="ED1C24"/>
                </a:buClr>
                <a:buFont typeface="Arial"/>
                <a:buChar char="–"/>
                <a:defRPr sz="2800" kern="1200">
                  <a:solidFill>
                    <a:srgbClr val="636466"/>
                  </a:solidFill>
                  <a:latin typeface="Calibri"/>
                  <a:ea typeface="+mn-ea"/>
                  <a:cs typeface="Calibri"/>
                </a:defRPr>
              </a:lvl2pPr>
              <a:lvl3pPr marL="1143000" indent="-228600" algn="l" defTabSz="457200" rtl="0" eaLnBrk="1" latinLnBrk="0" hangingPunct="1">
                <a:spcBef>
                  <a:spcPct val="20000"/>
                </a:spcBef>
                <a:buClr>
                  <a:srgbClr val="ED1C24"/>
                </a:buClr>
                <a:buFont typeface="Arial"/>
                <a:buChar char="•"/>
                <a:defRPr sz="2400" kern="1200">
                  <a:solidFill>
                    <a:srgbClr val="636466"/>
                  </a:solidFill>
                  <a:latin typeface="Calibri"/>
                  <a:ea typeface="+mn-ea"/>
                  <a:cs typeface="Calibri"/>
                </a:defRPr>
              </a:lvl3pPr>
              <a:lvl4pPr marL="1600200" indent="-228600" algn="l" defTabSz="457200" rtl="0" eaLnBrk="1" latinLnBrk="0" hangingPunct="1">
                <a:spcBef>
                  <a:spcPct val="20000"/>
                </a:spcBef>
                <a:buClr>
                  <a:srgbClr val="ED1C24"/>
                </a:buClr>
                <a:buFont typeface="Arial"/>
                <a:buChar char="–"/>
                <a:defRPr sz="2000" kern="1200">
                  <a:solidFill>
                    <a:srgbClr val="636466"/>
                  </a:solidFill>
                  <a:latin typeface="Calibri"/>
                  <a:ea typeface="+mn-ea"/>
                  <a:cs typeface="Calibri"/>
                </a:defRPr>
              </a:lvl4pPr>
              <a:lvl5pPr marL="2057400" indent="-228600" algn="l" defTabSz="457200" rtl="0" eaLnBrk="1" latinLnBrk="0" hangingPunct="1">
                <a:spcBef>
                  <a:spcPct val="20000"/>
                </a:spcBef>
                <a:buClr>
                  <a:srgbClr val="ED1C24"/>
                </a:buClr>
                <a:buFont typeface="Arial"/>
                <a:buChar char="»"/>
                <a:defRPr sz="1800" kern="1200">
                  <a:solidFill>
                    <a:srgbClr val="63646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buClr>
                  <a:srgbClr val="FF0000"/>
                </a:buClr>
                <a:buSzPct val="80000"/>
                <a:buFont typeface="Wingdings"/>
                <a:buChar char="v"/>
              </a:pPr>
              <a:r>
                <a:rPr lang="en-US" sz="2400" b="0" i="0" dirty="0" err="1">
                  <a:solidFill>
                    <a:srgbClr val="313233"/>
                  </a:solidFill>
                  <a:latin typeface="Arial" pitchFamily="34" charset="0"/>
                  <a:ea typeface="微软雅黑" pitchFamily="34" charset="-122"/>
                  <a:cs typeface="Arial" pitchFamily="34" charset="0"/>
                </a:rPr>
                <a:t>恶意攻击者将变本加厉地利用新漏洞、点击劫持</a:t>
              </a:r>
              <a:r>
                <a:rPr lang="en-US" sz="2400" b="0" i="0" dirty="0" smtClean="0">
                  <a:solidFill>
                    <a:srgbClr val="313233"/>
                  </a:solidFill>
                  <a:latin typeface="Arial" pitchFamily="34" charset="0"/>
                  <a:ea typeface="微软雅黑" pitchFamily="34" charset="-122"/>
                  <a:cs typeface="Arial" pitchFamily="34" charset="0"/>
                </a:rPr>
                <a:t>、</a:t>
              </a:r>
              <a:r>
                <a:rPr lang="zh-CN" altLang="en-US" sz="2400" dirty="0" smtClean="0">
                  <a:solidFill>
                    <a:srgbClr val="313233"/>
                  </a:solidFill>
                  <a:latin typeface="Arial" pitchFamily="34" charset="0"/>
                  <a:ea typeface="微软雅黑" pitchFamily="34" charset="-122"/>
                  <a:cs typeface="Arial" pitchFamily="34" charset="0"/>
                </a:rPr>
                <a:t>水坑式攻击</a:t>
              </a:r>
              <a:r>
                <a:rPr lang="en-US" sz="2400" b="0" i="0" dirty="0" smtClean="0">
                  <a:solidFill>
                    <a:srgbClr val="313233"/>
                  </a:solidFill>
                  <a:latin typeface="Arial" pitchFamily="34" charset="0"/>
                  <a:ea typeface="微软雅黑" pitchFamily="34" charset="-122"/>
                  <a:cs typeface="Arial" pitchFamily="34" charset="0"/>
                </a:rPr>
                <a:t>、</a:t>
              </a:r>
              <a:r>
                <a:rPr lang="en-US" sz="2400" b="0" i="0" dirty="0" err="1">
                  <a:solidFill>
                    <a:srgbClr val="313233"/>
                  </a:solidFill>
                  <a:latin typeface="Arial" pitchFamily="34" charset="0"/>
                  <a:ea typeface="微软雅黑" pitchFamily="34" charset="-122"/>
                  <a:cs typeface="Arial" pitchFamily="34" charset="0"/>
                </a:rPr>
                <a:t>移动威胁载体</a:t>
              </a:r>
              <a:endParaRPr lang="en-US" sz="2400" b="0" i="0" dirty="0">
                <a:solidFill>
                  <a:srgbClr val="313233"/>
                </a:solidFill>
                <a:latin typeface="Arial" pitchFamily="34" charset="0"/>
                <a:ea typeface="微软雅黑" pitchFamily="34" charset="-122"/>
                <a:cs typeface="Arial" pitchFamily="34" charset="0"/>
              </a:endParaRPr>
            </a:p>
          </p:txBody>
        </p:sp>
        <p:sp>
          <p:nvSpPr>
            <p:cNvPr id="16" name="Content Placeholder 1"/>
            <p:cNvSpPr txBox="1">
              <a:spLocks/>
            </p:cNvSpPr>
            <p:nvPr/>
          </p:nvSpPr>
          <p:spPr>
            <a:xfrm>
              <a:off x="2067773" y="3187149"/>
              <a:ext cx="7260070" cy="705115"/>
            </a:xfrm>
            <a:prstGeom prst="rect">
              <a:avLst/>
            </a:prstGeom>
          </p:spPr>
          <p:txBody>
            <a:bodyPr>
              <a:noAutofit/>
            </a:bodyPr>
            <a:lstStyle>
              <a:lvl1pPr marL="342900" indent="-342900" algn="l" defTabSz="457200" rtl="0" eaLnBrk="1" latinLnBrk="0" hangingPunct="1">
                <a:spcBef>
                  <a:spcPct val="20000"/>
                </a:spcBef>
                <a:buClr>
                  <a:srgbClr val="ED1C24"/>
                </a:buClr>
                <a:buFont typeface="Arial"/>
                <a:buChar char="•"/>
                <a:defRPr sz="3200" kern="1200">
                  <a:solidFill>
                    <a:srgbClr val="636466"/>
                  </a:solidFill>
                  <a:latin typeface="Calibri"/>
                  <a:ea typeface="+mn-ea"/>
                  <a:cs typeface="Calibri"/>
                </a:defRPr>
              </a:lvl1pPr>
              <a:lvl2pPr marL="742950" indent="-285750" algn="l" defTabSz="457200" rtl="0" eaLnBrk="1" latinLnBrk="0" hangingPunct="1">
                <a:spcBef>
                  <a:spcPct val="20000"/>
                </a:spcBef>
                <a:buClr>
                  <a:srgbClr val="ED1C24"/>
                </a:buClr>
                <a:buFont typeface="Arial"/>
                <a:buChar char="–"/>
                <a:defRPr sz="2800" kern="1200">
                  <a:solidFill>
                    <a:srgbClr val="636466"/>
                  </a:solidFill>
                  <a:latin typeface="Calibri"/>
                  <a:ea typeface="+mn-ea"/>
                  <a:cs typeface="Calibri"/>
                </a:defRPr>
              </a:lvl2pPr>
              <a:lvl3pPr marL="1143000" indent="-228600" algn="l" defTabSz="457200" rtl="0" eaLnBrk="1" latinLnBrk="0" hangingPunct="1">
                <a:spcBef>
                  <a:spcPct val="20000"/>
                </a:spcBef>
                <a:buClr>
                  <a:srgbClr val="ED1C24"/>
                </a:buClr>
                <a:buFont typeface="Arial"/>
                <a:buChar char="•"/>
                <a:defRPr sz="2400" kern="1200">
                  <a:solidFill>
                    <a:srgbClr val="636466"/>
                  </a:solidFill>
                  <a:latin typeface="Calibri"/>
                  <a:ea typeface="+mn-ea"/>
                  <a:cs typeface="Calibri"/>
                </a:defRPr>
              </a:lvl3pPr>
              <a:lvl4pPr marL="1600200" indent="-228600" algn="l" defTabSz="457200" rtl="0" eaLnBrk="1" latinLnBrk="0" hangingPunct="1">
                <a:spcBef>
                  <a:spcPct val="20000"/>
                </a:spcBef>
                <a:buClr>
                  <a:srgbClr val="ED1C24"/>
                </a:buClr>
                <a:buFont typeface="Arial"/>
                <a:buChar char="–"/>
                <a:defRPr sz="2000" kern="1200">
                  <a:solidFill>
                    <a:srgbClr val="636466"/>
                  </a:solidFill>
                  <a:latin typeface="Calibri"/>
                  <a:ea typeface="+mn-ea"/>
                  <a:cs typeface="Calibri"/>
                </a:defRPr>
              </a:lvl4pPr>
              <a:lvl5pPr marL="2057400" indent="-228600" algn="l" defTabSz="457200" rtl="0" eaLnBrk="1" latinLnBrk="0" hangingPunct="1">
                <a:spcBef>
                  <a:spcPct val="20000"/>
                </a:spcBef>
                <a:buClr>
                  <a:srgbClr val="ED1C24"/>
                </a:buClr>
                <a:buFont typeface="Arial"/>
                <a:buChar char="»"/>
                <a:defRPr sz="1800" kern="1200">
                  <a:solidFill>
                    <a:srgbClr val="63646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buClr>
                  <a:srgbClr val="FF0000"/>
                </a:buClr>
                <a:buSzPct val="80000"/>
                <a:buFont typeface="Wingdings"/>
                <a:buChar char="v"/>
              </a:pPr>
              <a:r>
                <a:rPr lang="en-US" sz="2400" b="0" i="0" dirty="0" err="1">
                  <a:solidFill>
                    <a:srgbClr val="313233"/>
                  </a:solidFill>
                  <a:latin typeface="Arial" pitchFamily="34" charset="0"/>
                  <a:ea typeface="微软雅黑" pitchFamily="34" charset="-122"/>
                  <a:cs typeface="Arial" pitchFamily="34" charset="0"/>
                </a:rPr>
                <a:t>恶意攻击者将利用</a:t>
              </a:r>
              <a:r>
                <a:rPr lang="en-US" sz="2400" b="0" i="0" dirty="0">
                  <a:solidFill>
                    <a:srgbClr val="313233"/>
                  </a:solidFill>
                  <a:latin typeface="Arial" pitchFamily="34" charset="0"/>
                  <a:ea typeface="微软雅黑" pitchFamily="34" charset="-122"/>
                  <a:cs typeface="Arial" pitchFamily="34" charset="0"/>
                </a:rPr>
                <a:t> </a:t>
              </a:r>
              <a:r>
                <a:rPr lang="en-US" altLang="zh-CN" sz="2400" dirty="0" smtClean="0">
                  <a:solidFill>
                    <a:srgbClr val="313233"/>
                  </a:solidFill>
                  <a:latin typeface="微软雅黑" pitchFamily="34" charset="-122"/>
                  <a:ea typeface="微软雅黑" pitchFamily="34" charset="-122"/>
                </a:rPr>
                <a:t>Deep </a:t>
              </a:r>
              <a:r>
                <a:rPr lang="en-US" altLang="zh-CN" sz="2400" dirty="0" err="1" smtClean="0">
                  <a:solidFill>
                    <a:srgbClr val="313233"/>
                  </a:solidFill>
                  <a:latin typeface="微软雅黑" pitchFamily="34" charset="-122"/>
                  <a:ea typeface="微软雅黑" pitchFamily="34" charset="-122"/>
                </a:rPr>
                <a:t>Web</a:t>
              </a:r>
              <a:r>
                <a:rPr lang="en-US" sz="2400" b="0" i="0" dirty="0" err="1" smtClean="0">
                  <a:solidFill>
                    <a:srgbClr val="313233"/>
                  </a:solidFill>
                  <a:latin typeface="Arial" pitchFamily="34" charset="0"/>
                  <a:ea typeface="微软雅黑" pitchFamily="34" charset="-122"/>
                  <a:cs typeface="Arial" pitchFamily="34" charset="0"/>
                </a:rPr>
                <a:t>，</a:t>
              </a:r>
              <a:r>
                <a:rPr lang="en-US" sz="2400" b="0" i="0" dirty="0" err="1">
                  <a:solidFill>
                    <a:srgbClr val="313233"/>
                  </a:solidFill>
                  <a:latin typeface="Arial" pitchFamily="34" charset="0"/>
                  <a:ea typeface="微软雅黑" pitchFamily="34" charset="-122"/>
                  <a:cs typeface="Arial" pitchFamily="34" charset="0"/>
                </a:rPr>
                <a:t>使全球执法者陷入更艰难的斗争中</a:t>
              </a:r>
              <a:endParaRPr lang="en-US" sz="2400" b="0" i="0" dirty="0">
                <a:solidFill>
                  <a:srgbClr val="313233"/>
                </a:solidFill>
                <a:latin typeface="Arial" pitchFamily="34" charset="0"/>
                <a:ea typeface="微软雅黑" pitchFamily="34" charset="-122"/>
                <a:cs typeface="Arial" pitchFamily="34" charset="0"/>
              </a:endParaRPr>
            </a:p>
          </p:txBody>
        </p:sp>
        <p:sp>
          <p:nvSpPr>
            <p:cNvPr id="17" name="Content Placeholder 1"/>
            <p:cNvSpPr txBox="1">
              <a:spLocks/>
            </p:cNvSpPr>
            <p:nvPr/>
          </p:nvSpPr>
          <p:spPr>
            <a:xfrm>
              <a:off x="2067773" y="2777749"/>
              <a:ext cx="7243137" cy="632683"/>
            </a:xfrm>
            <a:prstGeom prst="rect">
              <a:avLst/>
            </a:prstGeom>
          </p:spPr>
          <p:txBody>
            <a:bodyPr>
              <a:noAutofit/>
            </a:bodyPr>
            <a:lstStyle>
              <a:lvl1pPr marL="342900" indent="-342900" algn="l" defTabSz="457200" rtl="0" eaLnBrk="1" latinLnBrk="0" hangingPunct="1">
                <a:spcBef>
                  <a:spcPct val="20000"/>
                </a:spcBef>
                <a:buClr>
                  <a:srgbClr val="ED1C24"/>
                </a:buClr>
                <a:buFont typeface="Arial"/>
                <a:buChar char="•"/>
                <a:defRPr sz="3200" kern="1200">
                  <a:solidFill>
                    <a:srgbClr val="636466"/>
                  </a:solidFill>
                  <a:latin typeface="Calibri"/>
                  <a:ea typeface="+mn-ea"/>
                  <a:cs typeface="Calibri"/>
                </a:defRPr>
              </a:lvl1pPr>
              <a:lvl2pPr marL="742950" indent="-285750" algn="l" defTabSz="457200" rtl="0" eaLnBrk="1" latinLnBrk="0" hangingPunct="1">
                <a:spcBef>
                  <a:spcPct val="20000"/>
                </a:spcBef>
                <a:buClr>
                  <a:srgbClr val="ED1C24"/>
                </a:buClr>
                <a:buFont typeface="Arial"/>
                <a:buChar char="–"/>
                <a:defRPr sz="2800" kern="1200">
                  <a:solidFill>
                    <a:srgbClr val="636466"/>
                  </a:solidFill>
                  <a:latin typeface="Calibri"/>
                  <a:ea typeface="+mn-ea"/>
                  <a:cs typeface="Calibri"/>
                </a:defRPr>
              </a:lvl2pPr>
              <a:lvl3pPr marL="1143000" indent="-228600" algn="l" defTabSz="457200" rtl="0" eaLnBrk="1" latinLnBrk="0" hangingPunct="1">
                <a:spcBef>
                  <a:spcPct val="20000"/>
                </a:spcBef>
                <a:buClr>
                  <a:srgbClr val="ED1C24"/>
                </a:buClr>
                <a:buFont typeface="Arial"/>
                <a:buChar char="•"/>
                <a:defRPr sz="2400" kern="1200">
                  <a:solidFill>
                    <a:srgbClr val="636466"/>
                  </a:solidFill>
                  <a:latin typeface="Calibri"/>
                  <a:ea typeface="+mn-ea"/>
                  <a:cs typeface="Calibri"/>
                </a:defRPr>
              </a:lvl3pPr>
              <a:lvl4pPr marL="1600200" indent="-228600" algn="l" defTabSz="457200" rtl="0" eaLnBrk="1" latinLnBrk="0" hangingPunct="1">
                <a:spcBef>
                  <a:spcPct val="20000"/>
                </a:spcBef>
                <a:buClr>
                  <a:srgbClr val="ED1C24"/>
                </a:buClr>
                <a:buFont typeface="Arial"/>
                <a:buChar char="–"/>
                <a:defRPr sz="2000" kern="1200">
                  <a:solidFill>
                    <a:srgbClr val="636466"/>
                  </a:solidFill>
                  <a:latin typeface="Calibri"/>
                  <a:ea typeface="+mn-ea"/>
                  <a:cs typeface="Calibri"/>
                </a:defRPr>
              </a:lvl4pPr>
              <a:lvl5pPr marL="2057400" indent="-228600" algn="l" defTabSz="457200" rtl="0" eaLnBrk="1" latinLnBrk="0" hangingPunct="1">
                <a:spcBef>
                  <a:spcPct val="20000"/>
                </a:spcBef>
                <a:buClr>
                  <a:srgbClr val="ED1C24"/>
                </a:buClr>
                <a:buFont typeface="Arial"/>
                <a:buChar char="»"/>
                <a:defRPr sz="1800" kern="1200">
                  <a:solidFill>
                    <a:srgbClr val="63646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defTabSz="457200">
                <a:spcBef>
                  <a:spcPts val="1200"/>
                </a:spcBef>
                <a:buClr>
                  <a:srgbClr val="FF0000"/>
                </a:buClr>
                <a:buSzPct val="80000"/>
                <a:buFont typeface="Wingdings"/>
                <a:buChar char="v"/>
              </a:pPr>
              <a:r>
                <a:rPr lang="en-US" sz="2400" b="0" i="0" dirty="0" err="1">
                  <a:solidFill>
                    <a:srgbClr val="313233"/>
                  </a:solidFill>
                  <a:latin typeface="Arial" pitchFamily="34" charset="0"/>
                  <a:ea typeface="微软雅黑" pitchFamily="34" charset="-122"/>
                  <a:cs typeface="Arial" pitchFamily="34" charset="0"/>
                </a:rPr>
                <a:t>随着隐私问题的增多，公众不信任度将提升</a:t>
              </a:r>
              <a:endParaRPr lang="en-US" sz="2400" b="0" i="0" dirty="0">
                <a:solidFill>
                  <a:srgbClr val="313233"/>
                </a:solidFill>
                <a:latin typeface="Arial" pitchFamily="34" charset="0"/>
                <a:ea typeface="微软雅黑" pitchFamily="34" charset="-122"/>
                <a:cs typeface="Arial" pitchFamily="34" charset="0"/>
              </a:endParaRPr>
            </a:p>
          </p:txBody>
        </p:sp>
        <p:sp>
          <p:nvSpPr>
            <p:cNvPr id="18" name="Content Placeholder 1"/>
            <p:cNvSpPr txBox="1">
              <a:spLocks/>
            </p:cNvSpPr>
            <p:nvPr/>
          </p:nvSpPr>
          <p:spPr>
            <a:xfrm>
              <a:off x="2067774" y="2350988"/>
              <a:ext cx="7260069" cy="648229"/>
            </a:xfrm>
            <a:prstGeom prst="rect">
              <a:avLst/>
            </a:prstGeom>
          </p:spPr>
          <p:txBody>
            <a:bodyPr>
              <a:noAutofit/>
            </a:bodyPr>
            <a:lstStyle>
              <a:lvl1pPr marL="342900" indent="-342900" algn="l" defTabSz="457200" rtl="0" eaLnBrk="1" latinLnBrk="0" hangingPunct="1">
                <a:spcBef>
                  <a:spcPct val="20000"/>
                </a:spcBef>
                <a:buClr>
                  <a:srgbClr val="ED1C24"/>
                </a:buClr>
                <a:buFont typeface="Arial"/>
                <a:buChar char="•"/>
                <a:defRPr sz="3200" kern="1200">
                  <a:solidFill>
                    <a:srgbClr val="636466"/>
                  </a:solidFill>
                  <a:latin typeface="Calibri"/>
                  <a:ea typeface="+mn-ea"/>
                  <a:cs typeface="Calibri"/>
                </a:defRPr>
              </a:lvl1pPr>
              <a:lvl2pPr marL="742950" indent="-285750" algn="l" defTabSz="457200" rtl="0" eaLnBrk="1" latinLnBrk="0" hangingPunct="1">
                <a:spcBef>
                  <a:spcPct val="20000"/>
                </a:spcBef>
                <a:buClr>
                  <a:srgbClr val="ED1C24"/>
                </a:buClr>
                <a:buFont typeface="Arial"/>
                <a:buChar char="–"/>
                <a:defRPr sz="2800" kern="1200">
                  <a:solidFill>
                    <a:srgbClr val="636466"/>
                  </a:solidFill>
                  <a:latin typeface="Calibri"/>
                  <a:ea typeface="+mn-ea"/>
                  <a:cs typeface="Calibri"/>
                </a:defRPr>
              </a:lvl2pPr>
              <a:lvl3pPr marL="1143000" indent="-228600" algn="l" defTabSz="457200" rtl="0" eaLnBrk="1" latinLnBrk="0" hangingPunct="1">
                <a:spcBef>
                  <a:spcPct val="20000"/>
                </a:spcBef>
                <a:buClr>
                  <a:srgbClr val="ED1C24"/>
                </a:buClr>
                <a:buFont typeface="Arial"/>
                <a:buChar char="•"/>
                <a:defRPr sz="2400" kern="1200">
                  <a:solidFill>
                    <a:srgbClr val="636466"/>
                  </a:solidFill>
                  <a:latin typeface="Calibri"/>
                  <a:ea typeface="+mn-ea"/>
                  <a:cs typeface="Calibri"/>
                </a:defRPr>
              </a:lvl3pPr>
              <a:lvl4pPr marL="1600200" indent="-228600" algn="l" defTabSz="457200" rtl="0" eaLnBrk="1" latinLnBrk="0" hangingPunct="1">
                <a:spcBef>
                  <a:spcPct val="20000"/>
                </a:spcBef>
                <a:buClr>
                  <a:srgbClr val="ED1C24"/>
                </a:buClr>
                <a:buFont typeface="Arial"/>
                <a:buChar char="–"/>
                <a:defRPr sz="2000" kern="1200">
                  <a:solidFill>
                    <a:srgbClr val="636466"/>
                  </a:solidFill>
                  <a:latin typeface="Calibri"/>
                  <a:ea typeface="+mn-ea"/>
                  <a:cs typeface="Calibri"/>
                </a:defRPr>
              </a:lvl4pPr>
              <a:lvl5pPr marL="2057400" indent="-228600" algn="l" defTabSz="457200" rtl="0" eaLnBrk="1" latinLnBrk="0" hangingPunct="1">
                <a:spcBef>
                  <a:spcPct val="20000"/>
                </a:spcBef>
                <a:buClr>
                  <a:srgbClr val="ED1C24"/>
                </a:buClr>
                <a:buFont typeface="Arial"/>
                <a:buChar char="»"/>
                <a:defRPr sz="1800" kern="1200">
                  <a:solidFill>
                    <a:srgbClr val="63646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defTabSz="457200">
                <a:spcBef>
                  <a:spcPts val="1200"/>
                </a:spcBef>
                <a:buClr>
                  <a:srgbClr val="FF0000"/>
                </a:buClr>
                <a:buSzPct val="80000"/>
                <a:buFont typeface="Wingdings"/>
                <a:buChar char="v"/>
              </a:pPr>
              <a:r>
                <a:rPr lang="en-US" sz="2400" b="0" i="0" dirty="0" err="1">
                  <a:solidFill>
                    <a:srgbClr val="313233"/>
                  </a:solidFill>
                  <a:latin typeface="Arial" pitchFamily="34" charset="0"/>
                  <a:ea typeface="微软雅黑" pitchFamily="34" charset="-122"/>
                  <a:cs typeface="Arial" pitchFamily="34" charset="0"/>
                </a:rPr>
                <a:t>每个月将发生一次重大数据泄露事件</a:t>
              </a:r>
              <a:endParaRPr lang="en-US" sz="2400" b="0" i="0" dirty="0">
                <a:solidFill>
                  <a:srgbClr val="313233"/>
                </a:solidFill>
                <a:latin typeface="Arial" pitchFamily="34" charset="0"/>
                <a:ea typeface="微软雅黑" pitchFamily="34" charset="-122"/>
                <a:cs typeface="Arial" pitchFamily="34" charset="0"/>
              </a:endParaRPr>
            </a:p>
          </p:txBody>
        </p:sp>
        <p:sp>
          <p:nvSpPr>
            <p:cNvPr id="19" name="Content Placeholder 1"/>
            <p:cNvSpPr txBox="1">
              <a:spLocks/>
            </p:cNvSpPr>
            <p:nvPr/>
          </p:nvSpPr>
          <p:spPr>
            <a:xfrm>
              <a:off x="2067774" y="1554014"/>
              <a:ext cx="7708606" cy="847196"/>
            </a:xfrm>
            <a:prstGeom prst="rect">
              <a:avLst/>
            </a:prstGeom>
          </p:spPr>
          <p:txBody>
            <a:bodyPr>
              <a:noAutofit/>
            </a:bodyPr>
            <a:lstStyle>
              <a:lvl1pPr marL="342900" indent="-342900" algn="l" defTabSz="457200" rtl="0" eaLnBrk="1" latinLnBrk="0" hangingPunct="1">
                <a:spcBef>
                  <a:spcPct val="20000"/>
                </a:spcBef>
                <a:buClr>
                  <a:srgbClr val="ED1C24"/>
                </a:buClr>
                <a:buFont typeface="Arial"/>
                <a:buChar char="•"/>
                <a:defRPr sz="3200" kern="1200">
                  <a:solidFill>
                    <a:srgbClr val="636466"/>
                  </a:solidFill>
                  <a:latin typeface="Calibri"/>
                  <a:ea typeface="+mn-ea"/>
                  <a:cs typeface="Calibri"/>
                </a:defRPr>
              </a:lvl1pPr>
              <a:lvl2pPr marL="742950" indent="-285750" algn="l" defTabSz="457200" rtl="0" eaLnBrk="1" latinLnBrk="0" hangingPunct="1">
                <a:spcBef>
                  <a:spcPct val="20000"/>
                </a:spcBef>
                <a:buClr>
                  <a:srgbClr val="ED1C24"/>
                </a:buClr>
                <a:buFont typeface="Arial"/>
                <a:buChar char="–"/>
                <a:defRPr sz="2800" kern="1200">
                  <a:solidFill>
                    <a:srgbClr val="636466"/>
                  </a:solidFill>
                  <a:latin typeface="Calibri"/>
                  <a:ea typeface="+mn-ea"/>
                  <a:cs typeface="Calibri"/>
                </a:defRPr>
              </a:lvl2pPr>
              <a:lvl3pPr marL="1143000" indent="-228600" algn="l" defTabSz="457200" rtl="0" eaLnBrk="1" latinLnBrk="0" hangingPunct="1">
                <a:spcBef>
                  <a:spcPct val="20000"/>
                </a:spcBef>
                <a:buClr>
                  <a:srgbClr val="ED1C24"/>
                </a:buClr>
                <a:buFont typeface="Arial"/>
                <a:buChar char="•"/>
                <a:defRPr sz="2400" kern="1200">
                  <a:solidFill>
                    <a:srgbClr val="636466"/>
                  </a:solidFill>
                  <a:latin typeface="Calibri"/>
                  <a:ea typeface="+mn-ea"/>
                  <a:cs typeface="Calibri"/>
                </a:defRPr>
              </a:lvl3pPr>
              <a:lvl4pPr marL="1600200" indent="-228600" algn="l" defTabSz="457200" rtl="0" eaLnBrk="1" latinLnBrk="0" hangingPunct="1">
                <a:spcBef>
                  <a:spcPct val="20000"/>
                </a:spcBef>
                <a:buClr>
                  <a:srgbClr val="ED1C24"/>
                </a:buClr>
                <a:buFont typeface="Arial"/>
                <a:buChar char="–"/>
                <a:defRPr sz="2000" kern="1200">
                  <a:solidFill>
                    <a:srgbClr val="636466"/>
                  </a:solidFill>
                  <a:latin typeface="Calibri"/>
                  <a:ea typeface="+mn-ea"/>
                  <a:cs typeface="Calibri"/>
                </a:defRPr>
              </a:lvl4pPr>
              <a:lvl5pPr marL="2057400" indent="-228600" algn="l" defTabSz="457200" rtl="0" eaLnBrk="1" latinLnBrk="0" hangingPunct="1">
                <a:spcBef>
                  <a:spcPct val="20000"/>
                </a:spcBef>
                <a:buClr>
                  <a:srgbClr val="ED1C24"/>
                </a:buClr>
                <a:buFont typeface="Arial"/>
                <a:buChar char="»"/>
                <a:defRPr sz="1800" kern="1200">
                  <a:solidFill>
                    <a:srgbClr val="63646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buClr>
                  <a:srgbClr val="FF0000"/>
                </a:buClr>
                <a:buSzPct val="80000"/>
                <a:buFont typeface="Wingdings"/>
                <a:buChar char="v"/>
              </a:pPr>
              <a:r>
                <a:rPr lang="en-US" sz="2400" b="0" i="0" dirty="0" err="1">
                  <a:solidFill>
                    <a:srgbClr val="313233"/>
                  </a:solidFill>
                  <a:latin typeface="Arial" pitchFamily="34" charset="0"/>
                  <a:ea typeface="微软雅黑" pitchFamily="34" charset="-122"/>
                  <a:cs typeface="Arial" pitchFamily="34" charset="0"/>
                </a:rPr>
                <a:t>随着供应商结束对</a:t>
              </a:r>
              <a:r>
                <a:rPr lang="en-US" sz="2400" b="0" i="0" dirty="0">
                  <a:solidFill>
                    <a:srgbClr val="313233"/>
                  </a:solidFill>
                  <a:latin typeface="Arial" pitchFamily="34" charset="0"/>
                  <a:ea typeface="微软雅黑" pitchFamily="34" charset="-122"/>
                  <a:cs typeface="Arial" pitchFamily="34" charset="0"/>
                </a:rPr>
                <a:t> </a:t>
              </a:r>
              <a:r>
                <a:rPr lang="en-US" altLang="zh-CN" sz="2400" dirty="0" smtClean="0">
                  <a:solidFill>
                    <a:srgbClr val="313233"/>
                  </a:solidFill>
                  <a:latin typeface="微软雅黑" pitchFamily="34" charset="-122"/>
                  <a:ea typeface="微软雅黑" pitchFamily="34" charset="-122"/>
                </a:rPr>
                <a:t>Java 6</a:t>
              </a:r>
              <a:r>
                <a:rPr lang="en-US" sz="2400" b="0" i="0" dirty="0" smtClean="0">
                  <a:solidFill>
                    <a:srgbClr val="313233"/>
                  </a:solidFill>
                  <a:latin typeface="Arial" pitchFamily="34" charset="0"/>
                  <a:ea typeface="微软雅黑" pitchFamily="34" charset="-122"/>
                  <a:cs typeface="Arial" pitchFamily="34" charset="0"/>
                </a:rPr>
                <a:t> </a:t>
              </a:r>
              <a:r>
                <a:rPr lang="en-US" sz="2400" b="0" i="0" dirty="0">
                  <a:solidFill>
                    <a:srgbClr val="313233"/>
                  </a:solidFill>
                  <a:latin typeface="Arial" pitchFamily="34" charset="0"/>
                  <a:ea typeface="微软雅黑" pitchFamily="34" charset="-122"/>
                  <a:cs typeface="Arial" pitchFamily="34" charset="0"/>
                </a:rPr>
                <a:t>和 </a:t>
              </a:r>
              <a:r>
                <a:rPr lang="en-US" altLang="zh-CN" sz="2400" dirty="0" smtClean="0">
                  <a:solidFill>
                    <a:srgbClr val="313233"/>
                  </a:solidFill>
                  <a:latin typeface="微软雅黑" pitchFamily="34" charset="-122"/>
                  <a:ea typeface="微软雅黑" pitchFamily="34" charset="-122"/>
                </a:rPr>
                <a:t>Windows XP </a:t>
              </a:r>
              <a:r>
                <a:rPr lang="en-US" sz="2400" b="0" i="0" dirty="0" smtClean="0">
                  <a:solidFill>
                    <a:srgbClr val="313233"/>
                  </a:solidFill>
                  <a:latin typeface="Arial" pitchFamily="34" charset="0"/>
                  <a:ea typeface="微软雅黑" pitchFamily="34" charset="-122"/>
                  <a:cs typeface="Arial" pitchFamily="34" charset="0"/>
                </a:rPr>
                <a:t>的</a:t>
              </a:r>
              <a:br>
                <a:rPr lang="en-US" sz="2400" b="0" i="0" dirty="0" smtClean="0">
                  <a:solidFill>
                    <a:srgbClr val="313233"/>
                  </a:solidFill>
                  <a:latin typeface="Arial" pitchFamily="34" charset="0"/>
                  <a:ea typeface="微软雅黑" pitchFamily="34" charset="-122"/>
                  <a:cs typeface="Arial" pitchFamily="34" charset="0"/>
                </a:rPr>
              </a:br>
              <a:r>
                <a:rPr lang="en-US" sz="2400" b="0" i="0" dirty="0" err="1" smtClean="0">
                  <a:solidFill>
                    <a:srgbClr val="313233"/>
                  </a:solidFill>
                  <a:latin typeface="Arial" pitchFamily="34" charset="0"/>
                  <a:ea typeface="微软雅黑" pitchFamily="34" charset="-122"/>
                  <a:cs typeface="Arial" pitchFamily="34" charset="0"/>
                </a:rPr>
                <a:t>支持</a:t>
              </a:r>
              <a:r>
                <a:rPr lang="en-US" sz="2400" b="0" i="0" dirty="0" err="1">
                  <a:solidFill>
                    <a:srgbClr val="313233"/>
                  </a:solidFill>
                  <a:latin typeface="Arial" pitchFamily="34" charset="0"/>
                  <a:ea typeface="微软雅黑" pitchFamily="34" charset="-122"/>
                  <a:cs typeface="Arial" pitchFamily="34" charset="0"/>
                </a:rPr>
                <a:t>，</a:t>
              </a:r>
              <a:r>
                <a:rPr lang="en-US" sz="2400" b="0" i="0" dirty="0" err="1" smtClean="0">
                  <a:solidFill>
                    <a:srgbClr val="313233"/>
                  </a:solidFill>
                  <a:latin typeface="Arial" pitchFamily="34" charset="0"/>
                  <a:ea typeface="微软雅黑" pitchFamily="34" charset="-122"/>
                  <a:cs typeface="Arial" pitchFamily="34" charset="0"/>
                </a:rPr>
                <a:t>会有更多</a:t>
              </a:r>
              <a:r>
                <a:rPr lang="zh-CN" altLang="en-US" sz="2400" dirty="0" smtClean="0">
                  <a:solidFill>
                    <a:srgbClr val="313233"/>
                  </a:solidFill>
                  <a:latin typeface="Arial" pitchFamily="34" charset="0"/>
                  <a:ea typeface="微软雅黑" pitchFamily="34" charset="-122"/>
                  <a:cs typeface="Arial" pitchFamily="34" charset="0"/>
                </a:rPr>
                <a:t>漏洞</a:t>
              </a:r>
              <a:r>
                <a:rPr lang="en-US" sz="2400" b="0" i="0" dirty="0" err="1" smtClean="0">
                  <a:solidFill>
                    <a:srgbClr val="313233"/>
                  </a:solidFill>
                  <a:latin typeface="Arial" pitchFamily="34" charset="0"/>
                  <a:ea typeface="微软雅黑" pitchFamily="34" charset="-122"/>
                  <a:cs typeface="Arial" pitchFamily="34" charset="0"/>
                </a:rPr>
                <a:t>被加以利用</a:t>
              </a:r>
              <a:endParaRPr lang="en-US" sz="2400" b="0" i="0" dirty="0">
                <a:solidFill>
                  <a:srgbClr val="313233"/>
                </a:solidFill>
                <a:latin typeface="Arial" pitchFamily="34" charset="0"/>
                <a:ea typeface="微软雅黑" pitchFamily="34" charset="-122"/>
                <a:cs typeface="Arial" pitchFamily="34" charset="0"/>
              </a:endParaRPr>
            </a:p>
          </p:txBody>
        </p:sp>
      </p:grpSp>
      <p:sp>
        <p:nvSpPr>
          <p:cNvPr id="4" name="TextBox 3"/>
          <p:cNvSpPr txBox="1"/>
          <p:nvPr/>
        </p:nvSpPr>
        <p:spPr>
          <a:xfrm>
            <a:off x="0" y="4769078"/>
            <a:ext cx="1620957" cy="215444"/>
          </a:xfrm>
          <a:prstGeom prst="rect">
            <a:avLst/>
          </a:prstGeom>
          <a:noFill/>
        </p:spPr>
        <p:txBody>
          <a:bodyPr wrap="none" rtlCol="0">
            <a:spAutoFit/>
          </a:bodyPr>
          <a:lstStyle/>
          <a:p>
            <a:pPr algn="l" defTabSz="457200">
              <a:buNone/>
            </a:pPr>
            <a:r>
              <a:rPr lang="en-US" sz="800" b="0" i="0">
                <a:solidFill>
                  <a:srgbClr val="BBBCBF"/>
                </a:solidFill>
                <a:latin typeface="Arial" pitchFamily="34" charset="0"/>
                <a:ea typeface="微软雅黑" pitchFamily="34" charset="-122"/>
                <a:cs typeface="Arial" pitchFamily="34" charset="0"/>
              </a:rPr>
              <a:t>来源：趋势科技前瞻性威胁研究</a:t>
            </a:r>
          </a:p>
        </p:txBody>
      </p:sp>
    </p:spTree>
    <p:extLst>
      <p:ext uri="{BB962C8B-B14F-4D97-AF65-F5344CB8AC3E}">
        <p14:creationId xmlns:p14="http://schemas.microsoft.com/office/powerpoint/2010/main" val="186250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grpSp>
        <p:nvGrpSpPr>
          <p:cNvPr id="12" name="Group 11"/>
          <p:cNvGrpSpPr/>
          <p:nvPr/>
        </p:nvGrpSpPr>
        <p:grpSpPr>
          <a:xfrm>
            <a:off x="-293687" y="453087"/>
            <a:ext cx="5856287" cy="4525313"/>
            <a:chOff x="-293687" y="897587"/>
            <a:chExt cx="5856287" cy="4525313"/>
          </a:xfrm>
        </p:grpSpPr>
        <p:grpSp>
          <p:nvGrpSpPr>
            <p:cNvPr id="13" name="Group 12"/>
            <p:cNvGrpSpPr/>
            <p:nvPr/>
          </p:nvGrpSpPr>
          <p:grpSpPr>
            <a:xfrm>
              <a:off x="-293687" y="897587"/>
              <a:ext cx="5856287" cy="4525313"/>
              <a:chOff x="-242887" y="1177636"/>
              <a:chExt cx="5461000" cy="4219864"/>
            </a:xfrm>
          </p:grpSpPr>
          <p:pic>
            <p:nvPicPr>
              <p:cNvPr id="15" name="Picture 14"/>
              <p:cNvPicPr>
                <a:picLocks noChangeAspect="1"/>
              </p:cNvPicPr>
              <p:nvPr/>
            </p:nvPicPr>
            <p:blipFill>
              <a:blip r:embed="rId3">
                <a:duotone>
                  <a:prstClr val="black"/>
                  <a:schemeClr val="accent6">
                    <a:tint val="45000"/>
                    <a:satMod val="400000"/>
                  </a:schemeClr>
                </a:duotone>
              </a:blip>
              <a:stretch>
                <a:fillRect/>
              </a:stretch>
            </p:blipFill>
            <p:spPr>
              <a:xfrm>
                <a:off x="-242887" y="1177636"/>
                <a:ext cx="5461000" cy="4219864"/>
              </a:xfrm>
              <a:prstGeom prst="rect">
                <a:avLst/>
              </a:prstGeom>
            </p:spPr>
          </p:pic>
          <p:pic>
            <p:nvPicPr>
              <p:cNvPr id="20" name="Picture 19"/>
              <p:cNvPicPr>
                <a:picLocks noChangeAspect="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a:ext>
                </a:extLst>
              </a:blip>
              <a:srcRect b="-4456"/>
              <a:stretch/>
            </p:blipFill>
            <p:spPr>
              <a:xfrm rot="21415548">
                <a:off x="520269" y="1805833"/>
                <a:ext cx="4021000" cy="616863"/>
              </a:xfrm>
              <a:prstGeom prst="rect">
                <a:avLst/>
              </a:prstGeom>
            </p:spPr>
          </p:pic>
          <p:pic>
            <p:nvPicPr>
              <p:cNvPr id="21" name="Picture 20"/>
              <p:cNvPicPr>
                <a:picLocks noChangeAspect="1"/>
              </p:cNvPicPr>
              <p:nvPr/>
            </p:nvPicPr>
            <p:blipFill>
              <a:blip r:embed="rId5">
                <a:duotone>
                  <a:prstClr val="black"/>
                  <a:schemeClr val="accent6">
                    <a:tint val="45000"/>
                    <a:satMod val="400000"/>
                  </a:schemeClr>
                </a:duotone>
              </a:blip>
              <a:stretch>
                <a:fillRect/>
              </a:stretch>
            </p:blipFill>
            <p:spPr>
              <a:xfrm rot="21415548">
                <a:off x="192061" y="3619302"/>
                <a:ext cx="3904087" cy="650693"/>
              </a:xfrm>
              <a:prstGeom prst="rect">
                <a:avLst/>
              </a:prstGeom>
            </p:spPr>
          </p:pic>
        </p:grpSp>
        <p:pic>
          <p:nvPicPr>
            <p:cNvPr id="14" name="Picture 13"/>
            <p:cNvPicPr>
              <a:picLocks noChangeAspect="1"/>
            </p:cNvPicPr>
            <p:nvPr/>
          </p:nvPicPr>
          <p:blipFill>
            <a:blip r:embed="rId6">
              <a:duotone>
                <a:prstClr val="black"/>
                <a:schemeClr val="accent6">
                  <a:tint val="45000"/>
                  <a:satMod val="400000"/>
                </a:schemeClr>
              </a:duotone>
            </a:blip>
            <a:stretch>
              <a:fillRect/>
            </a:stretch>
          </p:blipFill>
          <p:spPr>
            <a:xfrm rot="21400768">
              <a:off x="338213" y="2637538"/>
              <a:ext cx="4627946" cy="556746"/>
            </a:xfrm>
            <a:prstGeom prst="rect">
              <a:avLst/>
            </a:prstGeom>
          </p:spPr>
        </p:pic>
      </p:grpSp>
      <p:grpSp>
        <p:nvGrpSpPr>
          <p:cNvPr id="22" name="Group 21"/>
          <p:cNvGrpSpPr/>
          <p:nvPr/>
        </p:nvGrpSpPr>
        <p:grpSpPr>
          <a:xfrm>
            <a:off x="4622799" y="225966"/>
            <a:ext cx="4656039" cy="3597849"/>
            <a:chOff x="4512567" y="598503"/>
            <a:chExt cx="4753572" cy="3673215"/>
          </a:xfrm>
        </p:grpSpPr>
        <p:grpSp>
          <p:nvGrpSpPr>
            <p:cNvPr id="23" name="Group 22"/>
            <p:cNvGrpSpPr/>
            <p:nvPr/>
          </p:nvGrpSpPr>
          <p:grpSpPr>
            <a:xfrm rot="21030958">
              <a:off x="4512567" y="598503"/>
              <a:ext cx="4753572" cy="3673215"/>
              <a:chOff x="4436369" y="441979"/>
              <a:chExt cx="4753572" cy="3673215"/>
            </a:xfrm>
          </p:grpSpPr>
          <p:pic>
            <p:nvPicPr>
              <p:cNvPr id="25" name="Picture 24"/>
              <p:cNvPicPr>
                <a:picLocks noChangeAspect="1"/>
              </p:cNvPicPr>
              <p:nvPr/>
            </p:nvPicPr>
            <p:blipFill>
              <a:blip r:embed="rId3">
                <a:duotone>
                  <a:prstClr val="black"/>
                  <a:schemeClr val="accent6">
                    <a:tint val="45000"/>
                    <a:satMod val="400000"/>
                  </a:schemeClr>
                </a:duotone>
              </a:blip>
              <a:stretch>
                <a:fillRect/>
              </a:stretch>
            </p:blipFill>
            <p:spPr>
              <a:xfrm rot="859341">
                <a:off x="4436369" y="441979"/>
                <a:ext cx="4753572" cy="3673215"/>
              </a:xfrm>
              <a:prstGeom prst="rect">
                <a:avLst/>
              </a:prstGeom>
              <a:effectLst>
                <a:outerShdw blurRad="50800" dist="38100" dir="7560000" algn="tl" rotWithShape="0">
                  <a:srgbClr val="000000">
                    <a:alpha val="43000"/>
                  </a:srgbClr>
                </a:outerShdw>
              </a:effectLst>
            </p:spPr>
          </p:pic>
          <p:pic>
            <p:nvPicPr>
              <p:cNvPr id="26" name="Picture 25"/>
              <p:cNvPicPr>
                <a:picLocks noChangeAspect="1"/>
              </p:cNvPicPr>
              <p:nvPr/>
            </p:nvPicPr>
            <p:blipFill>
              <a:blip r:embed="rId7">
                <a:duotone>
                  <a:prstClr val="black"/>
                  <a:schemeClr val="accent6">
                    <a:tint val="45000"/>
                    <a:satMod val="400000"/>
                  </a:schemeClr>
                </a:duotone>
              </a:blip>
              <a:stretch>
                <a:fillRect/>
              </a:stretch>
            </p:blipFill>
            <p:spPr>
              <a:xfrm rot="721698">
                <a:off x="5428876" y="937515"/>
                <a:ext cx="3528411" cy="880436"/>
              </a:xfrm>
              <a:prstGeom prst="rect">
                <a:avLst/>
              </a:prstGeom>
            </p:spPr>
          </p:pic>
          <p:pic>
            <p:nvPicPr>
              <p:cNvPr id="27" name="Picture 26"/>
              <p:cNvPicPr>
                <a:picLocks noChangeAspect="1"/>
              </p:cNvPicPr>
              <p:nvPr/>
            </p:nvPicPr>
            <p:blipFill rotWithShape="1">
              <a:blip r:embed="rId8" cstate="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rot="713286">
                <a:off x="5084096" y="1880684"/>
                <a:ext cx="3774920" cy="574988"/>
              </a:xfrm>
              <a:prstGeom prst="rect">
                <a:avLst/>
              </a:prstGeom>
            </p:spPr>
          </p:pic>
        </p:grpSp>
        <p:pic>
          <p:nvPicPr>
            <p:cNvPr id="24" name="Picture 23"/>
            <p:cNvPicPr>
              <a:picLocks noChangeAspect="1"/>
            </p:cNvPicPr>
            <p:nvPr/>
          </p:nvPicPr>
          <p:blipFill>
            <a:blip r:embed="rId9">
              <a:duotone>
                <a:prstClr val="black"/>
                <a:schemeClr val="accent6">
                  <a:tint val="45000"/>
                  <a:satMod val="400000"/>
                </a:schemeClr>
              </a:duotone>
            </a:blip>
            <a:stretch>
              <a:fillRect/>
            </a:stretch>
          </p:blipFill>
          <p:spPr>
            <a:xfrm rot="154086">
              <a:off x="5169787" y="2754003"/>
              <a:ext cx="3709200" cy="869829"/>
            </a:xfrm>
            <a:prstGeom prst="rect">
              <a:avLst/>
            </a:prstGeom>
          </p:spPr>
        </p:pic>
      </p:grpSp>
      <p:grpSp>
        <p:nvGrpSpPr>
          <p:cNvPr id="16" name="Group 22"/>
          <p:cNvGrpSpPr>
            <a:grpSpLocks/>
          </p:cNvGrpSpPr>
          <p:nvPr/>
        </p:nvGrpSpPr>
        <p:grpSpPr bwMode="auto">
          <a:xfrm>
            <a:off x="3005742" y="1540783"/>
            <a:ext cx="3534770" cy="3227134"/>
            <a:chOff x="2888962" y="987675"/>
            <a:chExt cx="3535963" cy="3227541"/>
          </a:xfrm>
        </p:grpSpPr>
        <p:sp>
          <p:nvSpPr>
            <p:cNvPr id="17" name="TextBox 25"/>
            <p:cNvSpPr txBox="1">
              <a:spLocks noChangeArrowheads="1"/>
            </p:cNvSpPr>
            <p:nvPr/>
          </p:nvSpPr>
          <p:spPr bwMode="auto">
            <a:xfrm>
              <a:off x="2922001" y="1772360"/>
              <a:ext cx="3470390" cy="1652969"/>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spAutoFit/>
            </a:bodyPr>
            <a:lstStyle/>
            <a:p>
              <a:pPr algn="ctr">
                <a:lnSpc>
                  <a:spcPct val="60000"/>
                </a:lnSpc>
                <a:buNone/>
              </a:pPr>
              <a:r>
                <a:rPr lang="en-US" altLang="zh-TW" sz="11500" dirty="0" smtClean="0">
                  <a:solidFill>
                    <a:srgbClr val="FF0000"/>
                  </a:solidFill>
                  <a:latin typeface="微软雅黑" pitchFamily="34" charset="-122"/>
                  <a:ea typeface="微软雅黑" pitchFamily="34" charset="-122"/>
                  <a:cs typeface="Calibri" pitchFamily="34" charset="0"/>
                </a:rPr>
                <a:t>7.31</a:t>
              </a:r>
              <a:r>
                <a:rPr lang="en-US" altLang="zh-CN" sz="11500" i="0" dirty="0" smtClean="0">
                  <a:solidFill>
                    <a:srgbClr val="FF0000"/>
                  </a:solidFill>
                  <a:ea typeface="微软雅黑" pitchFamily="34" charset="-122"/>
                  <a:cs typeface="Arial" pitchFamily="34" charset="0"/>
                </a:rPr>
                <a:t> </a:t>
              </a:r>
            </a:p>
            <a:p>
              <a:pPr algn="ctr">
                <a:lnSpc>
                  <a:spcPct val="60000"/>
                </a:lnSpc>
                <a:buNone/>
              </a:pPr>
              <a:r>
                <a:rPr lang="zh-CN" altLang="en-US" sz="5400" b="1" dirty="0" smtClean="0">
                  <a:ea typeface="微软雅黑" pitchFamily="34" charset="-122"/>
                  <a:cs typeface="Arial" pitchFamily="34" charset="0"/>
                </a:rPr>
                <a:t>亿条</a:t>
              </a:r>
              <a:r>
                <a:rPr lang="zh-CN" altLang="en-US" sz="5400" b="1" i="0" dirty="0" smtClean="0">
                  <a:ea typeface="微软雅黑" pitchFamily="34" charset="-122"/>
                  <a:cs typeface="Arial" pitchFamily="34" charset="0"/>
                </a:rPr>
                <a:t>记录</a:t>
              </a:r>
              <a:endParaRPr lang="zh-CN" altLang="en-US" sz="5400" b="1" i="0" dirty="0">
                <a:ea typeface="微软雅黑" pitchFamily="34" charset="-122"/>
                <a:cs typeface="Arial" pitchFamily="34" charset="0"/>
              </a:endParaRPr>
            </a:p>
          </p:txBody>
        </p:sp>
        <p:sp>
          <p:nvSpPr>
            <p:cNvPr id="18" name="TextBox 26"/>
            <p:cNvSpPr txBox="1">
              <a:spLocks noChangeArrowheads="1"/>
            </p:cNvSpPr>
            <p:nvPr/>
          </p:nvSpPr>
          <p:spPr bwMode="auto">
            <a:xfrm>
              <a:off x="3208480" y="987675"/>
              <a:ext cx="2926789" cy="461723"/>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a:buNone/>
              </a:pPr>
              <a:r>
                <a:rPr lang="zh-CN" altLang="en-US" sz="2400" b="1" i="0" dirty="0" smtClean="0">
                  <a:solidFill>
                    <a:schemeClr val="accent1">
                      <a:lumMod val="50000"/>
                    </a:schemeClr>
                  </a:solidFill>
                  <a:ea typeface="微软雅黑" pitchFamily="34" charset="-122"/>
                  <a:cs typeface="Arial" pitchFamily="34" charset="0"/>
                </a:rPr>
                <a:t>在 </a:t>
              </a:r>
              <a:r>
                <a:rPr lang="en-US" altLang="zh-TW" sz="2400" b="1" dirty="0" smtClean="0">
                  <a:solidFill>
                    <a:schemeClr val="accent1">
                      <a:lumMod val="50000"/>
                    </a:schemeClr>
                  </a:solidFill>
                  <a:latin typeface="微软雅黑" pitchFamily="34" charset="-122"/>
                  <a:ea typeface="微软雅黑" pitchFamily="34" charset="-122"/>
                </a:rPr>
                <a:t>2013</a:t>
              </a:r>
              <a:r>
                <a:rPr lang="en-US" altLang="zh-CN" sz="2400" b="1" i="0" dirty="0" smtClean="0">
                  <a:solidFill>
                    <a:schemeClr val="accent1">
                      <a:lumMod val="50000"/>
                    </a:schemeClr>
                  </a:solidFill>
                  <a:ea typeface="微软雅黑" pitchFamily="34" charset="-122"/>
                  <a:cs typeface="Arial" pitchFamily="34" charset="0"/>
                </a:rPr>
                <a:t> </a:t>
              </a:r>
              <a:r>
                <a:rPr lang="zh-CN" altLang="en-US" sz="2400" b="1" i="0" dirty="0" smtClean="0">
                  <a:solidFill>
                    <a:schemeClr val="accent1">
                      <a:lumMod val="50000"/>
                    </a:schemeClr>
                  </a:solidFill>
                  <a:ea typeface="微软雅黑" pitchFamily="34" charset="-122"/>
                  <a:cs typeface="Arial" pitchFamily="34" charset="0"/>
                </a:rPr>
                <a:t>年，有超过</a:t>
              </a:r>
              <a:endParaRPr lang="zh-CN" altLang="en-US" sz="2400" b="1" i="0" dirty="0">
                <a:solidFill>
                  <a:schemeClr val="accent1">
                    <a:lumMod val="50000"/>
                  </a:schemeClr>
                </a:solidFill>
                <a:ea typeface="微软雅黑" pitchFamily="34" charset="-122"/>
                <a:cs typeface="Arial" pitchFamily="34" charset="0"/>
              </a:endParaRPr>
            </a:p>
          </p:txBody>
        </p:sp>
        <p:sp>
          <p:nvSpPr>
            <p:cNvPr id="19" name="TextBox 27"/>
            <p:cNvSpPr txBox="1">
              <a:spLocks noChangeArrowheads="1"/>
            </p:cNvSpPr>
            <p:nvPr/>
          </p:nvSpPr>
          <p:spPr bwMode="auto">
            <a:xfrm>
              <a:off x="2888962" y="3322551"/>
              <a:ext cx="3535963" cy="89266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ctr">
                <a:buNone/>
              </a:pPr>
              <a:r>
                <a:rPr lang="zh-CN" altLang="en-US" sz="2400" b="1" i="0" dirty="0" smtClean="0">
                  <a:ea typeface="微软雅黑" pitchFamily="34" charset="-122"/>
                  <a:cs typeface="Arial" pitchFamily="34" charset="0"/>
                </a:rPr>
                <a:t>因黑客攻击和 </a:t>
              </a:r>
              <a:r>
                <a:rPr lang="en-US" altLang="zh-TW" sz="2800" b="1" dirty="0" smtClean="0">
                  <a:latin typeface="微软雅黑" pitchFamily="34" charset="-122"/>
                  <a:ea typeface="微软雅黑" pitchFamily="34" charset="-122"/>
                </a:rPr>
                <a:t>web</a:t>
              </a:r>
              <a:r>
                <a:rPr lang="en-US" altLang="zh-CN" sz="2400" b="1" i="0" dirty="0" smtClean="0">
                  <a:ea typeface="微软雅黑" pitchFamily="34" charset="-122"/>
                  <a:cs typeface="Arial" pitchFamily="34" charset="0"/>
                </a:rPr>
                <a:t> </a:t>
              </a:r>
              <a:r>
                <a:rPr lang="zh-CN" altLang="en-US" sz="2400" b="1" i="0" dirty="0" smtClean="0">
                  <a:ea typeface="微软雅黑" pitchFamily="34" charset="-122"/>
                  <a:cs typeface="Arial" pitchFamily="34" charset="0"/>
                </a:rPr>
                <a:t>危害而</a:t>
              </a:r>
              <a:r>
                <a:rPr lang="zh-CN" altLang="en-US" sz="2400" b="1" dirty="0">
                  <a:ea typeface="微软雅黑" pitchFamily="34" charset="-122"/>
                  <a:cs typeface="Arial" pitchFamily="34" charset="0"/>
                </a:rPr>
                <a:t>失窃</a:t>
              </a:r>
              <a:r>
                <a:rPr lang="zh-CN" altLang="en-US" sz="2400" b="1" i="0" dirty="0" smtClean="0">
                  <a:ea typeface="微软雅黑" pitchFamily="34" charset="-122"/>
                  <a:cs typeface="Arial" pitchFamily="34" charset="0"/>
                </a:rPr>
                <a:t>。</a:t>
              </a:r>
              <a:r>
                <a:rPr lang="en-US" altLang="zh-CN" sz="1000" b="1" i="0" baseline="82000" dirty="0" smtClean="0">
                  <a:ea typeface="微软雅黑" pitchFamily="34" charset="-122"/>
                  <a:cs typeface="Arial" pitchFamily="34" charset="0"/>
                </a:rPr>
                <a:t>1</a:t>
              </a:r>
              <a:endParaRPr lang="zh-CN" altLang="en-US" sz="1000" b="1" i="0" baseline="82000" dirty="0">
                <a:ea typeface="微软雅黑" pitchFamily="34" charset="-122"/>
                <a:cs typeface="Arial" pitchFamily="34" charset="0"/>
              </a:endParaRPr>
            </a:p>
          </p:txBody>
        </p:sp>
      </p:grpSp>
    </p:spTree>
    <p:extLst>
      <p:ext uri="{BB962C8B-B14F-4D97-AF65-F5344CB8AC3E}">
        <p14:creationId xmlns:p14="http://schemas.microsoft.com/office/powerpoint/2010/main" val="328350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9144000" cy="5143501"/>
          </a:xfrm>
          <a:prstGeom prst="rect">
            <a:avLst/>
          </a:prstGeom>
        </p:spPr>
      </p:pic>
      <p:sp>
        <p:nvSpPr>
          <p:cNvPr id="5" name="Rectangle 4"/>
          <p:cNvSpPr/>
          <p:nvPr/>
        </p:nvSpPr>
        <p:spPr>
          <a:xfrm>
            <a:off x="0" y="275166"/>
            <a:ext cx="7429500" cy="3430059"/>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6" name="Title 10"/>
          <p:cNvSpPr>
            <a:spLocks noGrp="1"/>
          </p:cNvSpPr>
          <p:nvPr>
            <p:ph type="title"/>
          </p:nvPr>
        </p:nvSpPr>
        <p:spPr>
          <a:xfrm>
            <a:off x="165090" y="249244"/>
            <a:ext cx="5943600" cy="715962"/>
          </a:xfrm>
        </p:spPr>
        <p:txBody>
          <a:bodyPr>
            <a:normAutofit/>
          </a:bodyPr>
          <a:lstStyle/>
          <a:p>
            <a:pPr algn="l" defTabSz="457200">
              <a:spcBef>
                <a:spcPts val="0"/>
              </a:spcBef>
              <a:buNone/>
            </a:pPr>
            <a:r>
              <a:rPr lang="en-US" sz="3200" b="1" i="0">
                <a:solidFill>
                  <a:srgbClr val="FF0000"/>
                </a:solidFill>
                <a:latin typeface="微软雅黑" pitchFamily="34" charset="-122"/>
                <a:ea typeface="微软雅黑" pitchFamily="34" charset="-122"/>
              </a:rPr>
              <a:t>目前的现实状况</a:t>
            </a:r>
          </a:p>
        </p:txBody>
      </p:sp>
      <p:sp>
        <p:nvSpPr>
          <p:cNvPr id="7" name="Content Placeholder 1"/>
          <p:cNvSpPr txBox="1">
            <a:spLocks/>
          </p:cNvSpPr>
          <p:nvPr/>
        </p:nvSpPr>
        <p:spPr>
          <a:xfrm>
            <a:off x="169334" y="1078972"/>
            <a:ext cx="7095066" cy="1850489"/>
          </a:xfrm>
          <a:prstGeom prst="rect">
            <a:avLst/>
          </a:prstGeom>
        </p:spPr>
        <p:txBody>
          <a:bodyPr>
            <a:noAutofit/>
          </a:bodyPr>
          <a:lstStyle>
            <a:lvl1pPr marL="342900" indent="-342900" algn="l" defTabSz="457200" rtl="0" eaLnBrk="1" latinLnBrk="0" hangingPunct="1">
              <a:spcBef>
                <a:spcPct val="20000"/>
              </a:spcBef>
              <a:buClr>
                <a:srgbClr val="ED1C24"/>
              </a:buClr>
              <a:buFont typeface="Arial"/>
              <a:buChar char="•"/>
              <a:defRPr sz="3200" kern="1200">
                <a:solidFill>
                  <a:srgbClr val="636466"/>
                </a:solidFill>
                <a:latin typeface="Calibri"/>
                <a:ea typeface="+mn-ea"/>
                <a:cs typeface="Calibri"/>
              </a:defRPr>
            </a:lvl1pPr>
            <a:lvl2pPr marL="742950" indent="-285750" algn="l" defTabSz="457200" rtl="0" eaLnBrk="1" latinLnBrk="0" hangingPunct="1">
              <a:spcBef>
                <a:spcPct val="20000"/>
              </a:spcBef>
              <a:buClr>
                <a:srgbClr val="ED1C24"/>
              </a:buClr>
              <a:buFont typeface="Arial"/>
              <a:buChar char="–"/>
              <a:defRPr sz="2800" kern="1200">
                <a:solidFill>
                  <a:srgbClr val="636466"/>
                </a:solidFill>
                <a:latin typeface="Calibri"/>
                <a:ea typeface="+mn-ea"/>
                <a:cs typeface="Calibri"/>
              </a:defRPr>
            </a:lvl2pPr>
            <a:lvl3pPr marL="1143000" indent="-228600" algn="l" defTabSz="457200" rtl="0" eaLnBrk="1" latinLnBrk="0" hangingPunct="1">
              <a:spcBef>
                <a:spcPct val="20000"/>
              </a:spcBef>
              <a:buClr>
                <a:srgbClr val="ED1C24"/>
              </a:buClr>
              <a:buFont typeface="Arial"/>
              <a:buChar char="•"/>
              <a:defRPr sz="2400" kern="1200">
                <a:solidFill>
                  <a:srgbClr val="636466"/>
                </a:solidFill>
                <a:latin typeface="Calibri"/>
                <a:ea typeface="+mn-ea"/>
                <a:cs typeface="Calibri"/>
              </a:defRPr>
            </a:lvl3pPr>
            <a:lvl4pPr marL="1600200" indent="-228600" algn="l" defTabSz="457200" rtl="0" eaLnBrk="1" latinLnBrk="0" hangingPunct="1">
              <a:spcBef>
                <a:spcPct val="20000"/>
              </a:spcBef>
              <a:buClr>
                <a:srgbClr val="ED1C24"/>
              </a:buClr>
              <a:buFont typeface="Arial"/>
              <a:buChar char="–"/>
              <a:defRPr sz="2000" kern="1200">
                <a:solidFill>
                  <a:srgbClr val="636466"/>
                </a:solidFill>
                <a:latin typeface="Calibri"/>
                <a:ea typeface="+mn-ea"/>
                <a:cs typeface="Calibri"/>
              </a:defRPr>
            </a:lvl4pPr>
            <a:lvl5pPr marL="2057400" indent="-228600" algn="l" defTabSz="457200" rtl="0" eaLnBrk="1" latinLnBrk="0" hangingPunct="1">
              <a:spcBef>
                <a:spcPct val="20000"/>
              </a:spcBef>
              <a:buClr>
                <a:srgbClr val="ED1C24"/>
              </a:buClr>
              <a:buFont typeface="Arial"/>
              <a:buChar char="»"/>
              <a:defRPr sz="1800" kern="1200">
                <a:solidFill>
                  <a:srgbClr val="63646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defTabSz="457200">
              <a:spcBef>
                <a:spcPts val="0"/>
              </a:spcBef>
              <a:spcAft>
                <a:spcPts val="1200"/>
              </a:spcAft>
              <a:buClr>
                <a:srgbClr val="FF0000"/>
              </a:buClr>
              <a:buSzPct val="75000"/>
              <a:buFont typeface="Wingdings"/>
              <a:buChar char="§"/>
            </a:pPr>
            <a:r>
              <a:rPr lang="en-US" sz="2400" b="1" i="0" dirty="0">
                <a:solidFill>
                  <a:srgbClr val="FF0000"/>
                </a:solidFill>
                <a:latin typeface="微软雅黑" pitchFamily="34" charset="-122"/>
                <a:ea typeface="微软雅黑" pitchFamily="34" charset="-122"/>
                <a:cs typeface="+mn-cs"/>
              </a:rPr>
              <a:t>63% </a:t>
            </a:r>
            <a:r>
              <a:rPr lang="en-US" sz="2400" b="0" i="0" dirty="0">
                <a:latin typeface="微软雅黑" pitchFamily="34" charset="-122"/>
                <a:ea typeface="微软雅黑" pitchFamily="34" charset="-122"/>
                <a:cs typeface="+mn-cs"/>
              </a:rPr>
              <a:t>的安全专家认为，他们的企业成为攻击的目标是迟早的事情</a:t>
            </a:r>
            <a:r>
              <a:rPr lang="en-US" sz="1800" b="0" i="0" baseline="30000" dirty="0">
                <a:latin typeface="微软雅黑" pitchFamily="34" charset="-122"/>
                <a:ea typeface="微软雅黑" pitchFamily="34" charset="-122"/>
                <a:cs typeface="+mn-cs"/>
              </a:rPr>
              <a:t>1</a:t>
            </a:r>
          </a:p>
          <a:p>
            <a:pPr algn="l" defTabSz="457200">
              <a:spcBef>
                <a:spcPts val="0"/>
              </a:spcBef>
              <a:spcAft>
                <a:spcPts val="1200"/>
              </a:spcAft>
              <a:buClr>
                <a:srgbClr val="FF0000"/>
              </a:buClr>
              <a:buSzPct val="75000"/>
              <a:buFont typeface="Wingdings"/>
              <a:buChar char="§"/>
            </a:pPr>
            <a:r>
              <a:rPr lang="en-US" sz="2400" b="1" i="0" dirty="0">
                <a:solidFill>
                  <a:srgbClr val="FF0000"/>
                </a:solidFill>
                <a:latin typeface="微软雅黑" pitchFamily="34" charset="-122"/>
                <a:ea typeface="微软雅黑" pitchFamily="34" charset="-122"/>
                <a:cs typeface="+mn-cs"/>
              </a:rPr>
              <a:t>78% </a:t>
            </a:r>
            <a:r>
              <a:rPr lang="en-US" sz="2400" b="0" i="0" dirty="0">
                <a:latin typeface="微软雅黑" pitchFamily="34" charset="-122"/>
                <a:ea typeface="微软雅黑" pitchFamily="34" charset="-122"/>
                <a:cs typeface="+mn-cs"/>
              </a:rPr>
              <a:t>的网络间谍攻击利用电子邮件</a:t>
            </a:r>
            <a:r>
              <a:rPr lang="en-US" sz="1800" b="0" i="0" baseline="30000" dirty="0">
                <a:latin typeface="微软雅黑" pitchFamily="34" charset="-122"/>
                <a:ea typeface="微软雅黑" pitchFamily="34" charset="-122"/>
                <a:cs typeface="+mn-cs"/>
              </a:rPr>
              <a:t>2</a:t>
            </a:r>
          </a:p>
          <a:p>
            <a:pPr>
              <a:spcBef>
                <a:spcPts val="0"/>
              </a:spcBef>
              <a:spcAft>
                <a:spcPts val="1200"/>
              </a:spcAft>
              <a:buClr>
                <a:srgbClr val="FF0000"/>
              </a:buClr>
              <a:buSzPct val="75000"/>
              <a:buFont typeface="Wingdings"/>
              <a:buChar char="§"/>
            </a:pPr>
            <a:r>
              <a:rPr lang="zh-CN" altLang="en-US" sz="2400" i="0" dirty="0" smtClean="0">
                <a:solidFill>
                  <a:schemeClr val="accent4"/>
                </a:solidFill>
                <a:latin typeface="微软雅黑" pitchFamily="34" charset="-122"/>
                <a:ea typeface="微软雅黑" pitchFamily="34" charset="-122"/>
                <a:cs typeface="+mn-cs"/>
              </a:rPr>
              <a:t>定向攻击造成的平均损失高达</a:t>
            </a:r>
            <a:r>
              <a:rPr lang="en-US" sz="2400" b="1" i="0" dirty="0" smtClean="0">
                <a:solidFill>
                  <a:srgbClr val="FF0000"/>
                </a:solidFill>
                <a:latin typeface="微软雅黑" pitchFamily="34" charset="-122"/>
                <a:ea typeface="微软雅黑" pitchFamily="34" charset="-122"/>
                <a:cs typeface="+mn-cs"/>
              </a:rPr>
              <a:t>590 万美元</a:t>
            </a:r>
            <a:r>
              <a:rPr lang="en-US" sz="1800" b="0" i="0" baseline="30000" dirty="0" smtClean="0">
                <a:latin typeface="微软雅黑" pitchFamily="34" charset="-122"/>
                <a:ea typeface="微软雅黑" pitchFamily="34" charset="-122"/>
                <a:cs typeface="+mn-cs"/>
              </a:rPr>
              <a:t>3</a:t>
            </a:r>
            <a:endParaRPr lang="en-US" sz="1800" b="0" i="0" baseline="30000" dirty="0">
              <a:latin typeface="微软雅黑" pitchFamily="34" charset="-122"/>
              <a:ea typeface="微软雅黑" pitchFamily="34" charset="-122"/>
              <a:cs typeface="+mn-cs"/>
            </a:endParaRPr>
          </a:p>
          <a:p>
            <a:pPr algn="l" defTabSz="457200">
              <a:spcBef>
                <a:spcPts val="1200"/>
              </a:spcBef>
              <a:spcAft>
                <a:spcPts val="1200"/>
              </a:spcAft>
              <a:buNone/>
            </a:pPr>
            <a:endParaRPr lang="en-US" sz="2400" dirty="0" smtClean="0">
              <a:solidFill>
                <a:schemeClr val="tx1">
                  <a:lumMod val="50000"/>
                </a:schemeClr>
              </a:solidFill>
              <a:latin typeface="微软雅黑" pitchFamily="34" charset="-122"/>
              <a:ea typeface="微软雅黑" pitchFamily="34" charset="-122"/>
            </a:endParaRPr>
          </a:p>
        </p:txBody>
      </p:sp>
      <p:sp>
        <p:nvSpPr>
          <p:cNvPr id="8" name="Rectangle 7"/>
          <p:cNvSpPr/>
          <p:nvPr/>
        </p:nvSpPr>
        <p:spPr>
          <a:xfrm>
            <a:off x="165100" y="4327525"/>
            <a:ext cx="3160713" cy="695573"/>
          </a:xfrm>
          <a:prstGeom prst="rect">
            <a:avLst/>
          </a:prstGeom>
        </p:spPr>
        <p:txBody>
          <a:bodyPr lIns="91438" tIns="45719" rIns="91438" bIns="45719">
            <a:spAutoFit/>
          </a:bodyPr>
          <a:lstStyle/>
          <a:p>
            <a:pPr algn="l" defTabSz="457200">
              <a:spcBef>
                <a:spcPts val="288"/>
              </a:spcBef>
              <a:buNone/>
            </a:pPr>
            <a:r>
              <a:rPr lang="en-US" sz="800" b="0" i="0" dirty="0" err="1">
                <a:solidFill>
                  <a:srgbClr val="BBBCBF"/>
                </a:solidFill>
                <a:latin typeface="微软雅黑" pitchFamily="34" charset="-122"/>
                <a:ea typeface="微软雅黑" pitchFamily="34" charset="-122"/>
              </a:rPr>
              <a:t>来源</a:t>
            </a:r>
            <a:r>
              <a:rPr lang="en-US" sz="800" b="0" i="0" dirty="0">
                <a:solidFill>
                  <a:srgbClr val="BBBCBF"/>
                </a:solidFill>
                <a:latin typeface="微软雅黑" pitchFamily="34" charset="-122"/>
                <a:ea typeface="微软雅黑" pitchFamily="34" charset="-122"/>
              </a:rPr>
              <a:t>：</a:t>
            </a:r>
          </a:p>
          <a:p>
            <a:pPr algn="l" defTabSz="457200">
              <a:spcBef>
                <a:spcPts val="288"/>
              </a:spcBef>
              <a:buNone/>
            </a:pPr>
            <a:r>
              <a:rPr lang="en-US" sz="800" b="0" i="0" dirty="0">
                <a:solidFill>
                  <a:srgbClr val="BBBCBF"/>
                </a:solidFill>
                <a:latin typeface="微软雅黑" pitchFamily="34" charset="-122"/>
                <a:ea typeface="微软雅黑" pitchFamily="34" charset="-122"/>
              </a:rPr>
              <a:t>1. ISACA APT 认知研究，2013 年</a:t>
            </a:r>
          </a:p>
          <a:p>
            <a:pPr algn="l" defTabSz="457200">
              <a:spcBef>
                <a:spcPts val="288"/>
              </a:spcBef>
              <a:buNone/>
            </a:pPr>
            <a:r>
              <a:rPr lang="en-US" sz="800" b="0" i="0" dirty="0">
                <a:solidFill>
                  <a:srgbClr val="BBBCBF"/>
                </a:solidFill>
                <a:latin typeface="微软雅黑" pitchFamily="34" charset="-122"/>
                <a:ea typeface="微软雅黑" pitchFamily="34" charset="-122"/>
              </a:rPr>
              <a:t>2. Verizon，2014 年 </a:t>
            </a:r>
          </a:p>
          <a:p>
            <a:pPr algn="l" defTabSz="457200">
              <a:spcBef>
                <a:spcPts val="288"/>
              </a:spcBef>
              <a:buNone/>
            </a:pPr>
            <a:r>
              <a:rPr lang="en-US" sz="800" b="0" i="0" dirty="0">
                <a:solidFill>
                  <a:srgbClr val="BBBCBF"/>
                </a:solidFill>
                <a:latin typeface="微软雅黑" pitchFamily="34" charset="-122"/>
                <a:ea typeface="微软雅黑" pitchFamily="34" charset="-122"/>
              </a:rPr>
              <a:t>3. Ponemon，2014 年 5 月</a:t>
            </a:r>
          </a:p>
        </p:txBody>
      </p:sp>
    </p:spTree>
    <p:extLst>
      <p:ext uri="{BB962C8B-B14F-4D97-AF65-F5344CB8AC3E}">
        <p14:creationId xmlns:p14="http://schemas.microsoft.com/office/powerpoint/2010/main" val="33874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9144000" cy="5143501"/>
          </a:xfrm>
          <a:prstGeom prst="rect">
            <a:avLst/>
          </a:prstGeom>
        </p:spPr>
      </p:pic>
      <p:sp>
        <p:nvSpPr>
          <p:cNvPr id="5" name="Rectangle 4"/>
          <p:cNvSpPr/>
          <p:nvPr/>
        </p:nvSpPr>
        <p:spPr>
          <a:xfrm>
            <a:off x="1845733" y="164580"/>
            <a:ext cx="7298267" cy="3577688"/>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6" name="Title 10"/>
          <p:cNvSpPr>
            <a:spLocks noGrp="1"/>
          </p:cNvSpPr>
          <p:nvPr>
            <p:ph type="title"/>
          </p:nvPr>
        </p:nvSpPr>
        <p:spPr>
          <a:xfrm>
            <a:off x="2010822" y="164579"/>
            <a:ext cx="6777577" cy="868356"/>
          </a:xfrm>
        </p:spPr>
        <p:txBody>
          <a:bodyPr>
            <a:noAutofit/>
          </a:bodyPr>
          <a:lstStyle/>
          <a:p>
            <a:pPr algn="l" defTabSz="457200">
              <a:spcBef>
                <a:spcPts val="0"/>
              </a:spcBef>
              <a:buNone/>
            </a:pPr>
            <a:r>
              <a:rPr lang="en-US" sz="3200" b="1" i="0" dirty="0" err="1">
                <a:solidFill>
                  <a:srgbClr val="FF0000"/>
                </a:solidFill>
                <a:latin typeface="微软雅黑" pitchFamily="34" charset="-122"/>
                <a:ea typeface="微软雅黑" pitchFamily="34" charset="-122"/>
              </a:rPr>
              <a:t>主要业务担忧：不再只是成本问题</a:t>
            </a:r>
            <a:r>
              <a:rPr lang="en-US" sz="3200" b="1" i="0" dirty="0">
                <a:solidFill>
                  <a:srgbClr val="FF0000"/>
                </a:solidFill>
                <a:latin typeface="微软雅黑" pitchFamily="34" charset="-122"/>
                <a:ea typeface="微软雅黑" pitchFamily="34" charset="-122"/>
              </a:rPr>
              <a:t>！</a:t>
            </a:r>
          </a:p>
        </p:txBody>
      </p:sp>
      <p:sp>
        <p:nvSpPr>
          <p:cNvPr id="7" name="Content Placeholder 1"/>
          <p:cNvSpPr txBox="1">
            <a:spLocks/>
          </p:cNvSpPr>
          <p:nvPr/>
        </p:nvSpPr>
        <p:spPr>
          <a:xfrm>
            <a:off x="2015067" y="909642"/>
            <a:ext cx="7095066" cy="1850489"/>
          </a:xfrm>
          <a:prstGeom prst="rect">
            <a:avLst/>
          </a:prstGeom>
        </p:spPr>
        <p:txBody>
          <a:bodyPr>
            <a:noAutofit/>
          </a:bodyPr>
          <a:lstStyle>
            <a:lvl1pPr marL="342900" indent="-342900" algn="l" defTabSz="457200" rtl="0" eaLnBrk="1" latinLnBrk="0" hangingPunct="1">
              <a:spcBef>
                <a:spcPct val="20000"/>
              </a:spcBef>
              <a:buClr>
                <a:srgbClr val="ED1C24"/>
              </a:buClr>
              <a:buFont typeface="Arial"/>
              <a:buChar char="•"/>
              <a:defRPr sz="3200" kern="1200">
                <a:solidFill>
                  <a:srgbClr val="636466"/>
                </a:solidFill>
                <a:latin typeface="Calibri"/>
                <a:ea typeface="+mn-ea"/>
                <a:cs typeface="Calibri"/>
              </a:defRPr>
            </a:lvl1pPr>
            <a:lvl2pPr marL="742950" indent="-285750" algn="l" defTabSz="457200" rtl="0" eaLnBrk="1" latinLnBrk="0" hangingPunct="1">
              <a:spcBef>
                <a:spcPct val="20000"/>
              </a:spcBef>
              <a:buClr>
                <a:srgbClr val="ED1C24"/>
              </a:buClr>
              <a:buFont typeface="Arial"/>
              <a:buChar char="–"/>
              <a:defRPr sz="2800" kern="1200">
                <a:solidFill>
                  <a:srgbClr val="636466"/>
                </a:solidFill>
                <a:latin typeface="Calibri"/>
                <a:ea typeface="+mn-ea"/>
                <a:cs typeface="Calibri"/>
              </a:defRPr>
            </a:lvl2pPr>
            <a:lvl3pPr marL="1143000" indent="-228600" algn="l" defTabSz="457200" rtl="0" eaLnBrk="1" latinLnBrk="0" hangingPunct="1">
              <a:spcBef>
                <a:spcPct val="20000"/>
              </a:spcBef>
              <a:buClr>
                <a:srgbClr val="ED1C24"/>
              </a:buClr>
              <a:buFont typeface="Arial"/>
              <a:buChar char="•"/>
              <a:defRPr sz="2400" kern="1200">
                <a:solidFill>
                  <a:srgbClr val="636466"/>
                </a:solidFill>
                <a:latin typeface="Calibri"/>
                <a:ea typeface="+mn-ea"/>
                <a:cs typeface="Calibri"/>
              </a:defRPr>
            </a:lvl3pPr>
            <a:lvl4pPr marL="1600200" indent="-228600" algn="l" defTabSz="457200" rtl="0" eaLnBrk="1" latinLnBrk="0" hangingPunct="1">
              <a:spcBef>
                <a:spcPct val="20000"/>
              </a:spcBef>
              <a:buClr>
                <a:srgbClr val="ED1C24"/>
              </a:buClr>
              <a:buFont typeface="Arial"/>
              <a:buChar char="–"/>
              <a:defRPr sz="2000" kern="1200">
                <a:solidFill>
                  <a:srgbClr val="636466"/>
                </a:solidFill>
                <a:latin typeface="Calibri"/>
                <a:ea typeface="+mn-ea"/>
                <a:cs typeface="Calibri"/>
              </a:defRPr>
            </a:lvl4pPr>
            <a:lvl5pPr marL="2057400" indent="-228600" algn="l" defTabSz="457200" rtl="0" eaLnBrk="1" latinLnBrk="0" hangingPunct="1">
              <a:spcBef>
                <a:spcPct val="20000"/>
              </a:spcBef>
              <a:buClr>
                <a:srgbClr val="ED1C24"/>
              </a:buClr>
              <a:buFont typeface="Arial"/>
              <a:buChar char="»"/>
              <a:defRPr sz="1800" kern="1200">
                <a:solidFill>
                  <a:srgbClr val="63646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74320" indent="-274320" algn="l" defTabSz="457200">
              <a:spcBef>
                <a:spcPts val="0"/>
              </a:spcBef>
              <a:spcAft>
                <a:spcPts val="600"/>
              </a:spcAft>
              <a:buFont typeface="Arial" pitchFamily="34" charset="0"/>
              <a:buChar char="•"/>
            </a:pPr>
            <a:r>
              <a:rPr lang="en-US" sz="2400" b="0" i="0" dirty="0" err="1">
                <a:solidFill>
                  <a:srgbClr val="636466">
                    <a:lumMod val="50000"/>
                  </a:srgbClr>
                </a:solidFill>
                <a:latin typeface="微软雅黑" pitchFamily="34" charset="-122"/>
                <a:ea typeface="微软雅黑" pitchFamily="34" charset="-122"/>
                <a:cs typeface="+mn-cs"/>
              </a:rPr>
              <a:t>知识产权流失</a:t>
            </a:r>
            <a:endParaRPr lang="en-US" sz="2400" b="0" i="0" dirty="0">
              <a:solidFill>
                <a:srgbClr val="636466">
                  <a:lumMod val="50000"/>
                </a:srgbClr>
              </a:solidFill>
              <a:latin typeface="微软雅黑" pitchFamily="34" charset="-122"/>
              <a:ea typeface="微软雅黑" pitchFamily="34" charset="-122"/>
              <a:cs typeface="+mn-cs"/>
            </a:endParaRPr>
          </a:p>
          <a:p>
            <a:pPr marL="274320" indent="-274320" algn="l" defTabSz="457200">
              <a:spcBef>
                <a:spcPts val="0"/>
              </a:spcBef>
              <a:spcAft>
                <a:spcPts val="600"/>
              </a:spcAft>
              <a:buFont typeface="Arial" pitchFamily="34" charset="0"/>
              <a:buChar char="•"/>
            </a:pPr>
            <a:r>
              <a:rPr lang="en-US" sz="2400" b="0" i="0" dirty="0" err="1">
                <a:solidFill>
                  <a:srgbClr val="636466">
                    <a:lumMod val="50000"/>
                  </a:srgbClr>
                </a:solidFill>
                <a:latin typeface="微软雅黑" pitchFamily="34" charset="-122"/>
                <a:ea typeface="微软雅黑" pitchFamily="34" charset="-122"/>
                <a:cs typeface="+mn-cs"/>
              </a:rPr>
              <a:t>收入损失</a:t>
            </a:r>
            <a:endParaRPr lang="en-US" sz="2400" b="0" i="0" dirty="0">
              <a:solidFill>
                <a:srgbClr val="636466">
                  <a:lumMod val="50000"/>
                </a:srgbClr>
              </a:solidFill>
              <a:latin typeface="微软雅黑" pitchFamily="34" charset="-122"/>
              <a:ea typeface="微软雅黑" pitchFamily="34" charset="-122"/>
              <a:cs typeface="+mn-cs"/>
            </a:endParaRPr>
          </a:p>
          <a:p>
            <a:pPr marL="274320" indent="-274320" algn="l" defTabSz="457200">
              <a:spcBef>
                <a:spcPts val="0"/>
              </a:spcBef>
              <a:spcAft>
                <a:spcPts val="600"/>
              </a:spcAft>
              <a:buFont typeface="Arial" pitchFamily="34" charset="0"/>
              <a:buChar char="•"/>
            </a:pPr>
            <a:r>
              <a:rPr lang="en-US" sz="2400" b="0" i="0" dirty="0" err="1">
                <a:solidFill>
                  <a:srgbClr val="636466">
                    <a:lumMod val="50000"/>
                  </a:srgbClr>
                </a:solidFill>
                <a:latin typeface="微软雅黑" pitchFamily="34" charset="-122"/>
                <a:ea typeface="微软雅黑" pitchFamily="34" charset="-122"/>
                <a:cs typeface="+mn-cs"/>
              </a:rPr>
              <a:t>合规性</a:t>
            </a:r>
            <a:endParaRPr lang="en-US" sz="2400" b="0" i="0" dirty="0">
              <a:solidFill>
                <a:srgbClr val="636466">
                  <a:lumMod val="50000"/>
                </a:srgbClr>
              </a:solidFill>
              <a:latin typeface="微软雅黑" pitchFamily="34" charset="-122"/>
              <a:ea typeface="微软雅黑" pitchFamily="34" charset="-122"/>
              <a:cs typeface="+mn-cs"/>
            </a:endParaRPr>
          </a:p>
          <a:p>
            <a:pPr marL="274320" indent="-274320" algn="l" defTabSz="457200">
              <a:spcBef>
                <a:spcPts val="0"/>
              </a:spcBef>
              <a:spcAft>
                <a:spcPts val="600"/>
              </a:spcAft>
              <a:buFont typeface="Arial" pitchFamily="34" charset="0"/>
              <a:buChar char="•"/>
            </a:pPr>
            <a:r>
              <a:rPr lang="en-US" sz="2400" b="0" i="0" dirty="0" err="1">
                <a:solidFill>
                  <a:srgbClr val="636466">
                    <a:lumMod val="50000"/>
                  </a:srgbClr>
                </a:solidFill>
                <a:latin typeface="微软雅黑" pitchFamily="34" charset="-122"/>
                <a:ea typeface="微软雅黑" pitchFamily="34" charset="-122"/>
                <a:cs typeface="+mn-cs"/>
              </a:rPr>
              <a:t>品牌形象受损</a:t>
            </a:r>
            <a:endParaRPr lang="en-US" sz="2400" b="0" i="0" dirty="0">
              <a:solidFill>
                <a:srgbClr val="636466">
                  <a:lumMod val="50000"/>
                </a:srgbClr>
              </a:solidFill>
              <a:latin typeface="微软雅黑" pitchFamily="34" charset="-122"/>
              <a:ea typeface="微软雅黑" pitchFamily="34" charset="-122"/>
              <a:cs typeface="+mn-cs"/>
            </a:endParaRPr>
          </a:p>
          <a:p>
            <a:pPr marL="274320" indent="-274320">
              <a:spcBef>
                <a:spcPts val="0"/>
              </a:spcBef>
              <a:spcAft>
                <a:spcPts val="600"/>
              </a:spcAft>
            </a:pPr>
            <a:r>
              <a:rPr lang="en-US" sz="2400" b="0" i="0" dirty="0" err="1">
                <a:solidFill>
                  <a:srgbClr val="636466">
                    <a:lumMod val="50000"/>
                  </a:srgbClr>
                </a:solidFill>
                <a:latin typeface="微软雅黑" pitchFamily="34" charset="-122"/>
                <a:ea typeface="微软雅黑" pitchFamily="34" charset="-122"/>
                <a:cs typeface="+mn-cs"/>
              </a:rPr>
              <a:t>负面宣传</a:t>
            </a:r>
            <a:endParaRPr lang="en-US" sz="2400" b="0" i="0" dirty="0">
              <a:solidFill>
                <a:srgbClr val="636466">
                  <a:lumMod val="50000"/>
                </a:srgbClr>
              </a:solidFill>
              <a:latin typeface="微软雅黑" pitchFamily="34" charset="-122"/>
              <a:ea typeface="微软雅黑" pitchFamily="34" charset="-122"/>
              <a:cs typeface="+mn-cs"/>
            </a:endParaRPr>
          </a:p>
          <a:p>
            <a:pPr marL="274320" indent="-274320">
              <a:spcBef>
                <a:spcPts val="0"/>
              </a:spcBef>
              <a:spcAft>
                <a:spcPts val="600"/>
              </a:spcAft>
            </a:pPr>
            <a:r>
              <a:rPr lang="en-US" sz="2400" b="0" i="0" dirty="0" err="1">
                <a:solidFill>
                  <a:srgbClr val="636466">
                    <a:lumMod val="50000"/>
                  </a:srgbClr>
                </a:solidFill>
                <a:latin typeface="微软雅黑" pitchFamily="34" charset="-122"/>
                <a:ea typeface="微软雅黑" pitchFamily="34" charset="-122"/>
                <a:cs typeface="+mn-cs"/>
              </a:rPr>
              <a:t>个人、职业信誉</a:t>
            </a:r>
            <a:endParaRPr lang="en-US" sz="2400" b="0" i="0" dirty="0">
              <a:solidFill>
                <a:srgbClr val="636466">
                  <a:lumMod val="50000"/>
                </a:srgbClr>
              </a:solidFill>
              <a:latin typeface="微软雅黑" pitchFamily="34" charset="-122"/>
              <a:ea typeface="微软雅黑" pitchFamily="34" charset="-122"/>
              <a:cs typeface="+mn-cs"/>
            </a:endParaRPr>
          </a:p>
          <a:p>
            <a:pPr algn="l" defTabSz="457200">
              <a:spcBef>
                <a:spcPts val="0"/>
              </a:spcBef>
              <a:spcAft>
                <a:spcPts val="600"/>
              </a:spcAft>
              <a:buNone/>
            </a:pPr>
            <a:endParaRPr lang="en-US" sz="2400" dirty="0" smtClean="0">
              <a:solidFill>
                <a:schemeClr val="tx1">
                  <a:lumMod val="50000"/>
                </a:schemeClr>
              </a:solidFill>
              <a:latin typeface="微软雅黑" pitchFamily="34" charset="-122"/>
              <a:ea typeface="微软雅黑" pitchFamily="34" charset="-122"/>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03398" y="4199466"/>
            <a:ext cx="1640602" cy="740834"/>
          </a:xfrm>
          <a:prstGeom prst="rect">
            <a:avLst/>
          </a:prstGeom>
        </p:spPr>
      </p:pic>
    </p:spTree>
    <p:extLst>
      <p:ext uri="{BB962C8B-B14F-4D97-AF65-F5344CB8AC3E}">
        <p14:creationId xmlns:p14="http://schemas.microsoft.com/office/powerpoint/2010/main" val="9245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theme/theme1.xml><?xml version="1.0" encoding="utf-8"?>
<a:theme xmlns:a="http://schemas.openxmlformats.org/drawingml/2006/main" name="1_New Clean Template 16x9 v2">
  <a:themeElements>
    <a:clrScheme name="Trend Micro">
      <a:dk1>
        <a:srgbClr val="636466"/>
      </a:dk1>
      <a:lt1>
        <a:srgbClr val="FFFFFF"/>
      </a:lt1>
      <a:dk2>
        <a:srgbClr val="D20F30"/>
      </a:dk2>
      <a:lt2>
        <a:srgbClr val="8E8F94"/>
      </a:lt2>
      <a:accent1>
        <a:srgbClr val="BCBEC0"/>
      </a:accent1>
      <a:accent2>
        <a:srgbClr val="560F11"/>
      </a:accent2>
      <a:accent3>
        <a:srgbClr val="ED1C24"/>
      </a:accent3>
      <a:accent4>
        <a:srgbClr val="636466"/>
      </a:accent4>
      <a:accent5>
        <a:srgbClr val="BCBEC0"/>
      </a:accent5>
      <a:accent6>
        <a:srgbClr val="E6E7E8"/>
      </a:accent6>
      <a:hlink>
        <a:srgbClr val="636466"/>
      </a:hlink>
      <a:folHlink>
        <a:srgbClr val="BCBE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solidFill>
              <a:srgbClr val="ED1C24"/>
            </a:solidFill>
            <a:latin typeface="Calibri"/>
            <a:cs typeface="Calibri"/>
          </a:defRPr>
        </a:defPPr>
      </a:lstStyle>
    </a:txDef>
  </a:objectDefaults>
  <a:extraClrSchemeLst/>
</a:theme>
</file>

<file path=ppt/theme/theme2.xml><?xml version="1.0" encoding="utf-8"?>
<a:theme xmlns:a="http://schemas.openxmlformats.org/drawingml/2006/main" name="3Cs_Solutions-Overview-LONG_16x9-Oct28">
  <a:themeElements>
    <a:clrScheme name="Trend Micro">
      <a:dk1>
        <a:srgbClr val="636466"/>
      </a:dk1>
      <a:lt1>
        <a:srgbClr val="FFFFFF"/>
      </a:lt1>
      <a:dk2>
        <a:srgbClr val="D20F30"/>
      </a:dk2>
      <a:lt2>
        <a:srgbClr val="767779"/>
      </a:lt2>
      <a:accent1>
        <a:srgbClr val="1A608A"/>
      </a:accent1>
      <a:accent2>
        <a:srgbClr val="F6AE2F"/>
      </a:accent2>
      <a:accent3>
        <a:srgbClr val="C8CACB"/>
      </a:accent3>
      <a:accent4>
        <a:srgbClr val="671317"/>
      </a:accent4>
      <a:accent5>
        <a:srgbClr val="48894A"/>
      </a:accent5>
      <a:accent6>
        <a:srgbClr val="5A093B"/>
      </a:accent6>
      <a:hlink>
        <a:srgbClr val="CC0000"/>
      </a:hlink>
      <a:folHlink>
        <a:srgbClr val="A0A1A3"/>
      </a:folHlink>
    </a:clrScheme>
    <a:fontScheme name="TM_Corporate_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63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63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TM_Corporate_Template 1">
        <a:dk1>
          <a:srgbClr val="58595B"/>
        </a:dk1>
        <a:lt1>
          <a:srgbClr val="FFFFFF"/>
        </a:lt1>
        <a:dk2>
          <a:srgbClr val="CC0000"/>
        </a:dk2>
        <a:lt2>
          <a:srgbClr val="7B7C7F"/>
        </a:lt2>
        <a:accent1>
          <a:srgbClr val="5091CD"/>
        </a:accent1>
        <a:accent2>
          <a:srgbClr val="E8AE4A"/>
        </a:accent2>
        <a:accent3>
          <a:srgbClr val="FFFFFF"/>
        </a:accent3>
        <a:accent4>
          <a:srgbClr val="4A4B4C"/>
        </a:accent4>
        <a:accent5>
          <a:srgbClr val="B3C7E3"/>
        </a:accent5>
        <a:accent6>
          <a:srgbClr val="D29D42"/>
        </a:accent6>
        <a:hlink>
          <a:srgbClr val="FF0000"/>
        </a:hlink>
        <a:folHlink>
          <a:srgbClr val="96005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 Clean Template 16x9 v2.potx</Template>
  <TotalTime>47293</TotalTime>
  <Words>3618</Words>
  <Application>Microsoft Office PowerPoint</Application>
  <PresentationFormat>On-screen Show (16:9)</PresentationFormat>
  <Paragraphs>507</Paragraphs>
  <Slides>41</Slides>
  <Notes>16</Notes>
  <HiddenSlides>0</HiddenSlides>
  <MMClips>0</MMClip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1_New Clean Template 16x9 v2</vt:lpstr>
      <vt:lpstr>3Cs_Solutions-Overview-LONG_16x9-Oct28</vt:lpstr>
      <vt:lpstr>抵御动态威胁的智能防护  Eva Chen 首席执行官兼联合创始人</vt:lpstr>
      <vt:lpstr>PowerPoint Presentation</vt:lpstr>
      <vt:lpstr>目前移动连接设备的数量已超过人类数量！</vt:lpstr>
      <vt:lpstr>越来越多的关键信息迁移到云</vt:lpstr>
      <vt:lpstr>PowerPoint Presentation</vt:lpstr>
      <vt:lpstr>今年预期动态</vt:lpstr>
      <vt:lpstr>PowerPoint Presentation</vt:lpstr>
      <vt:lpstr>目前的现实状况</vt:lpstr>
      <vt:lpstr>主要业务担忧：不再只是成本问题！</vt:lpstr>
      <vt:lpstr>PowerPoint Presentation</vt:lpstr>
      <vt:lpstr>黑客优势力压白客！</vt:lpstr>
      <vt:lpstr>黑客优势力压白客！</vt:lpstr>
      <vt:lpstr>标准的防御不再好用</vt:lpstr>
      <vt:lpstr>黑客一直在不断试探找出您的安全漏洞</vt:lpstr>
      <vt:lpstr>黑客采用定制以及定向的攻击来逃避您的防御</vt:lpstr>
      <vt:lpstr>长尾问题</vt:lpstr>
      <vt:lpstr>长尾问题</vt:lpstr>
      <vt:lpstr>PowerPoint Presentation</vt:lpstr>
      <vt:lpstr>您公司的情况又是如何？</vt:lpstr>
      <vt:lpstr>您也许担心</vt:lpstr>
      <vt:lpstr>需要智能防护来应对全方位的威胁</vt:lpstr>
      <vt:lpstr>PowerPoint Presentation</vt:lpstr>
      <vt:lpstr>PowerPoint Presentation</vt:lpstr>
      <vt:lpstr>PowerPoint Presentation</vt:lpstr>
      <vt:lpstr>需要广泛的功能…</vt:lpstr>
      <vt:lpstr>…但是不需要过多的控制台！</vt:lpstr>
      <vt:lpstr>PowerPoint Presentation</vt:lpstr>
      <vt:lpstr>PowerPoint Presentation</vt:lpstr>
      <vt:lpstr>安全原则不变…</vt:lpstr>
      <vt:lpstr>PowerPoint Presentation</vt:lpstr>
      <vt:lpstr>PowerPoint Presentation</vt:lpstr>
      <vt:lpstr>PowerPoint Presentation</vt:lpstr>
      <vt:lpstr>PowerPoint Presentation</vt:lpstr>
      <vt:lpstr>PowerPoint Presentation</vt:lpstr>
      <vt:lpstr>不同组织应对高级威胁的方式有所不同</vt:lpstr>
      <vt:lpstr>高级威胁防护可以部署在任何问题容易发生的地方</vt:lpstr>
      <vt:lpstr>提供一个全方位的高级威胁防御方案</vt:lpstr>
      <vt:lpstr>市场的领导地位</vt:lpstr>
      <vt:lpstr>PowerPoint Presentation</vt:lpstr>
      <vt:lpstr>趋势科技智能安全防护云SPN应对不断变化的威胁</vt:lpstr>
      <vt:lpstr>谢谢！</vt:lpstr>
    </vt:vector>
  </TitlesOfParts>
  <Company>Trendmicro Canada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Skinner</dc:creator>
  <cp:lastModifiedBy>tn</cp:lastModifiedBy>
  <cp:revision>735</cp:revision>
  <cp:lastPrinted>2014-03-26T14:50:44Z</cp:lastPrinted>
  <dcterms:created xsi:type="dcterms:W3CDTF">2013-08-24T18:12:09Z</dcterms:created>
  <dcterms:modified xsi:type="dcterms:W3CDTF">2014-08-15T00:40:12Z</dcterms:modified>
</cp:coreProperties>
</file>